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41"/>
  </p:notesMasterIdLst>
  <p:sldIdLst>
    <p:sldId id="307" r:id="rId5"/>
    <p:sldId id="323" r:id="rId6"/>
    <p:sldId id="322" r:id="rId7"/>
    <p:sldId id="258" r:id="rId8"/>
    <p:sldId id="316" r:id="rId9"/>
    <p:sldId id="321" r:id="rId10"/>
    <p:sldId id="319" r:id="rId11"/>
    <p:sldId id="320" r:id="rId12"/>
    <p:sldId id="317" r:id="rId13"/>
    <p:sldId id="268" r:id="rId14"/>
    <p:sldId id="259" r:id="rId15"/>
    <p:sldId id="257" r:id="rId16"/>
    <p:sldId id="318" r:id="rId17"/>
    <p:sldId id="308" r:id="rId18"/>
    <p:sldId id="262" r:id="rId19"/>
    <p:sldId id="260" r:id="rId20"/>
    <p:sldId id="297" r:id="rId21"/>
    <p:sldId id="298" r:id="rId22"/>
    <p:sldId id="300" r:id="rId23"/>
    <p:sldId id="301" r:id="rId24"/>
    <p:sldId id="311" r:id="rId25"/>
    <p:sldId id="273" r:id="rId26"/>
    <p:sldId id="264" r:id="rId27"/>
    <p:sldId id="303" r:id="rId28"/>
    <p:sldId id="263" r:id="rId29"/>
    <p:sldId id="310" r:id="rId30"/>
    <p:sldId id="265" r:id="rId31"/>
    <p:sldId id="269" r:id="rId32"/>
    <p:sldId id="270" r:id="rId33"/>
    <p:sldId id="271" r:id="rId34"/>
    <p:sldId id="295" r:id="rId35"/>
    <p:sldId id="256" r:id="rId36"/>
    <p:sldId id="266" r:id="rId37"/>
    <p:sldId id="312" r:id="rId38"/>
    <p:sldId id="309" r:id="rId39"/>
    <p:sldId id="315"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70AF05-E254-4007-92A4-3CEE763272B1}" v="11" dt="2026-10-07T20:42:24.1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80" autoAdjust="0"/>
    <p:restoredTop sz="94703" autoAdjust="0"/>
  </p:normalViewPr>
  <p:slideViewPr>
    <p:cSldViewPr snapToGrid="0">
      <p:cViewPr varScale="1">
        <p:scale>
          <a:sx n="64" d="100"/>
          <a:sy n="64" d="100"/>
        </p:scale>
        <p:origin x="10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ley Wright, Denise" userId="5522840b-1610-4e10-a577-fdd94c23b9d6" providerId="ADAL" clId="{7BC340F8-4107-4A5A-8C18-DA6EF8904B4D}"/>
    <pc:docChg chg="undo custSel addSld modSld sldOrd">
      <pc:chgData name="Healey Wright, Denise" userId="5522840b-1610-4e10-a577-fdd94c23b9d6" providerId="ADAL" clId="{7BC340F8-4107-4A5A-8C18-DA6EF8904B4D}" dt="2026-10-07T20:43:06.104" v="1339" actId="1076"/>
      <pc:docMkLst>
        <pc:docMk/>
      </pc:docMkLst>
      <pc:sldChg chg="modSp mod">
        <pc:chgData name="Healey Wright, Denise" userId="5522840b-1610-4e10-a577-fdd94c23b9d6" providerId="ADAL" clId="{7BC340F8-4107-4A5A-8C18-DA6EF8904B4D}" dt="2026-10-07T20:38:56.400" v="1286" actId="20577"/>
        <pc:sldMkLst>
          <pc:docMk/>
          <pc:sldMk cId="3264656535" sldId="256"/>
        </pc:sldMkLst>
        <pc:spChg chg="mod">
          <ac:chgData name="Healey Wright, Denise" userId="5522840b-1610-4e10-a577-fdd94c23b9d6" providerId="ADAL" clId="{7BC340F8-4107-4A5A-8C18-DA6EF8904B4D}" dt="2026-10-07T20:38:56.400" v="1286" actId="20577"/>
          <ac:spMkLst>
            <pc:docMk/>
            <pc:sldMk cId="3264656535" sldId="256"/>
            <ac:spMk id="2" creationId="{00000000-0000-0000-0000-000000000000}"/>
          </ac:spMkLst>
        </pc:spChg>
      </pc:sldChg>
      <pc:sldChg chg="modSp mod">
        <pc:chgData name="Healey Wright, Denise" userId="5522840b-1610-4e10-a577-fdd94c23b9d6" providerId="ADAL" clId="{7BC340F8-4107-4A5A-8C18-DA6EF8904B4D}" dt="2026-10-07T20:10:22.401" v="504" actId="20577"/>
        <pc:sldMkLst>
          <pc:docMk/>
          <pc:sldMk cId="2680595196" sldId="257"/>
        </pc:sldMkLst>
        <pc:spChg chg="mod">
          <ac:chgData name="Healey Wright, Denise" userId="5522840b-1610-4e10-a577-fdd94c23b9d6" providerId="ADAL" clId="{7BC340F8-4107-4A5A-8C18-DA6EF8904B4D}" dt="2026-10-07T20:10:22.401" v="504" actId="20577"/>
          <ac:spMkLst>
            <pc:docMk/>
            <pc:sldMk cId="2680595196" sldId="257"/>
            <ac:spMk id="5" creationId="{00000000-0000-0000-0000-000000000000}"/>
          </ac:spMkLst>
        </pc:spChg>
      </pc:sldChg>
      <pc:sldChg chg="ord">
        <pc:chgData name="Healey Wright, Denise" userId="5522840b-1610-4e10-a577-fdd94c23b9d6" providerId="ADAL" clId="{7BC340F8-4107-4A5A-8C18-DA6EF8904B4D}" dt="2026-10-07T20:03:11.640" v="308"/>
        <pc:sldMkLst>
          <pc:docMk/>
          <pc:sldMk cId="3892005024" sldId="258"/>
        </pc:sldMkLst>
      </pc:sldChg>
      <pc:sldChg chg="addSp modSp mod">
        <pc:chgData name="Healey Wright, Denise" userId="5522840b-1610-4e10-a577-fdd94c23b9d6" providerId="ADAL" clId="{7BC340F8-4107-4A5A-8C18-DA6EF8904B4D}" dt="2026-10-07T20:17:32.868" v="853" actId="20577"/>
        <pc:sldMkLst>
          <pc:docMk/>
          <pc:sldMk cId="1022893369" sldId="260"/>
        </pc:sldMkLst>
        <pc:spChg chg="mod">
          <ac:chgData name="Healey Wright, Denise" userId="5522840b-1610-4e10-a577-fdd94c23b9d6" providerId="ADAL" clId="{7BC340F8-4107-4A5A-8C18-DA6EF8904B4D}" dt="2026-10-07T20:17:32.868" v="853" actId="20577"/>
          <ac:spMkLst>
            <pc:docMk/>
            <pc:sldMk cId="1022893369" sldId="260"/>
            <ac:spMk id="3" creationId="{00000000-0000-0000-0000-000000000000}"/>
          </ac:spMkLst>
        </pc:spChg>
        <pc:picChg chg="add">
          <ac:chgData name="Healey Wright, Denise" userId="5522840b-1610-4e10-a577-fdd94c23b9d6" providerId="ADAL" clId="{7BC340F8-4107-4A5A-8C18-DA6EF8904B4D}" dt="2026-10-01T19:14:35.693" v="3"/>
          <ac:picMkLst>
            <pc:docMk/>
            <pc:sldMk cId="1022893369" sldId="260"/>
            <ac:picMk id="5" creationId="{A196DAAB-EEF7-8F11-3506-A1E80DA3E109}"/>
          </ac:picMkLst>
        </pc:picChg>
      </pc:sldChg>
      <pc:sldChg chg="addSp modSp mod">
        <pc:chgData name="Healey Wright, Denise" userId="5522840b-1610-4e10-a577-fdd94c23b9d6" providerId="ADAL" clId="{7BC340F8-4107-4A5A-8C18-DA6EF8904B4D}" dt="2026-10-07T20:42:24.130" v="1334"/>
        <pc:sldMkLst>
          <pc:docMk/>
          <pc:sldMk cId="3086215239" sldId="262"/>
        </pc:sldMkLst>
        <pc:spChg chg="mod">
          <ac:chgData name="Healey Wright, Denise" userId="5522840b-1610-4e10-a577-fdd94c23b9d6" providerId="ADAL" clId="{7BC340F8-4107-4A5A-8C18-DA6EF8904B4D}" dt="2026-10-07T20:42:24.130" v="1334"/>
          <ac:spMkLst>
            <pc:docMk/>
            <pc:sldMk cId="3086215239" sldId="262"/>
            <ac:spMk id="3" creationId="{00000000-0000-0000-0000-000000000000}"/>
          </ac:spMkLst>
        </pc:spChg>
        <pc:spChg chg="add mod">
          <ac:chgData name="Healey Wright, Denise" userId="5522840b-1610-4e10-a577-fdd94c23b9d6" providerId="ADAL" clId="{7BC340F8-4107-4A5A-8C18-DA6EF8904B4D}" dt="2026-10-07T20:16:19.156" v="813" actId="1076"/>
          <ac:spMkLst>
            <pc:docMk/>
            <pc:sldMk cId="3086215239" sldId="262"/>
            <ac:spMk id="5" creationId="{FD78490B-5549-B2A6-04CC-AD498890A156}"/>
          </ac:spMkLst>
        </pc:spChg>
      </pc:sldChg>
      <pc:sldChg chg="modSp mod">
        <pc:chgData name="Healey Wright, Denise" userId="5522840b-1610-4e10-a577-fdd94c23b9d6" providerId="ADAL" clId="{7BC340F8-4107-4A5A-8C18-DA6EF8904B4D}" dt="2026-10-07T20:22:22.888" v="908" actId="2711"/>
        <pc:sldMkLst>
          <pc:docMk/>
          <pc:sldMk cId="2326696554" sldId="263"/>
        </pc:sldMkLst>
        <pc:spChg chg="mod">
          <ac:chgData name="Healey Wright, Denise" userId="5522840b-1610-4e10-a577-fdd94c23b9d6" providerId="ADAL" clId="{7BC340F8-4107-4A5A-8C18-DA6EF8904B4D}" dt="2026-10-07T20:22:22.888" v="908" actId="2711"/>
          <ac:spMkLst>
            <pc:docMk/>
            <pc:sldMk cId="2326696554" sldId="263"/>
            <ac:spMk id="11266" creationId="{00000000-0000-0000-0000-000000000000}"/>
          </ac:spMkLst>
        </pc:spChg>
      </pc:sldChg>
      <pc:sldChg chg="modSp mod">
        <pc:chgData name="Healey Wright, Denise" userId="5522840b-1610-4e10-a577-fdd94c23b9d6" providerId="ADAL" clId="{7BC340F8-4107-4A5A-8C18-DA6EF8904B4D}" dt="2026-10-07T20:42:24.130" v="1334"/>
        <pc:sldMkLst>
          <pc:docMk/>
          <pc:sldMk cId="1854689562" sldId="264"/>
        </pc:sldMkLst>
        <pc:spChg chg="mod">
          <ac:chgData name="Healey Wright, Denise" userId="5522840b-1610-4e10-a577-fdd94c23b9d6" providerId="ADAL" clId="{7BC340F8-4107-4A5A-8C18-DA6EF8904B4D}" dt="2026-10-07T20:42:24.130" v="1334"/>
          <ac:spMkLst>
            <pc:docMk/>
            <pc:sldMk cId="1854689562" sldId="264"/>
            <ac:spMk id="15362" creationId="{00000000-0000-0000-0000-000000000000}"/>
          </ac:spMkLst>
        </pc:spChg>
        <pc:spChg chg="mod">
          <ac:chgData name="Healey Wright, Denise" userId="5522840b-1610-4e10-a577-fdd94c23b9d6" providerId="ADAL" clId="{7BC340F8-4107-4A5A-8C18-DA6EF8904B4D}" dt="2026-10-07T20:37:27.448" v="1283" actId="13926"/>
          <ac:spMkLst>
            <pc:docMk/>
            <pc:sldMk cId="1854689562" sldId="264"/>
            <ac:spMk id="15363" creationId="{00000000-0000-0000-0000-000000000000}"/>
          </ac:spMkLst>
        </pc:spChg>
        <pc:picChg chg="mod">
          <ac:chgData name="Healey Wright, Denise" userId="5522840b-1610-4e10-a577-fdd94c23b9d6" providerId="ADAL" clId="{7BC340F8-4107-4A5A-8C18-DA6EF8904B4D}" dt="2026-10-07T20:37:06.335" v="1268" actId="1076"/>
          <ac:picMkLst>
            <pc:docMk/>
            <pc:sldMk cId="1854689562" sldId="264"/>
            <ac:picMk id="2" creationId="{43D1F61D-4686-4C8B-A741-9E212B8237B8}"/>
          </ac:picMkLst>
        </pc:picChg>
      </pc:sldChg>
      <pc:sldChg chg="modSp mod">
        <pc:chgData name="Healey Wright, Denise" userId="5522840b-1610-4e10-a577-fdd94c23b9d6" providerId="ADAL" clId="{7BC340F8-4107-4A5A-8C18-DA6EF8904B4D}" dt="2026-10-07T20:42:24.130" v="1334"/>
        <pc:sldMkLst>
          <pc:docMk/>
          <pc:sldMk cId="1560667479" sldId="265"/>
        </pc:sldMkLst>
        <pc:spChg chg="mod">
          <ac:chgData name="Healey Wright, Denise" userId="5522840b-1610-4e10-a577-fdd94c23b9d6" providerId="ADAL" clId="{7BC340F8-4107-4A5A-8C18-DA6EF8904B4D}" dt="2026-10-07T20:42:24.130" v="1334"/>
          <ac:spMkLst>
            <pc:docMk/>
            <pc:sldMk cId="1560667479" sldId="265"/>
            <ac:spMk id="16386" creationId="{00000000-0000-0000-0000-000000000000}"/>
          </ac:spMkLst>
        </pc:spChg>
        <pc:spChg chg="mod">
          <ac:chgData name="Healey Wright, Denise" userId="5522840b-1610-4e10-a577-fdd94c23b9d6" providerId="ADAL" clId="{7BC340F8-4107-4A5A-8C18-DA6EF8904B4D}" dt="2026-10-07T20:31:33.083" v="1188" actId="207"/>
          <ac:spMkLst>
            <pc:docMk/>
            <pc:sldMk cId="1560667479" sldId="265"/>
            <ac:spMk id="16387" creationId="{00000000-0000-0000-0000-000000000000}"/>
          </ac:spMkLst>
        </pc:spChg>
      </pc:sldChg>
      <pc:sldChg chg="modSp mod">
        <pc:chgData name="Healey Wright, Denise" userId="5522840b-1610-4e10-a577-fdd94c23b9d6" providerId="ADAL" clId="{7BC340F8-4107-4A5A-8C18-DA6EF8904B4D}" dt="2026-10-07T20:42:24.130" v="1334"/>
        <pc:sldMkLst>
          <pc:docMk/>
          <pc:sldMk cId="212222997" sldId="266"/>
        </pc:sldMkLst>
        <pc:spChg chg="mod">
          <ac:chgData name="Healey Wright, Denise" userId="5522840b-1610-4e10-a577-fdd94c23b9d6" providerId="ADAL" clId="{7BC340F8-4107-4A5A-8C18-DA6EF8904B4D}" dt="2026-10-07T20:39:35.293" v="1302" actId="20577"/>
          <ac:spMkLst>
            <pc:docMk/>
            <pc:sldMk cId="212222997" sldId="266"/>
            <ac:spMk id="2" creationId="{00000000-0000-0000-0000-000000000000}"/>
          </ac:spMkLst>
        </pc:spChg>
        <pc:spChg chg="mod">
          <ac:chgData name="Healey Wright, Denise" userId="5522840b-1610-4e10-a577-fdd94c23b9d6" providerId="ADAL" clId="{7BC340F8-4107-4A5A-8C18-DA6EF8904B4D}" dt="2026-10-07T20:42:24.130" v="1334"/>
          <ac:spMkLst>
            <pc:docMk/>
            <pc:sldMk cId="212222997" sldId="266"/>
            <ac:spMk id="3" creationId="{00000000-0000-0000-0000-000000000000}"/>
          </ac:spMkLst>
        </pc:spChg>
      </pc:sldChg>
      <pc:sldChg chg="modSp">
        <pc:chgData name="Healey Wright, Denise" userId="5522840b-1610-4e10-a577-fdd94c23b9d6" providerId="ADAL" clId="{7BC340F8-4107-4A5A-8C18-DA6EF8904B4D}" dt="2026-10-07T20:42:24.130" v="1334"/>
        <pc:sldMkLst>
          <pc:docMk/>
          <pc:sldMk cId="4214521882" sldId="268"/>
        </pc:sldMkLst>
        <pc:spChg chg="mod">
          <ac:chgData name="Healey Wright, Denise" userId="5522840b-1610-4e10-a577-fdd94c23b9d6" providerId="ADAL" clId="{7BC340F8-4107-4A5A-8C18-DA6EF8904B4D}" dt="2026-10-07T20:42:24.130" v="1334"/>
          <ac:spMkLst>
            <pc:docMk/>
            <pc:sldMk cId="4214521882" sldId="268"/>
            <ac:spMk id="2" creationId="{00000000-0000-0000-0000-000000000000}"/>
          </ac:spMkLst>
        </pc:spChg>
      </pc:sldChg>
      <pc:sldChg chg="addSp modSp">
        <pc:chgData name="Healey Wright, Denise" userId="5522840b-1610-4e10-a577-fdd94c23b9d6" providerId="ADAL" clId="{7BC340F8-4107-4A5A-8C18-DA6EF8904B4D}" dt="2026-10-01T20:08:25.020" v="10" actId="33987"/>
        <pc:sldMkLst>
          <pc:docMk/>
          <pc:sldMk cId="612082287" sldId="270"/>
        </pc:sldMkLst>
        <pc:spChg chg="add mod">
          <ac:chgData name="Healey Wright, Denise" userId="5522840b-1610-4e10-a577-fdd94c23b9d6" providerId="ADAL" clId="{7BC340F8-4107-4A5A-8C18-DA6EF8904B4D}" dt="2026-10-01T20:08:25.020" v="10" actId="33987"/>
          <ac:spMkLst>
            <pc:docMk/>
            <pc:sldMk cId="612082287" sldId="270"/>
            <ac:spMk id="2" creationId="{D77FA5C4-AB0C-9531-4511-44172779219D}"/>
          </ac:spMkLst>
        </pc:spChg>
      </pc:sldChg>
      <pc:sldChg chg="modSp">
        <pc:chgData name="Healey Wright, Denise" userId="5522840b-1610-4e10-a577-fdd94c23b9d6" providerId="ADAL" clId="{7BC340F8-4107-4A5A-8C18-DA6EF8904B4D}" dt="2026-10-01T20:13:20.531" v="11" actId="1076"/>
        <pc:sldMkLst>
          <pc:docMk/>
          <pc:sldMk cId="1142273331" sldId="271"/>
        </pc:sldMkLst>
        <pc:spChg chg="mod">
          <ac:chgData name="Healey Wright, Denise" userId="5522840b-1610-4e10-a577-fdd94c23b9d6" providerId="ADAL" clId="{7BC340F8-4107-4A5A-8C18-DA6EF8904B4D}" dt="2026-10-01T20:13:20.531" v="11" actId="1076"/>
          <ac:spMkLst>
            <pc:docMk/>
            <pc:sldMk cId="1142273331" sldId="271"/>
            <ac:spMk id="15362" creationId="{00000000-0000-0000-0000-000000000000}"/>
          </ac:spMkLst>
        </pc:spChg>
      </pc:sldChg>
      <pc:sldChg chg="modSp mod">
        <pc:chgData name="Healey Wright, Denise" userId="5522840b-1610-4e10-a577-fdd94c23b9d6" providerId="ADAL" clId="{7BC340F8-4107-4A5A-8C18-DA6EF8904B4D}" dt="2026-10-07T20:42:24.130" v="1334"/>
        <pc:sldMkLst>
          <pc:docMk/>
          <pc:sldMk cId="1930720466" sldId="273"/>
        </pc:sldMkLst>
        <pc:spChg chg="mod">
          <ac:chgData name="Healey Wright, Denise" userId="5522840b-1610-4e10-a577-fdd94c23b9d6" providerId="ADAL" clId="{7BC340F8-4107-4A5A-8C18-DA6EF8904B4D}" dt="2026-10-07T20:21:09.957" v="901" actId="20577"/>
          <ac:spMkLst>
            <pc:docMk/>
            <pc:sldMk cId="1930720466" sldId="273"/>
            <ac:spMk id="39938" creationId="{00000000-0000-0000-0000-000000000000}"/>
          </ac:spMkLst>
        </pc:spChg>
        <pc:spChg chg="mod">
          <ac:chgData name="Healey Wright, Denise" userId="5522840b-1610-4e10-a577-fdd94c23b9d6" providerId="ADAL" clId="{7BC340F8-4107-4A5A-8C18-DA6EF8904B4D}" dt="2026-10-07T20:42:24.130" v="1334"/>
          <ac:spMkLst>
            <pc:docMk/>
            <pc:sldMk cId="1930720466" sldId="273"/>
            <ac:spMk id="39939" creationId="{00000000-0000-0000-0000-000000000000}"/>
          </ac:spMkLst>
        </pc:spChg>
      </pc:sldChg>
      <pc:sldChg chg="addSp modSp mod">
        <pc:chgData name="Healey Wright, Denise" userId="5522840b-1610-4e10-a577-fdd94c23b9d6" providerId="ADAL" clId="{7BC340F8-4107-4A5A-8C18-DA6EF8904B4D}" dt="2026-10-07T20:42:24.130" v="1334"/>
        <pc:sldMkLst>
          <pc:docMk/>
          <pc:sldMk cId="2704083535" sldId="295"/>
        </pc:sldMkLst>
        <pc:spChg chg="mod">
          <ac:chgData name="Healey Wright, Denise" userId="5522840b-1610-4e10-a577-fdd94c23b9d6" providerId="ADAL" clId="{7BC340F8-4107-4A5A-8C18-DA6EF8904B4D}" dt="2026-10-07T20:38:08.784" v="1284" actId="1076"/>
          <ac:spMkLst>
            <pc:docMk/>
            <pc:sldMk cId="2704083535" sldId="295"/>
            <ac:spMk id="2" creationId="{7428DF77-3E3E-403A-B2F4-30295AA0405F}"/>
          </ac:spMkLst>
        </pc:spChg>
        <pc:spChg chg="mod">
          <ac:chgData name="Healey Wright, Denise" userId="5522840b-1610-4e10-a577-fdd94c23b9d6" providerId="ADAL" clId="{7BC340F8-4107-4A5A-8C18-DA6EF8904B4D}" dt="2026-10-07T20:42:24.130" v="1334"/>
          <ac:spMkLst>
            <pc:docMk/>
            <pc:sldMk cId="2704083535" sldId="295"/>
            <ac:spMk id="3" creationId="{019F2DAD-D829-4EFE-ACC6-8B8895442924}"/>
          </ac:spMkLst>
        </pc:spChg>
        <pc:picChg chg="add mod">
          <ac:chgData name="Healey Wright, Denise" userId="5522840b-1610-4e10-a577-fdd94c23b9d6" providerId="ADAL" clId="{7BC340F8-4107-4A5A-8C18-DA6EF8904B4D}" dt="2026-10-07T20:32:15.340" v="1190" actId="1076"/>
          <ac:picMkLst>
            <pc:docMk/>
            <pc:sldMk cId="2704083535" sldId="295"/>
            <ac:picMk id="5" creationId="{341891C9-8E8C-DAAF-C536-74D7C0DBE9B8}"/>
          </ac:picMkLst>
        </pc:picChg>
      </pc:sldChg>
      <pc:sldChg chg="modSp mod">
        <pc:chgData name="Healey Wright, Denise" userId="5522840b-1610-4e10-a577-fdd94c23b9d6" providerId="ADAL" clId="{7BC340F8-4107-4A5A-8C18-DA6EF8904B4D}" dt="2026-10-07T20:42:24.130" v="1334"/>
        <pc:sldMkLst>
          <pc:docMk/>
          <pc:sldMk cId="3380992683" sldId="297"/>
        </pc:sldMkLst>
        <pc:spChg chg="mod">
          <ac:chgData name="Healey Wright, Denise" userId="5522840b-1610-4e10-a577-fdd94c23b9d6" providerId="ADAL" clId="{7BC340F8-4107-4A5A-8C18-DA6EF8904B4D}" dt="2026-10-07T20:42:24.130" v="1334"/>
          <ac:spMkLst>
            <pc:docMk/>
            <pc:sldMk cId="3380992683" sldId="297"/>
            <ac:spMk id="3" creationId="{98626D00-267E-46F4-81EA-976EC3F97080}"/>
          </ac:spMkLst>
        </pc:spChg>
      </pc:sldChg>
      <pc:sldChg chg="modSp mod">
        <pc:chgData name="Healey Wright, Denise" userId="5522840b-1610-4e10-a577-fdd94c23b9d6" providerId="ADAL" clId="{7BC340F8-4107-4A5A-8C18-DA6EF8904B4D}" dt="2026-10-07T20:42:24.130" v="1334"/>
        <pc:sldMkLst>
          <pc:docMk/>
          <pc:sldMk cId="1172277486" sldId="298"/>
        </pc:sldMkLst>
        <pc:spChg chg="mod">
          <ac:chgData name="Healey Wright, Denise" userId="5522840b-1610-4e10-a577-fdd94c23b9d6" providerId="ADAL" clId="{7BC340F8-4107-4A5A-8C18-DA6EF8904B4D}" dt="2026-10-01T19:20:09.951" v="4"/>
          <ac:spMkLst>
            <pc:docMk/>
            <pc:sldMk cId="1172277486" sldId="298"/>
            <ac:spMk id="2" creationId="{663A8DD5-C88E-4F3E-87F8-6865D1A3578A}"/>
          </ac:spMkLst>
        </pc:spChg>
        <pc:spChg chg="mod">
          <ac:chgData name="Healey Wright, Denise" userId="5522840b-1610-4e10-a577-fdd94c23b9d6" providerId="ADAL" clId="{7BC340F8-4107-4A5A-8C18-DA6EF8904B4D}" dt="2026-10-07T20:42:24.130" v="1334"/>
          <ac:spMkLst>
            <pc:docMk/>
            <pc:sldMk cId="1172277486" sldId="298"/>
            <ac:spMk id="3" creationId="{37B8BCE1-7313-4F6D-BAD0-D9999290212E}"/>
          </ac:spMkLst>
        </pc:spChg>
      </pc:sldChg>
      <pc:sldChg chg="modSp mod">
        <pc:chgData name="Healey Wright, Denise" userId="5522840b-1610-4e10-a577-fdd94c23b9d6" providerId="ADAL" clId="{7BC340F8-4107-4A5A-8C18-DA6EF8904B4D}" dt="2026-10-07T20:42:24.130" v="1334"/>
        <pc:sldMkLst>
          <pc:docMk/>
          <pc:sldMk cId="166547757" sldId="300"/>
        </pc:sldMkLst>
        <pc:spChg chg="mod">
          <ac:chgData name="Healey Wright, Denise" userId="5522840b-1610-4e10-a577-fdd94c23b9d6" providerId="ADAL" clId="{7BC340F8-4107-4A5A-8C18-DA6EF8904B4D}" dt="2026-10-07T20:42:24.130" v="1334"/>
          <ac:spMkLst>
            <pc:docMk/>
            <pc:sldMk cId="166547757" sldId="300"/>
            <ac:spMk id="2" creationId="{9613CC02-50F9-4EBE-A14A-2E9E30AAC819}"/>
          </ac:spMkLst>
        </pc:spChg>
        <pc:spChg chg="mod">
          <ac:chgData name="Healey Wright, Denise" userId="5522840b-1610-4e10-a577-fdd94c23b9d6" providerId="ADAL" clId="{7BC340F8-4107-4A5A-8C18-DA6EF8904B4D}" dt="2026-10-07T20:42:24.130" v="1334"/>
          <ac:spMkLst>
            <pc:docMk/>
            <pc:sldMk cId="166547757" sldId="300"/>
            <ac:spMk id="3" creationId="{62948AFF-A2A3-4596-AA88-FE04DE49F106}"/>
          </ac:spMkLst>
        </pc:spChg>
      </pc:sldChg>
      <pc:sldChg chg="modSp mod">
        <pc:chgData name="Healey Wright, Denise" userId="5522840b-1610-4e10-a577-fdd94c23b9d6" providerId="ADAL" clId="{7BC340F8-4107-4A5A-8C18-DA6EF8904B4D}" dt="2026-10-07T20:42:24.130" v="1334"/>
        <pc:sldMkLst>
          <pc:docMk/>
          <pc:sldMk cId="3648770717" sldId="301"/>
        </pc:sldMkLst>
        <pc:spChg chg="mod">
          <ac:chgData name="Healey Wright, Denise" userId="5522840b-1610-4e10-a577-fdd94c23b9d6" providerId="ADAL" clId="{7BC340F8-4107-4A5A-8C18-DA6EF8904B4D}" dt="2026-10-07T20:42:24.130" v="1334"/>
          <ac:spMkLst>
            <pc:docMk/>
            <pc:sldMk cId="3648770717" sldId="301"/>
            <ac:spMk id="3" creationId="{00000000-0000-0000-0000-000000000000}"/>
          </ac:spMkLst>
        </pc:spChg>
      </pc:sldChg>
      <pc:sldChg chg="delSp modSp mod">
        <pc:chgData name="Healey Wright, Denise" userId="5522840b-1610-4e10-a577-fdd94c23b9d6" providerId="ADAL" clId="{7BC340F8-4107-4A5A-8C18-DA6EF8904B4D}" dt="2026-10-07T20:42:24.130" v="1334"/>
        <pc:sldMkLst>
          <pc:docMk/>
          <pc:sldMk cId="0" sldId="303"/>
        </pc:sldMkLst>
        <pc:spChg chg="mod">
          <ac:chgData name="Healey Wright, Denise" userId="5522840b-1610-4e10-a577-fdd94c23b9d6" providerId="ADAL" clId="{7BC340F8-4107-4A5A-8C18-DA6EF8904B4D}" dt="2026-10-07T20:42:24.130" v="1334"/>
          <ac:spMkLst>
            <pc:docMk/>
            <pc:sldMk cId="0" sldId="303"/>
            <ac:spMk id="2" creationId="{00000000-0000-0000-0000-000000000000}"/>
          </ac:spMkLst>
        </pc:spChg>
        <pc:spChg chg="mod">
          <ac:chgData name="Healey Wright, Denise" userId="5522840b-1610-4e10-a577-fdd94c23b9d6" providerId="ADAL" clId="{7BC340F8-4107-4A5A-8C18-DA6EF8904B4D}" dt="2026-10-07T20:42:24.130" v="1334"/>
          <ac:spMkLst>
            <pc:docMk/>
            <pc:sldMk cId="0" sldId="303"/>
            <ac:spMk id="3" creationId="{00000000-0000-0000-0000-000000000000}"/>
          </ac:spMkLst>
        </pc:spChg>
        <pc:picChg chg="del mod">
          <ac:chgData name="Healey Wright, Denise" userId="5522840b-1610-4e10-a577-fdd94c23b9d6" providerId="ADAL" clId="{7BC340F8-4107-4A5A-8C18-DA6EF8904B4D}" dt="2026-10-07T20:21:47.909" v="903" actId="21"/>
          <ac:picMkLst>
            <pc:docMk/>
            <pc:sldMk cId="0" sldId="303"/>
            <ac:picMk id="5" creationId="{2A1F1551-789C-2D57-5C1A-803520426851}"/>
          </ac:picMkLst>
        </pc:picChg>
      </pc:sldChg>
      <pc:sldChg chg="addSp delSp modSp mod setBg delDesignElem">
        <pc:chgData name="Healey Wright, Denise" userId="5522840b-1610-4e10-a577-fdd94c23b9d6" providerId="ADAL" clId="{7BC340F8-4107-4A5A-8C18-DA6EF8904B4D}" dt="2026-10-07T20:43:06.104" v="1339" actId="1076"/>
        <pc:sldMkLst>
          <pc:docMk/>
          <pc:sldMk cId="1678463196" sldId="307"/>
        </pc:sldMkLst>
        <pc:spChg chg="mod">
          <ac:chgData name="Healey Wright, Denise" userId="5522840b-1610-4e10-a577-fdd94c23b9d6" providerId="ADAL" clId="{7BC340F8-4107-4A5A-8C18-DA6EF8904B4D}" dt="2026-10-07T20:42:35.205" v="1336" actId="26606"/>
          <ac:spMkLst>
            <pc:docMk/>
            <pc:sldMk cId="1678463196" sldId="307"/>
            <ac:spMk id="2" creationId="{D426F988-3489-4413-ADD8-0ECBF7096433}"/>
          </ac:spMkLst>
        </pc:spChg>
        <pc:spChg chg="mod ord">
          <ac:chgData name="Healey Wright, Denise" userId="5522840b-1610-4e10-a577-fdd94c23b9d6" providerId="ADAL" clId="{7BC340F8-4107-4A5A-8C18-DA6EF8904B4D}" dt="2026-10-07T20:42:35.205" v="1336" actId="26606"/>
          <ac:spMkLst>
            <pc:docMk/>
            <pc:sldMk cId="1678463196" sldId="307"/>
            <ac:spMk id="3" creationId="{9A24C622-DA8A-4B37-89F9-1015D1B5ACCD}"/>
          </ac:spMkLst>
        </pc:spChg>
        <pc:spChg chg="ord">
          <ac:chgData name="Healey Wright, Denise" userId="5522840b-1610-4e10-a577-fdd94c23b9d6" providerId="ADAL" clId="{7BC340F8-4107-4A5A-8C18-DA6EF8904B4D}" dt="2026-10-07T20:42:35.205" v="1336" actId="26606"/>
          <ac:spMkLst>
            <pc:docMk/>
            <pc:sldMk cId="1678463196" sldId="307"/>
            <ac:spMk id="4" creationId="{A32907EC-157F-4EF1-94B8-43EFD2828123}"/>
          </ac:spMkLst>
        </pc:spChg>
        <pc:spChg chg="add del">
          <ac:chgData name="Healey Wright, Denise" userId="5522840b-1610-4e10-a577-fdd94c23b9d6" providerId="ADAL" clId="{7BC340F8-4107-4A5A-8C18-DA6EF8904B4D}" dt="2026-10-07T20:42:35.205" v="1336" actId="26606"/>
          <ac:spMkLst>
            <pc:docMk/>
            <pc:sldMk cId="1678463196" sldId="307"/>
            <ac:spMk id="18" creationId="{C95B82D5-A8BB-45BF-BED8-C7B206892100}"/>
          </ac:spMkLst>
        </pc:spChg>
        <pc:spChg chg="add del">
          <ac:chgData name="Healey Wright, Denise" userId="5522840b-1610-4e10-a577-fdd94c23b9d6" providerId="ADAL" clId="{7BC340F8-4107-4A5A-8C18-DA6EF8904B4D}" dt="2026-10-07T20:42:35.205" v="1336" actId="26606"/>
          <ac:spMkLst>
            <pc:docMk/>
            <pc:sldMk cId="1678463196" sldId="307"/>
            <ac:spMk id="20" creationId="{296C61EC-FBF4-4216-BE67-6C864D30A01C}"/>
          </ac:spMkLst>
        </pc:spChg>
        <pc:spChg chg="add del">
          <ac:chgData name="Healey Wright, Denise" userId="5522840b-1610-4e10-a577-fdd94c23b9d6" providerId="ADAL" clId="{7BC340F8-4107-4A5A-8C18-DA6EF8904B4D}" dt="2026-10-07T20:42:35.205" v="1336" actId="26606"/>
          <ac:spMkLst>
            <pc:docMk/>
            <pc:sldMk cId="1678463196" sldId="307"/>
            <ac:spMk id="25" creationId="{7A203437-703A-4E00-A8C0-91D328D6C7C7}"/>
          </ac:spMkLst>
        </pc:spChg>
        <pc:spChg chg="add del">
          <ac:chgData name="Healey Wright, Denise" userId="5522840b-1610-4e10-a577-fdd94c23b9d6" providerId="ADAL" clId="{7BC340F8-4107-4A5A-8C18-DA6EF8904B4D}" dt="2026-10-07T20:42:35.205" v="1336" actId="26606"/>
          <ac:spMkLst>
            <pc:docMk/>
            <pc:sldMk cId="1678463196" sldId="307"/>
            <ac:spMk id="27" creationId="{CD84038B-4A56-439B-A184-79B2D4506692}"/>
          </ac:spMkLst>
        </pc:spChg>
        <pc:spChg chg="add del">
          <ac:chgData name="Healey Wright, Denise" userId="5522840b-1610-4e10-a577-fdd94c23b9d6" providerId="ADAL" clId="{7BC340F8-4107-4A5A-8C18-DA6EF8904B4D}" dt="2026-10-07T20:42:35.205" v="1336" actId="26606"/>
          <ac:spMkLst>
            <pc:docMk/>
            <pc:sldMk cId="1678463196" sldId="307"/>
            <ac:spMk id="29" creationId="{4F96EE13-2C4D-4262-812E-DDE5FC35F0AD}"/>
          </ac:spMkLst>
        </pc:spChg>
        <pc:picChg chg="mod">
          <ac:chgData name="Healey Wright, Denise" userId="5522840b-1610-4e10-a577-fdd94c23b9d6" providerId="ADAL" clId="{7BC340F8-4107-4A5A-8C18-DA6EF8904B4D}" dt="2026-10-07T20:42:54.617" v="1338" actId="1076"/>
          <ac:picMkLst>
            <pc:docMk/>
            <pc:sldMk cId="1678463196" sldId="307"/>
            <ac:picMk id="8" creationId="{CAD5432A-626B-D179-B1D8-CFD754CD3EA8}"/>
          </ac:picMkLst>
        </pc:picChg>
        <pc:picChg chg="mod">
          <ac:chgData name="Healey Wright, Denise" userId="5522840b-1610-4e10-a577-fdd94c23b9d6" providerId="ADAL" clId="{7BC340F8-4107-4A5A-8C18-DA6EF8904B4D}" dt="2026-10-07T20:43:06.104" v="1339" actId="1076"/>
          <ac:picMkLst>
            <pc:docMk/>
            <pc:sldMk cId="1678463196" sldId="307"/>
            <ac:picMk id="10" creationId="{8CF49060-A09C-7BF4-1758-B47904968F1C}"/>
          </ac:picMkLst>
        </pc:picChg>
      </pc:sldChg>
      <pc:sldChg chg="modSp mod">
        <pc:chgData name="Healey Wright, Denise" userId="5522840b-1610-4e10-a577-fdd94c23b9d6" providerId="ADAL" clId="{7BC340F8-4107-4A5A-8C18-DA6EF8904B4D}" dt="2026-10-07T20:42:24.130" v="1334"/>
        <pc:sldMkLst>
          <pc:docMk/>
          <pc:sldMk cId="3598218318" sldId="308"/>
        </pc:sldMkLst>
        <pc:spChg chg="mod">
          <ac:chgData name="Healey Wright, Denise" userId="5522840b-1610-4e10-a577-fdd94c23b9d6" providerId="ADAL" clId="{7BC340F8-4107-4A5A-8C18-DA6EF8904B4D}" dt="2026-10-07T20:42:24.130" v="1334"/>
          <ac:spMkLst>
            <pc:docMk/>
            <pc:sldMk cId="3598218318" sldId="308"/>
            <ac:spMk id="2" creationId="{051A1CD2-A62D-4AD1-8A58-E8A06BA5C6E9}"/>
          </ac:spMkLst>
        </pc:spChg>
        <pc:spChg chg="mod">
          <ac:chgData name="Healey Wright, Denise" userId="5522840b-1610-4e10-a577-fdd94c23b9d6" providerId="ADAL" clId="{7BC340F8-4107-4A5A-8C18-DA6EF8904B4D}" dt="2026-10-07T20:42:24.130" v="1334"/>
          <ac:spMkLst>
            <pc:docMk/>
            <pc:sldMk cId="3598218318" sldId="308"/>
            <ac:spMk id="3" creationId="{D2970474-DA40-4D7B-8CC1-9EFD20747146}"/>
          </ac:spMkLst>
        </pc:spChg>
      </pc:sldChg>
      <pc:sldChg chg="addSp delSp modSp mod delDesignElem">
        <pc:chgData name="Healey Wright, Denise" userId="5522840b-1610-4e10-a577-fdd94c23b9d6" providerId="ADAL" clId="{7BC340F8-4107-4A5A-8C18-DA6EF8904B4D}" dt="2026-10-07T20:42:24.130" v="1334"/>
        <pc:sldMkLst>
          <pc:docMk/>
          <pc:sldMk cId="1700970035" sldId="309"/>
        </pc:sldMkLst>
        <pc:spChg chg="add mod">
          <ac:chgData name="Healey Wright, Denise" userId="5522840b-1610-4e10-a577-fdd94c23b9d6" providerId="ADAL" clId="{7BC340F8-4107-4A5A-8C18-DA6EF8904B4D}" dt="2026-10-07T20:35:22.535" v="1245" actId="403"/>
          <ac:spMkLst>
            <pc:docMk/>
            <pc:sldMk cId="1700970035" sldId="309"/>
            <ac:spMk id="6" creationId="{2E001B1B-5BD7-D83A-331B-7158C80F7A0C}"/>
          </ac:spMkLst>
        </pc:spChg>
        <pc:spChg chg="add del">
          <ac:chgData name="Healey Wright, Denise" userId="5522840b-1610-4e10-a577-fdd94c23b9d6" providerId="ADAL" clId="{7BC340F8-4107-4A5A-8C18-DA6EF8904B4D}" dt="2026-10-07T20:42:24.130" v="1334"/>
          <ac:spMkLst>
            <pc:docMk/>
            <pc:sldMk cId="1700970035" sldId="309"/>
            <ac:spMk id="10" creationId="{8CC66E84-2B42-463F-8329-75BA0D52127B}"/>
          </ac:spMkLst>
        </pc:spChg>
        <pc:spChg chg="add del">
          <ac:chgData name="Healey Wright, Denise" userId="5522840b-1610-4e10-a577-fdd94c23b9d6" providerId="ADAL" clId="{7BC340F8-4107-4A5A-8C18-DA6EF8904B4D}" dt="2026-10-07T20:42:24.130" v="1334"/>
          <ac:spMkLst>
            <pc:docMk/>
            <pc:sldMk cId="1700970035" sldId="309"/>
            <ac:spMk id="17" creationId="{19C9EAEA-39D0-4B0E-A0EB-51E7B26740B1}"/>
          </ac:spMkLst>
        </pc:spChg>
        <pc:spChg chg="add del">
          <ac:chgData name="Healey Wright, Denise" userId="5522840b-1610-4e10-a577-fdd94c23b9d6" providerId="ADAL" clId="{7BC340F8-4107-4A5A-8C18-DA6EF8904B4D}" dt="2026-10-07T20:42:24.130" v="1334"/>
          <ac:spMkLst>
            <pc:docMk/>
            <pc:sldMk cId="1700970035" sldId="309"/>
            <ac:spMk id="19" creationId="{3873B707-463F-40B0-8227-E8CC6C67EB25}"/>
          </ac:spMkLst>
        </pc:spChg>
        <pc:grpChg chg="add del">
          <ac:chgData name="Healey Wright, Denise" userId="5522840b-1610-4e10-a577-fdd94c23b9d6" providerId="ADAL" clId="{7BC340F8-4107-4A5A-8C18-DA6EF8904B4D}" dt="2026-10-07T20:42:24.130" v="1334"/>
          <ac:grpSpMkLst>
            <pc:docMk/>
            <pc:sldMk cId="1700970035" sldId="309"/>
            <ac:grpSpMk id="12" creationId="{032D8612-31EB-44CF-A1D0-14FD4C705424}"/>
          </ac:grpSpMkLst>
        </pc:grpChg>
        <pc:picChg chg="mod">
          <ac:chgData name="Healey Wright, Denise" userId="5522840b-1610-4e10-a577-fdd94c23b9d6" providerId="ADAL" clId="{7BC340F8-4107-4A5A-8C18-DA6EF8904B4D}" dt="2026-10-07T20:34:58.060" v="1214" actId="14100"/>
          <ac:picMkLst>
            <pc:docMk/>
            <pc:sldMk cId="1700970035" sldId="309"/>
            <ac:picMk id="3" creationId="{FFE33AD9-85FB-2794-5455-0A9EA12C1022}"/>
          </ac:picMkLst>
        </pc:picChg>
        <pc:picChg chg="add mod">
          <ac:chgData name="Healey Wright, Denise" userId="5522840b-1610-4e10-a577-fdd94c23b9d6" providerId="ADAL" clId="{7BC340F8-4107-4A5A-8C18-DA6EF8904B4D}" dt="2026-10-07T20:34:41.181" v="1213" actId="1076"/>
          <ac:picMkLst>
            <pc:docMk/>
            <pc:sldMk cId="1700970035" sldId="309"/>
            <ac:picMk id="5" creationId="{04863162-1C12-C5AA-32EA-30E6CBFD42A7}"/>
          </ac:picMkLst>
        </pc:picChg>
      </pc:sldChg>
      <pc:sldChg chg="addSp modSp mod">
        <pc:chgData name="Healey Wright, Denise" userId="5522840b-1610-4e10-a577-fdd94c23b9d6" providerId="ADAL" clId="{7BC340F8-4107-4A5A-8C18-DA6EF8904B4D}" dt="2026-10-07T20:30:36.874" v="1130" actId="14100"/>
        <pc:sldMkLst>
          <pc:docMk/>
          <pc:sldMk cId="2130540580" sldId="310"/>
        </pc:sldMkLst>
        <pc:spChg chg="mod">
          <ac:chgData name="Healey Wright, Denise" userId="5522840b-1610-4e10-a577-fdd94c23b9d6" providerId="ADAL" clId="{7BC340F8-4107-4A5A-8C18-DA6EF8904B4D}" dt="2026-10-07T20:29:00.431" v="1060" actId="20577"/>
          <ac:spMkLst>
            <pc:docMk/>
            <pc:sldMk cId="2130540580" sldId="310"/>
            <ac:spMk id="3" creationId="{DDC0F82F-8FB8-DEC0-CAB2-9C322B0E5F52}"/>
          </ac:spMkLst>
        </pc:spChg>
        <pc:spChg chg="add mod">
          <ac:chgData name="Healey Wright, Denise" userId="5522840b-1610-4e10-a577-fdd94c23b9d6" providerId="ADAL" clId="{7BC340F8-4107-4A5A-8C18-DA6EF8904B4D}" dt="2026-10-07T20:29:53.379" v="1124" actId="20577"/>
          <ac:spMkLst>
            <pc:docMk/>
            <pc:sldMk cId="2130540580" sldId="310"/>
            <ac:spMk id="4" creationId="{DBC31F0D-CD11-BF94-1E74-89AD470E48A1}"/>
          </ac:spMkLst>
        </pc:spChg>
        <pc:spChg chg="add mod">
          <ac:chgData name="Healey Wright, Denise" userId="5522840b-1610-4e10-a577-fdd94c23b9d6" providerId="ADAL" clId="{7BC340F8-4107-4A5A-8C18-DA6EF8904B4D}" dt="2026-10-07T20:30:36.874" v="1130" actId="14100"/>
          <ac:spMkLst>
            <pc:docMk/>
            <pc:sldMk cId="2130540580" sldId="310"/>
            <ac:spMk id="5" creationId="{7F4278C4-9CAE-C1F6-14D9-E50515B75234}"/>
          </ac:spMkLst>
        </pc:spChg>
      </pc:sldChg>
      <pc:sldChg chg="modSp">
        <pc:chgData name="Healey Wright, Denise" userId="5522840b-1610-4e10-a577-fdd94c23b9d6" providerId="ADAL" clId="{7BC340F8-4107-4A5A-8C18-DA6EF8904B4D}" dt="2026-10-07T20:42:24.130" v="1334"/>
        <pc:sldMkLst>
          <pc:docMk/>
          <pc:sldMk cId="173098890" sldId="311"/>
        </pc:sldMkLst>
        <pc:spChg chg="mod">
          <ac:chgData name="Healey Wright, Denise" userId="5522840b-1610-4e10-a577-fdd94c23b9d6" providerId="ADAL" clId="{7BC340F8-4107-4A5A-8C18-DA6EF8904B4D}" dt="2026-10-07T20:42:24.130" v="1334"/>
          <ac:spMkLst>
            <pc:docMk/>
            <pc:sldMk cId="173098890" sldId="311"/>
            <ac:spMk id="3" creationId="{EFFA1444-EEB9-9511-42BB-0E49FCC4C42A}"/>
          </ac:spMkLst>
        </pc:spChg>
      </pc:sldChg>
      <pc:sldChg chg="modSp mod">
        <pc:chgData name="Healey Wright, Denise" userId="5522840b-1610-4e10-a577-fdd94c23b9d6" providerId="ADAL" clId="{7BC340F8-4107-4A5A-8C18-DA6EF8904B4D}" dt="2026-10-07T20:42:24.130" v="1334"/>
        <pc:sldMkLst>
          <pc:docMk/>
          <pc:sldMk cId="857175806" sldId="312"/>
        </pc:sldMkLst>
        <pc:spChg chg="mod">
          <ac:chgData name="Healey Wright, Denise" userId="5522840b-1610-4e10-a577-fdd94c23b9d6" providerId="ADAL" clId="{7BC340F8-4107-4A5A-8C18-DA6EF8904B4D}" dt="2026-10-07T20:42:24.130" v="1334"/>
          <ac:spMkLst>
            <pc:docMk/>
            <pc:sldMk cId="857175806" sldId="312"/>
            <ac:spMk id="2" creationId="{58DAD52A-AADC-59D1-F5E0-3C8F00EB2F0E}"/>
          </ac:spMkLst>
        </pc:spChg>
        <pc:spChg chg="mod">
          <ac:chgData name="Healey Wright, Denise" userId="5522840b-1610-4e10-a577-fdd94c23b9d6" providerId="ADAL" clId="{7BC340F8-4107-4A5A-8C18-DA6EF8904B4D}" dt="2026-10-07T20:42:24.130" v="1334"/>
          <ac:spMkLst>
            <pc:docMk/>
            <pc:sldMk cId="857175806" sldId="312"/>
            <ac:spMk id="3" creationId="{28DCB737-035E-4A82-D39E-0861FA796AF8}"/>
          </ac:spMkLst>
        </pc:spChg>
      </pc:sldChg>
      <pc:sldChg chg="modSp">
        <pc:chgData name="Healey Wright, Denise" userId="5522840b-1610-4e10-a577-fdd94c23b9d6" providerId="ADAL" clId="{7BC340F8-4107-4A5A-8C18-DA6EF8904B4D}" dt="2026-10-07T20:42:24.130" v="1334"/>
        <pc:sldMkLst>
          <pc:docMk/>
          <pc:sldMk cId="2641471543" sldId="315"/>
        </pc:sldMkLst>
        <pc:spChg chg="mod">
          <ac:chgData name="Healey Wright, Denise" userId="5522840b-1610-4e10-a577-fdd94c23b9d6" providerId="ADAL" clId="{7BC340F8-4107-4A5A-8C18-DA6EF8904B4D}" dt="2026-10-07T20:42:24.130" v="1334"/>
          <ac:spMkLst>
            <pc:docMk/>
            <pc:sldMk cId="2641471543" sldId="315"/>
            <ac:spMk id="2" creationId="{758EA9E9-1170-2A70-93AB-0169ABE0507D}"/>
          </ac:spMkLst>
        </pc:spChg>
        <pc:spChg chg="mod">
          <ac:chgData name="Healey Wright, Denise" userId="5522840b-1610-4e10-a577-fdd94c23b9d6" providerId="ADAL" clId="{7BC340F8-4107-4A5A-8C18-DA6EF8904B4D}" dt="2026-10-07T20:42:24.130" v="1334"/>
          <ac:spMkLst>
            <pc:docMk/>
            <pc:sldMk cId="2641471543" sldId="315"/>
            <ac:spMk id="3" creationId="{87970E7B-7B25-9BC7-CD0F-6CA0177C0807}"/>
          </ac:spMkLst>
        </pc:spChg>
      </pc:sldChg>
      <pc:sldChg chg="modSp mod">
        <pc:chgData name="Healey Wright, Denise" userId="5522840b-1610-4e10-a577-fdd94c23b9d6" providerId="ADAL" clId="{7BC340F8-4107-4A5A-8C18-DA6EF8904B4D}" dt="2026-10-07T20:42:24.130" v="1334"/>
        <pc:sldMkLst>
          <pc:docMk/>
          <pc:sldMk cId="2550419234" sldId="316"/>
        </pc:sldMkLst>
        <pc:spChg chg="mod">
          <ac:chgData name="Healey Wright, Denise" userId="5522840b-1610-4e10-a577-fdd94c23b9d6" providerId="ADAL" clId="{7BC340F8-4107-4A5A-8C18-DA6EF8904B4D}" dt="2026-10-07T20:42:24.130" v="1334"/>
          <ac:spMkLst>
            <pc:docMk/>
            <pc:sldMk cId="2550419234" sldId="316"/>
            <ac:spMk id="3" creationId="{8B510EED-B798-F546-B72F-DBA756901BCA}"/>
          </ac:spMkLst>
        </pc:spChg>
      </pc:sldChg>
      <pc:sldChg chg="modSp mod">
        <pc:chgData name="Healey Wright, Denise" userId="5522840b-1610-4e10-a577-fdd94c23b9d6" providerId="ADAL" clId="{7BC340F8-4107-4A5A-8C18-DA6EF8904B4D}" dt="2026-10-07T20:42:24.130" v="1334"/>
        <pc:sldMkLst>
          <pc:docMk/>
          <pc:sldMk cId="1815600780" sldId="317"/>
        </pc:sldMkLst>
        <pc:spChg chg="mod">
          <ac:chgData name="Healey Wright, Denise" userId="5522840b-1610-4e10-a577-fdd94c23b9d6" providerId="ADAL" clId="{7BC340F8-4107-4A5A-8C18-DA6EF8904B4D}" dt="2026-10-07T20:42:24.130" v="1334"/>
          <ac:spMkLst>
            <pc:docMk/>
            <pc:sldMk cId="1815600780" sldId="317"/>
            <ac:spMk id="3" creationId="{61EE643A-51DA-7205-D429-7FCADEAC42F2}"/>
          </ac:spMkLst>
        </pc:spChg>
      </pc:sldChg>
      <pc:sldChg chg="modSp mod">
        <pc:chgData name="Healey Wright, Denise" userId="5522840b-1610-4e10-a577-fdd94c23b9d6" providerId="ADAL" clId="{7BC340F8-4107-4A5A-8C18-DA6EF8904B4D}" dt="2026-10-07T20:12:29.457" v="578" actId="115"/>
        <pc:sldMkLst>
          <pc:docMk/>
          <pc:sldMk cId="2237168770" sldId="318"/>
        </pc:sldMkLst>
        <pc:spChg chg="mod">
          <ac:chgData name="Healey Wright, Denise" userId="5522840b-1610-4e10-a577-fdd94c23b9d6" providerId="ADAL" clId="{7BC340F8-4107-4A5A-8C18-DA6EF8904B4D}" dt="2026-10-07T20:11:48.655" v="570" actId="20577"/>
          <ac:spMkLst>
            <pc:docMk/>
            <pc:sldMk cId="2237168770" sldId="318"/>
            <ac:spMk id="2" creationId="{B179EA80-458A-8A55-7D2A-D6216A690F81}"/>
          </ac:spMkLst>
        </pc:spChg>
        <pc:spChg chg="mod">
          <ac:chgData name="Healey Wright, Denise" userId="5522840b-1610-4e10-a577-fdd94c23b9d6" providerId="ADAL" clId="{7BC340F8-4107-4A5A-8C18-DA6EF8904B4D}" dt="2026-10-07T20:12:29.457" v="578" actId="115"/>
          <ac:spMkLst>
            <pc:docMk/>
            <pc:sldMk cId="2237168770" sldId="318"/>
            <ac:spMk id="3" creationId="{BE09C702-3052-978D-D8B3-EDEBEF7638B5}"/>
          </ac:spMkLst>
        </pc:spChg>
      </pc:sldChg>
      <pc:sldChg chg="modSp mod">
        <pc:chgData name="Healey Wright, Denise" userId="5522840b-1610-4e10-a577-fdd94c23b9d6" providerId="ADAL" clId="{7BC340F8-4107-4A5A-8C18-DA6EF8904B4D}" dt="2026-10-07T20:42:24.130" v="1334"/>
        <pc:sldMkLst>
          <pc:docMk/>
          <pc:sldMk cId="947620726" sldId="319"/>
        </pc:sldMkLst>
        <pc:spChg chg="mod">
          <ac:chgData name="Healey Wright, Denise" userId="5522840b-1610-4e10-a577-fdd94c23b9d6" providerId="ADAL" clId="{7BC340F8-4107-4A5A-8C18-DA6EF8904B4D}" dt="2026-10-07T20:42:24.130" v="1334"/>
          <ac:spMkLst>
            <pc:docMk/>
            <pc:sldMk cId="947620726" sldId="319"/>
            <ac:spMk id="2" creationId="{7F317B7F-35B1-B919-BEC5-C3B7AE5833C6}"/>
          </ac:spMkLst>
        </pc:spChg>
        <pc:spChg chg="mod">
          <ac:chgData name="Healey Wright, Denise" userId="5522840b-1610-4e10-a577-fdd94c23b9d6" providerId="ADAL" clId="{7BC340F8-4107-4A5A-8C18-DA6EF8904B4D}" dt="2026-10-07T20:42:24.130" v="1334"/>
          <ac:spMkLst>
            <pc:docMk/>
            <pc:sldMk cId="947620726" sldId="319"/>
            <ac:spMk id="3" creationId="{F2E03394-08C5-5613-144B-D879E0A66844}"/>
          </ac:spMkLst>
        </pc:spChg>
      </pc:sldChg>
      <pc:sldChg chg="modSp">
        <pc:chgData name="Healey Wright, Denise" userId="5522840b-1610-4e10-a577-fdd94c23b9d6" providerId="ADAL" clId="{7BC340F8-4107-4A5A-8C18-DA6EF8904B4D}" dt="2026-10-07T20:42:24.130" v="1334"/>
        <pc:sldMkLst>
          <pc:docMk/>
          <pc:sldMk cId="2867690028" sldId="320"/>
        </pc:sldMkLst>
        <pc:spChg chg="mod">
          <ac:chgData name="Healey Wright, Denise" userId="5522840b-1610-4e10-a577-fdd94c23b9d6" providerId="ADAL" clId="{7BC340F8-4107-4A5A-8C18-DA6EF8904B4D}" dt="2026-10-07T20:42:24.130" v="1334"/>
          <ac:spMkLst>
            <pc:docMk/>
            <pc:sldMk cId="2867690028" sldId="320"/>
            <ac:spMk id="2" creationId="{EFA23B62-274D-F05C-C16B-05B9851FD7F1}"/>
          </ac:spMkLst>
        </pc:spChg>
      </pc:sldChg>
      <pc:sldChg chg="modSp mod">
        <pc:chgData name="Healey Wright, Denise" userId="5522840b-1610-4e10-a577-fdd94c23b9d6" providerId="ADAL" clId="{7BC340F8-4107-4A5A-8C18-DA6EF8904B4D}" dt="2026-10-07T20:42:24.130" v="1334"/>
        <pc:sldMkLst>
          <pc:docMk/>
          <pc:sldMk cId="3697563962" sldId="321"/>
        </pc:sldMkLst>
        <pc:spChg chg="mod">
          <ac:chgData name="Healey Wright, Denise" userId="5522840b-1610-4e10-a577-fdd94c23b9d6" providerId="ADAL" clId="{7BC340F8-4107-4A5A-8C18-DA6EF8904B4D}" dt="2026-10-07T20:42:24.130" v="1334"/>
          <ac:spMkLst>
            <pc:docMk/>
            <pc:sldMk cId="3697563962" sldId="321"/>
            <ac:spMk id="2" creationId="{E477391F-27DA-3CE7-E9F6-0B431C355FA9}"/>
          </ac:spMkLst>
        </pc:spChg>
      </pc:sldChg>
      <pc:sldChg chg="addSp delSp modSp new mod">
        <pc:chgData name="Healey Wright, Denise" userId="5522840b-1610-4e10-a577-fdd94c23b9d6" providerId="ADAL" clId="{7BC340F8-4107-4A5A-8C18-DA6EF8904B4D}" dt="2026-10-07T20:42:24.130" v="1334"/>
        <pc:sldMkLst>
          <pc:docMk/>
          <pc:sldMk cId="2328423028" sldId="322"/>
        </pc:sldMkLst>
        <pc:spChg chg="mod">
          <ac:chgData name="Healey Wright, Denise" userId="5522840b-1610-4e10-a577-fdd94c23b9d6" providerId="ADAL" clId="{7BC340F8-4107-4A5A-8C18-DA6EF8904B4D}" dt="2026-10-07T20:42:24.130" v="1334"/>
          <ac:spMkLst>
            <pc:docMk/>
            <pc:sldMk cId="2328423028" sldId="322"/>
            <ac:spMk id="2" creationId="{0FDB1135-7DF1-B67F-7881-9B1E0E390E16}"/>
          </ac:spMkLst>
        </pc:spChg>
        <pc:spChg chg="del mod">
          <ac:chgData name="Healey Wright, Denise" userId="5522840b-1610-4e10-a577-fdd94c23b9d6" providerId="ADAL" clId="{7BC340F8-4107-4A5A-8C18-DA6EF8904B4D}" dt="2026-10-07T19:58:45.231" v="23"/>
          <ac:spMkLst>
            <pc:docMk/>
            <pc:sldMk cId="2328423028" sldId="322"/>
            <ac:spMk id="3" creationId="{F9D49799-BFC7-C291-7160-144B93DDDB6F}"/>
          </ac:spMkLst>
        </pc:spChg>
        <pc:spChg chg="add mod">
          <ac:chgData name="Healey Wright, Denise" userId="5522840b-1610-4e10-a577-fdd94c23b9d6" providerId="ADAL" clId="{7BC340F8-4107-4A5A-8C18-DA6EF8904B4D}" dt="2026-10-07T20:05:55.804" v="419" actId="14100"/>
          <ac:spMkLst>
            <pc:docMk/>
            <pc:sldMk cId="2328423028" sldId="322"/>
            <ac:spMk id="6" creationId="{C51474A7-D803-EE0B-1DA3-BB3FB5386985}"/>
          </ac:spMkLst>
        </pc:spChg>
        <pc:picChg chg="add mod ord">
          <ac:chgData name="Healey Wright, Denise" userId="5522840b-1610-4e10-a577-fdd94c23b9d6" providerId="ADAL" clId="{7BC340F8-4107-4A5A-8C18-DA6EF8904B4D}" dt="2026-10-07T20:42:24.130" v="1334"/>
          <ac:picMkLst>
            <pc:docMk/>
            <pc:sldMk cId="2328423028" sldId="322"/>
            <ac:picMk id="5" creationId="{BF36D72F-5E44-C3E6-361B-6DF9A76BC213}"/>
          </ac:picMkLst>
        </pc:picChg>
      </pc:sldChg>
      <pc:sldChg chg="modSp new mod ord">
        <pc:chgData name="Healey Wright, Denise" userId="5522840b-1610-4e10-a577-fdd94c23b9d6" providerId="ADAL" clId="{7BC340F8-4107-4A5A-8C18-DA6EF8904B4D}" dt="2026-10-07T20:42:24.130" v="1334"/>
        <pc:sldMkLst>
          <pc:docMk/>
          <pc:sldMk cId="2106413518" sldId="323"/>
        </pc:sldMkLst>
        <pc:spChg chg="mod">
          <ac:chgData name="Healey Wright, Denise" userId="5522840b-1610-4e10-a577-fdd94c23b9d6" providerId="ADAL" clId="{7BC340F8-4107-4A5A-8C18-DA6EF8904B4D}" dt="2026-10-07T20:42:24.130" v="1334"/>
          <ac:spMkLst>
            <pc:docMk/>
            <pc:sldMk cId="2106413518" sldId="323"/>
            <ac:spMk id="2" creationId="{ABD26581-C7D7-3AEF-E0B3-A722A6278ACE}"/>
          </ac:spMkLst>
        </pc:spChg>
        <pc:spChg chg="mod">
          <ac:chgData name="Healey Wright, Denise" userId="5522840b-1610-4e10-a577-fdd94c23b9d6" providerId="ADAL" clId="{7BC340F8-4107-4A5A-8C18-DA6EF8904B4D}" dt="2026-10-07T20:42:24.130" v="1334"/>
          <ac:spMkLst>
            <pc:docMk/>
            <pc:sldMk cId="2106413518" sldId="323"/>
            <ac:spMk id="3" creationId="{20B858A8-AEB3-300D-A89E-DA90DA6B4704}"/>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ichelev.DNSHOSTNET\Local%20Settings\Temporary%20Internet%20Files\Content.Outlook\5MZ94J20\DueDate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30"/>
      <c:rotY val="0"/>
      <c:rAngAx val="0"/>
    </c:view3D>
    <c:floor>
      <c:thickness val="0"/>
    </c:floor>
    <c:sideWall>
      <c:thickness val="0"/>
    </c:sideWall>
    <c:backWall>
      <c:thickness val="0"/>
    </c:backWall>
    <c:plotArea>
      <c:layout>
        <c:manualLayout>
          <c:layoutTarget val="inner"/>
          <c:xMode val="edge"/>
          <c:yMode val="edge"/>
          <c:x val="0"/>
          <c:y val="0"/>
          <c:w val="0.73268744531933494"/>
          <c:h val="1"/>
        </c:manualLayout>
      </c:layout>
      <c:pie3DChart>
        <c:varyColors val="1"/>
        <c:ser>
          <c:idx val="0"/>
          <c:order val="0"/>
          <c:dPt>
            <c:idx val="1"/>
            <c:bubble3D val="0"/>
            <c:explosion val="12"/>
            <c:extLst>
              <c:ext xmlns:c16="http://schemas.microsoft.com/office/drawing/2014/chart" uri="{C3380CC4-5D6E-409C-BE32-E72D297353CC}">
                <c16:uniqueId val="{00000000-54C6-462D-BADA-4DCB2E9EB4A5}"/>
              </c:ext>
            </c:extLst>
          </c:dPt>
          <c:dPt>
            <c:idx val="2"/>
            <c:bubble3D val="0"/>
            <c:explosion val="5"/>
            <c:extLst>
              <c:ext xmlns:c16="http://schemas.microsoft.com/office/drawing/2014/chart" uri="{C3380CC4-5D6E-409C-BE32-E72D297353CC}">
                <c16:uniqueId val="{00000001-54C6-462D-BADA-4DCB2E9EB4A5}"/>
              </c:ext>
            </c:extLst>
          </c:dPt>
          <c:dPt>
            <c:idx val="3"/>
            <c:bubble3D val="0"/>
            <c:explosion val="11"/>
            <c:extLst>
              <c:ext xmlns:c16="http://schemas.microsoft.com/office/drawing/2014/chart" uri="{C3380CC4-5D6E-409C-BE32-E72D297353CC}">
                <c16:uniqueId val="{00000002-54C6-462D-BADA-4DCB2E9EB4A5}"/>
              </c:ext>
            </c:extLst>
          </c:dPt>
          <c:dLbls>
            <c:dLbl>
              <c:idx val="0"/>
              <c:delete val="1"/>
              <c:extLst>
                <c:ext xmlns:c15="http://schemas.microsoft.com/office/drawing/2012/chart" uri="{CE6537A1-D6FC-4f65-9D91-7224C49458BB}"/>
                <c:ext xmlns:c16="http://schemas.microsoft.com/office/drawing/2014/chart" uri="{C3380CC4-5D6E-409C-BE32-E72D297353CC}">
                  <c16:uniqueId val="{00000003-54C6-462D-BADA-4DCB2E9EB4A5}"/>
                </c:ext>
              </c:extLst>
            </c:dLbl>
            <c:dLbl>
              <c:idx val="1"/>
              <c:layout>
                <c:manualLayout>
                  <c:x val="-0.10523413617415472"/>
                  <c:y val="8.0060960121920322E-2"/>
                </c:manualLayout>
              </c:layout>
              <c:tx>
                <c:rich>
                  <a:bodyPr/>
                  <a:lstStyle/>
                  <a:p>
                    <a:r>
                      <a:rPr lang="en-US">
                        <a:solidFill>
                          <a:schemeClr val="bg1"/>
                        </a:solidFill>
                      </a:rPr>
                      <a:t>FEB</a:t>
                    </a:r>
                    <a:endParaRPr lang="en-US" dirty="0">
                      <a:solidFill>
                        <a:schemeClr val="bg1"/>
                      </a:solidFill>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4C6-462D-BADA-4DCB2E9EB4A5}"/>
                </c:ext>
              </c:extLst>
            </c:dLbl>
            <c:dLbl>
              <c:idx val="2"/>
              <c:layout>
                <c:manualLayout>
                  <c:x val="-0.18301991662806863"/>
                  <c:y val="-0.25816484632969283"/>
                </c:manualLayout>
              </c:layout>
              <c:tx>
                <c:rich>
                  <a:bodyPr/>
                  <a:lstStyle/>
                  <a:p>
                    <a:r>
                      <a:rPr lang="en-US" baseline="0">
                        <a:solidFill>
                          <a:schemeClr val="bg1"/>
                        </a:solidFill>
                      </a:rPr>
                      <a:t>MARCH</a:t>
                    </a:r>
                    <a:endParaRPr lang="en-US" baseline="0" dirty="0">
                      <a:solidFill>
                        <a:schemeClr val="bg1"/>
                      </a:solidFill>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4C6-462D-BADA-4DCB2E9EB4A5}"/>
                </c:ext>
              </c:extLst>
            </c:dLbl>
            <c:dLbl>
              <c:idx val="3"/>
              <c:layout>
                <c:manualLayout>
                  <c:x val="8.435602902578368E-2"/>
                  <c:y val="-0.34690839048344807"/>
                </c:manualLayout>
              </c:layout>
              <c:tx>
                <c:rich>
                  <a:bodyPr/>
                  <a:lstStyle/>
                  <a:p>
                    <a:r>
                      <a:rPr lang="en-US" baseline="0">
                        <a:solidFill>
                          <a:schemeClr val="bg1"/>
                        </a:solidFill>
                      </a:rPr>
                      <a:t>APRIL</a:t>
                    </a:r>
                    <a:endParaRPr lang="en-US" baseline="0" dirty="0">
                      <a:solidFill>
                        <a:schemeClr val="bg1"/>
                      </a:solidFill>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54C6-462D-BADA-4DCB2E9EB4A5}"/>
                </c:ext>
              </c:extLst>
            </c:dLbl>
            <c:dLbl>
              <c:idx val="4"/>
              <c:delete val="1"/>
              <c:extLst>
                <c:ext xmlns:c15="http://schemas.microsoft.com/office/drawing/2012/chart" uri="{CE6537A1-D6FC-4f65-9D91-7224C49458BB}"/>
                <c:ext xmlns:c16="http://schemas.microsoft.com/office/drawing/2014/chart" uri="{C3380CC4-5D6E-409C-BE32-E72D297353CC}">
                  <c16:uniqueId val="{00000004-54C6-462D-BADA-4DCB2E9EB4A5}"/>
                </c:ext>
              </c:extLst>
            </c:dLbl>
            <c:dLbl>
              <c:idx val="5"/>
              <c:delete val="1"/>
              <c:extLst>
                <c:ext xmlns:c15="http://schemas.microsoft.com/office/drawing/2012/chart" uri="{CE6537A1-D6FC-4f65-9D91-7224C49458BB}"/>
                <c:ext xmlns:c16="http://schemas.microsoft.com/office/drawing/2014/chart" uri="{C3380CC4-5D6E-409C-BE32-E72D297353CC}">
                  <c16:uniqueId val="{00000005-54C6-462D-BADA-4DCB2E9EB4A5}"/>
                </c:ext>
              </c:extLst>
            </c:dLbl>
            <c:dLbl>
              <c:idx val="6"/>
              <c:delete val="1"/>
              <c:extLst>
                <c:ext xmlns:c15="http://schemas.microsoft.com/office/drawing/2012/chart" uri="{CE6537A1-D6FC-4f65-9D91-7224C49458BB}"/>
                <c:ext xmlns:c16="http://schemas.microsoft.com/office/drawing/2014/chart" uri="{C3380CC4-5D6E-409C-BE32-E72D297353CC}">
                  <c16:uniqueId val="{00000006-54C6-462D-BADA-4DCB2E9EB4A5}"/>
                </c:ext>
              </c:extLst>
            </c:dLbl>
            <c:dLbl>
              <c:idx val="7"/>
              <c:delete val="1"/>
              <c:extLst>
                <c:ext xmlns:c15="http://schemas.microsoft.com/office/drawing/2012/chart" uri="{CE6537A1-D6FC-4f65-9D91-7224C49458BB}"/>
                <c:ext xmlns:c16="http://schemas.microsoft.com/office/drawing/2014/chart" uri="{C3380CC4-5D6E-409C-BE32-E72D297353CC}">
                  <c16:uniqueId val="{00000007-54C6-462D-BADA-4DCB2E9EB4A5}"/>
                </c:ext>
              </c:extLst>
            </c:dLbl>
            <c:dLbl>
              <c:idx val="8"/>
              <c:delete val="1"/>
              <c:extLst>
                <c:ext xmlns:c15="http://schemas.microsoft.com/office/drawing/2012/chart" uri="{CE6537A1-D6FC-4f65-9D91-7224C49458BB}"/>
                <c:ext xmlns:c16="http://schemas.microsoft.com/office/drawing/2014/chart" uri="{C3380CC4-5D6E-409C-BE32-E72D297353CC}">
                  <c16:uniqueId val="{00000008-54C6-462D-BADA-4DCB2E9EB4A5}"/>
                </c:ext>
              </c:extLst>
            </c:dLbl>
            <c:dLbl>
              <c:idx val="9"/>
              <c:delete val="1"/>
              <c:extLst>
                <c:ext xmlns:c15="http://schemas.microsoft.com/office/drawing/2012/chart" uri="{CE6537A1-D6FC-4f65-9D91-7224C49458BB}"/>
                <c:ext xmlns:c16="http://schemas.microsoft.com/office/drawing/2014/chart" uri="{C3380CC4-5D6E-409C-BE32-E72D297353CC}">
                  <c16:uniqueId val="{00000009-54C6-462D-BADA-4DCB2E9EB4A5}"/>
                </c:ext>
              </c:extLst>
            </c:dLbl>
            <c:dLbl>
              <c:idx val="10"/>
              <c:delete val="1"/>
              <c:extLst>
                <c:ext xmlns:c15="http://schemas.microsoft.com/office/drawing/2012/chart" uri="{CE6537A1-D6FC-4f65-9D91-7224C49458BB}"/>
                <c:ext xmlns:c16="http://schemas.microsoft.com/office/drawing/2014/chart" uri="{C3380CC4-5D6E-409C-BE32-E72D297353CC}">
                  <c16:uniqueId val="{0000000A-54C6-462D-BADA-4DCB2E9EB4A5}"/>
                </c:ext>
              </c:extLst>
            </c:dLbl>
            <c:dLbl>
              <c:idx val="11"/>
              <c:delete val="1"/>
              <c:extLst>
                <c:ext xmlns:c15="http://schemas.microsoft.com/office/drawing/2012/chart" uri="{CE6537A1-D6FC-4f65-9D91-7224C49458BB}"/>
                <c:ext xmlns:c16="http://schemas.microsoft.com/office/drawing/2014/chart" uri="{C3380CC4-5D6E-409C-BE32-E72D297353CC}">
                  <c16:uniqueId val="{0000000B-54C6-462D-BADA-4DCB2E9EB4A5}"/>
                </c:ext>
              </c:extLst>
            </c:dLbl>
            <c:spPr>
              <a:noFill/>
              <a:ln>
                <a:noFill/>
              </a:ln>
              <a:effectLst/>
            </c:spPr>
            <c:txPr>
              <a:bodyPr wrap="square" lIns="38100" tIns="19050" rIns="38100" bIns="19050" anchor="ctr">
                <a:spAutoFit/>
              </a:bodyPr>
              <a:lstStyle/>
              <a:p>
                <a:pPr>
                  <a:defRPr b="1" i="0" baseline="0"/>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Sheet1!$A$3:$A$14</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Sheet1!$B$3:$B$14</c:f>
              <c:numCache>
                <c:formatCode>General</c:formatCode>
                <c:ptCount val="12"/>
                <c:pt idx="0">
                  <c:v>183</c:v>
                </c:pt>
                <c:pt idx="1">
                  <c:v>338</c:v>
                </c:pt>
                <c:pt idx="2">
                  <c:v>665</c:v>
                </c:pt>
                <c:pt idx="3">
                  <c:v>399</c:v>
                </c:pt>
                <c:pt idx="4">
                  <c:v>284</c:v>
                </c:pt>
                <c:pt idx="5">
                  <c:v>172</c:v>
                </c:pt>
                <c:pt idx="6">
                  <c:v>90</c:v>
                </c:pt>
                <c:pt idx="7">
                  <c:v>26</c:v>
                </c:pt>
                <c:pt idx="8">
                  <c:v>47</c:v>
                </c:pt>
                <c:pt idx="9">
                  <c:v>59</c:v>
                </c:pt>
                <c:pt idx="10">
                  <c:v>95</c:v>
                </c:pt>
                <c:pt idx="11">
                  <c:v>163</c:v>
                </c:pt>
              </c:numCache>
            </c:numRef>
          </c:val>
          <c:extLst>
            <c:ext xmlns:c16="http://schemas.microsoft.com/office/drawing/2014/chart" uri="{C3380CC4-5D6E-409C-BE32-E72D297353CC}">
              <c16:uniqueId val="{0000000C-54C6-462D-BADA-4DCB2E9EB4A5}"/>
            </c:ext>
          </c:extLst>
        </c:ser>
        <c:dLbls>
          <c:showLegendKey val="0"/>
          <c:showVal val="0"/>
          <c:showCatName val="0"/>
          <c:showSerName val="0"/>
          <c:showPercent val="0"/>
          <c:showBubbleSize val="0"/>
          <c:showLeaderLines val="1"/>
        </c:dLbls>
      </c:pie3DChart>
    </c:plotArea>
    <c:legend>
      <c:legendPos val="r"/>
      <c:layout>
        <c:manualLayout>
          <c:xMode val="edge"/>
          <c:yMode val="edge"/>
          <c:x val="0.65841716220857582"/>
          <c:y val="3.1166425251168946E-3"/>
          <c:w val="0.23177892186553603"/>
          <c:h val="0.88968595495330582"/>
        </c:manualLayout>
      </c:layout>
      <c:overlay val="0"/>
      <c:txPr>
        <a:bodyPr/>
        <a:lstStyle/>
        <a:p>
          <a:pPr>
            <a:defRPr sz="1100" baseline="0"/>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1084FA4-F78E-4DC0-BC17-F7138F878BEF}" type="datetimeFigureOut">
              <a:rPr lang="en-US" smtClean="0"/>
              <a:t>10/7/2026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DD3A701-5106-48D3-A371-D5CFBF7D6040}" type="slidenum">
              <a:rPr lang="en-US" smtClean="0"/>
              <a:t>‹#›</a:t>
            </a:fld>
            <a:endParaRPr lang="en-US"/>
          </a:p>
        </p:txBody>
      </p:sp>
    </p:spTree>
    <p:extLst>
      <p:ext uri="{BB962C8B-B14F-4D97-AF65-F5344CB8AC3E}">
        <p14:creationId xmlns:p14="http://schemas.microsoft.com/office/powerpoint/2010/main" val="2294709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txBody>
          <a:bodyPr/>
          <a:lstStyle/>
          <a:p>
            <a:endParaRPr lang="en-US"/>
          </a:p>
        </p:txBody>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Calibri" panose="020F0502020204030204" pitchFamily="34" charset="0"/>
              </a:rPr>
              <a:t>Expected value is the product of the chances of winning the scholarship with the amount you get if you win the scholarship. A less competitive scholarship with a lower top prize may have a higher expected value because your chances of winning are better. </a:t>
            </a:r>
          </a:p>
          <a:p>
            <a:endParaRPr lang="en-US" altLang="en-US" dirty="0">
              <a:latin typeface="Calibri" panose="020F0502020204030204" pitchFamily="34" charset="0"/>
            </a:endParaRPr>
          </a:p>
          <a:p>
            <a:r>
              <a:rPr lang="en-US" altLang="en-US" dirty="0">
                <a:latin typeface="Calibri" panose="020F0502020204030204" pitchFamily="34" charset="0"/>
              </a:rPr>
              <a:t>The accomplishments resume can help you complete the scholarship application and improve your awareness of your strengths and interests. It can also help your teachers write better letters of recommendation. </a:t>
            </a:r>
          </a:p>
        </p:txBody>
      </p:sp>
      <p:sp>
        <p:nvSpPr>
          <p:cNvPr id="4" name="Slide Number Placeholder 3"/>
          <p:cNvSpPr>
            <a:spLocks noGrp="1"/>
          </p:cNvSpPr>
          <p:nvPr>
            <p:ph type="sldNum" sz="quarter" idx="5"/>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EC21F88-67E1-4ED1-9C6D-019FB94A8593}" type="slidenum">
              <a:rPr lang="en-US" altLang="en-US" sz="1300"/>
              <a:pPr/>
              <a:t>23</a:t>
            </a:fld>
            <a:endParaRPr lang="en-US" altLang="en-US" sz="1300"/>
          </a:p>
        </p:txBody>
      </p:sp>
    </p:spTree>
    <p:extLst>
      <p:ext uri="{BB962C8B-B14F-4D97-AF65-F5344CB8AC3E}">
        <p14:creationId xmlns:p14="http://schemas.microsoft.com/office/powerpoint/2010/main" val="3201716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txBody>
          <a:bodyPr/>
          <a:lstStyle/>
          <a:p>
            <a:endParaRPr lang="en-US"/>
          </a:p>
        </p:txBody>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Calibri" panose="020F0502020204030204" pitchFamily="34" charset="0"/>
              </a:rPr>
              <a:t>It is very difficult for scholarship sponsors to choose between two extremely talented finalists for a scholarship, so the decision can often be arbitrary. Often there is no wrong choice for a winner. Skill gets you selected as a finalist, but the final choice of who wins may be purely random. So applying to more scholarships (for which you are qualified) will increase your chances of winning a scholarship.</a:t>
            </a:r>
          </a:p>
        </p:txBody>
      </p:sp>
      <p:sp>
        <p:nvSpPr>
          <p:cNvPr id="4" name="Slide Number Placeholder 3"/>
          <p:cNvSpPr>
            <a:spLocks noGrp="1"/>
          </p:cNvSpPr>
          <p:nvPr>
            <p:ph type="sldNum" sz="quarter" idx="5"/>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4C5ADE1-AA8C-4E25-9A2A-3024C2B87420}" type="slidenum">
              <a:rPr lang="en-US" altLang="en-US" sz="1300"/>
              <a:pPr/>
              <a:t>25</a:t>
            </a:fld>
            <a:endParaRPr lang="en-US" altLang="en-US" sz="1300"/>
          </a:p>
        </p:txBody>
      </p:sp>
    </p:spTree>
    <p:extLst>
      <p:ext uri="{BB962C8B-B14F-4D97-AF65-F5344CB8AC3E}">
        <p14:creationId xmlns:p14="http://schemas.microsoft.com/office/powerpoint/2010/main" val="3249705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txBody>
          <a:bodyPr/>
          <a:lstStyle/>
          <a:p>
            <a:endParaRPr lang="en-US"/>
          </a:p>
        </p:txBody>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Calibri" panose="020F0502020204030204" pitchFamily="34" charset="0"/>
              </a:rPr>
              <a:t>Most people can speak and think at a rate of 100 to 200 words per minute, but type or write at a rate of 35 to 60 words per minute. The act of writing interferes with the flow of thought. After you transcribe the recording, you can revise the essay to add structure through an outline of your thoughts. Such an essay will be more fluent and passionate, making it more interesting and lively.</a:t>
            </a:r>
          </a:p>
          <a:p>
            <a:endParaRPr lang="en-US" altLang="en-US" dirty="0">
              <a:latin typeface="Calibri" panose="020F0502020204030204" pitchFamily="34" charset="0"/>
            </a:endParaRPr>
          </a:p>
          <a:p>
            <a:r>
              <a:rPr lang="en-US" altLang="en-US" dirty="0">
                <a:latin typeface="Calibri" panose="020F0502020204030204" pitchFamily="34" charset="0"/>
              </a:rPr>
              <a:t>You should proofread a printed copy of the essay because it will be easier to find errors when you are looking at the essay in a different format. Don’t rely too much on the spelling and grammar checkers that are built into the word processing software, as these programs miss a lot of errors, such as valid-word spelling errors (e.g., its vs. it’s, though vs. through, principal vs. principle).</a:t>
            </a:r>
          </a:p>
        </p:txBody>
      </p:sp>
      <p:sp>
        <p:nvSpPr>
          <p:cNvPr id="4" name="Slide Number Placeholder 3"/>
          <p:cNvSpPr>
            <a:spLocks noGrp="1"/>
          </p:cNvSpPr>
          <p:nvPr>
            <p:ph type="sldNum" sz="quarter" idx="5"/>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57066" indent="-291179">
              <a:defRPr sz="2400">
                <a:solidFill>
                  <a:schemeClr val="tx1"/>
                </a:solidFill>
                <a:latin typeface="Arial" panose="020B0604020202020204" pitchFamily="34" charset="0"/>
                <a:ea typeface="ＭＳ Ｐゴシック" panose="020B0600070205080204" pitchFamily="34" charset="-128"/>
              </a:defRPr>
            </a:lvl2pPr>
            <a:lvl3pPr marL="1164717" indent="-232943">
              <a:defRPr sz="2400">
                <a:solidFill>
                  <a:schemeClr val="tx1"/>
                </a:solidFill>
                <a:latin typeface="Arial" panose="020B0604020202020204" pitchFamily="34" charset="0"/>
                <a:ea typeface="ＭＳ Ｐゴシック" panose="020B0600070205080204" pitchFamily="34" charset="-128"/>
              </a:defRPr>
            </a:lvl3pPr>
            <a:lvl4pPr marL="1630604" indent="-232943">
              <a:defRPr sz="2400">
                <a:solidFill>
                  <a:schemeClr val="tx1"/>
                </a:solidFill>
                <a:latin typeface="Arial" panose="020B0604020202020204" pitchFamily="34" charset="0"/>
                <a:ea typeface="ＭＳ Ｐゴシック" panose="020B0600070205080204" pitchFamily="34" charset="-128"/>
              </a:defRPr>
            </a:lvl4pPr>
            <a:lvl5pPr marL="2096491" indent="-232943">
              <a:defRPr sz="2400">
                <a:solidFill>
                  <a:schemeClr val="tx1"/>
                </a:solidFill>
                <a:latin typeface="Arial" panose="020B0604020202020204" pitchFamily="34" charset="0"/>
                <a:ea typeface="ＭＳ Ｐゴシック" panose="020B0600070205080204" pitchFamily="34" charset="-128"/>
              </a:defRPr>
            </a:lvl5pPr>
            <a:lvl6pPr marL="2562377"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3028264"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94151"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960038" indent="-23294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0DDE347-6255-4545-85A3-DAE1686798F1}" type="slidenum">
              <a:rPr lang="en-US" altLang="en-US" sz="1300"/>
              <a:pPr/>
              <a:t>27</a:t>
            </a:fld>
            <a:endParaRPr lang="en-US" altLang="en-US" sz="1300"/>
          </a:p>
        </p:txBody>
      </p:sp>
    </p:spTree>
    <p:extLst>
      <p:ext uri="{BB962C8B-B14F-4D97-AF65-F5344CB8AC3E}">
        <p14:creationId xmlns:p14="http://schemas.microsoft.com/office/powerpoint/2010/main" val="281373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5DC2D-3A14-4DD9-A289-A873BEDB05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9F2C31A-FB83-4C38-9DEB-2C66E3D3D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9EF46A2-07A8-4D4E-99A3-FB1E8CC6859B}"/>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5" name="Footer Placeholder 4">
            <a:extLst>
              <a:ext uri="{FF2B5EF4-FFF2-40B4-BE49-F238E27FC236}">
                <a16:creationId xmlns:a16="http://schemas.microsoft.com/office/drawing/2014/main" id="{49D250F1-2BF3-4119-AF64-5ACDFC1E29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09FE2A-761C-4790-8FC1-97CC2D00AE2C}"/>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3725141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CDDC3-8BC6-4D83-BBE5-42D5A3D1C8A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A9E7EF0-A258-49B8-83A2-340D8CFDBAE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36D19E8-B61D-41DA-8FF1-72A622C7DCFC}"/>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5" name="Footer Placeholder 4">
            <a:extLst>
              <a:ext uri="{FF2B5EF4-FFF2-40B4-BE49-F238E27FC236}">
                <a16:creationId xmlns:a16="http://schemas.microsoft.com/office/drawing/2014/main" id="{7D516BB7-08CE-4354-BF4C-6F795DD8C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477690-CDF9-456F-AC65-A3E6C2C6DBA4}"/>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1809248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C9501-0884-45F7-ABAD-C0C5CC0484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ED725A3-8330-441F-9D57-94F52E8488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5865669-16E8-4C3F-AF11-39F1E0F85FBB}"/>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5" name="Footer Placeholder 4">
            <a:extLst>
              <a:ext uri="{FF2B5EF4-FFF2-40B4-BE49-F238E27FC236}">
                <a16:creationId xmlns:a16="http://schemas.microsoft.com/office/drawing/2014/main" id="{B943EF9A-C229-4C92-B1AF-D486DAC4CF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C3E512-1490-4D36-8019-95992430C9B1}"/>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386579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E41CC-6F56-4E82-9DC3-71CE808D513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0E54900-6D36-4D5E-B985-842C76F5057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D556A0D-7860-41FB-818B-822FF857866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668A0E9-F8EB-44F8-ACE3-4A2777D74B07}"/>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6" name="Footer Placeholder 5">
            <a:extLst>
              <a:ext uri="{FF2B5EF4-FFF2-40B4-BE49-F238E27FC236}">
                <a16:creationId xmlns:a16="http://schemas.microsoft.com/office/drawing/2014/main" id="{31D69831-7E98-45E8-BBDC-EE5DAF7B2C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DF4096-8978-4CA8-9F02-D2E9A8F013D9}"/>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1317805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20179-49B3-427B-A3F9-3BD96799E05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A0D8E5-25F6-4FD4-819D-CC566BC2CA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DC0086-B709-47AC-954A-EA644ABF2D9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4E07D659-2289-421B-B68D-194CFF3E1B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A02B498-8E91-4181-AA01-602C819CC51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70172FE5-AB32-447F-A83A-F406856A8CED}"/>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8" name="Footer Placeholder 7">
            <a:extLst>
              <a:ext uri="{FF2B5EF4-FFF2-40B4-BE49-F238E27FC236}">
                <a16:creationId xmlns:a16="http://schemas.microsoft.com/office/drawing/2014/main" id="{66A0E582-0284-4B0F-AF00-088AEF0CE5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AC2C2A-5EA6-43F0-A1DE-895AAF99BDA0}"/>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2769312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93FE4-0C80-448E-962C-499854F00486}"/>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681BB10-D0C6-461D-90F0-B2B171682EDD}"/>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4" name="Footer Placeholder 3">
            <a:extLst>
              <a:ext uri="{FF2B5EF4-FFF2-40B4-BE49-F238E27FC236}">
                <a16:creationId xmlns:a16="http://schemas.microsoft.com/office/drawing/2014/main" id="{8CE76116-8CAC-4F52-A83E-015A552DAB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2BE446-C56A-4774-B648-E2483E779F61}"/>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1565561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45E56B-6587-4F15-BFE7-56E90383072F}"/>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3" name="Footer Placeholder 2">
            <a:extLst>
              <a:ext uri="{FF2B5EF4-FFF2-40B4-BE49-F238E27FC236}">
                <a16:creationId xmlns:a16="http://schemas.microsoft.com/office/drawing/2014/main" id="{FF32AEA9-525C-45AD-90DB-E3E744C978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6CA8C4-83B2-408F-828A-19823FB9844D}"/>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2131907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A8C15-0E8F-4A83-89B3-6206689CC2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46EE76F-0EB0-42AD-A103-5EC80CA82E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D5653386-3104-4E25-A5AD-71EA2A98C5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244896-AD55-4D50-A0B2-4D9742BAF5A5}"/>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6" name="Footer Placeholder 5">
            <a:extLst>
              <a:ext uri="{FF2B5EF4-FFF2-40B4-BE49-F238E27FC236}">
                <a16:creationId xmlns:a16="http://schemas.microsoft.com/office/drawing/2014/main" id="{177F20EA-58E7-40FD-B9FD-430D34CFFA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B3B2FB-CFBD-484F-9FCE-1F4AC13C0791}"/>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356290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AEA7-ECD3-40FE-A771-CFBF172F9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DDE2BA1-36F7-45F1-A508-19ECE1362C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78F44162-CF2D-4E1A-9751-7A271238EB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B123C5B-6A0D-42AE-A49E-8834598F6810}"/>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6" name="Footer Placeholder 5">
            <a:extLst>
              <a:ext uri="{FF2B5EF4-FFF2-40B4-BE49-F238E27FC236}">
                <a16:creationId xmlns:a16="http://schemas.microsoft.com/office/drawing/2014/main" id="{582DE4B1-B00B-4319-83B5-65D8F1D9F2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CB3E0F-0A6A-4042-A1AC-E58EEB2C47C1}"/>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3207001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9AF0F-AFE4-4806-81D7-003E62695AD1}"/>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E252DB5-7E76-4F7E-B8F5-34E6EB23D45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3189D3-4BEA-431F-9857-16DE9CD65FBF}"/>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5" name="Footer Placeholder 4">
            <a:extLst>
              <a:ext uri="{FF2B5EF4-FFF2-40B4-BE49-F238E27FC236}">
                <a16:creationId xmlns:a16="http://schemas.microsoft.com/office/drawing/2014/main" id="{113E919B-54C7-4492-899B-F2B17E271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2F4B84-BA4B-4955-B541-B29E11B04492}"/>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1131030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1EB3C9-55D1-4DF2-A410-E6ED7838EF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E7E20FB-88F2-4453-8DD1-116A0DE8B5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32F14DD-0FB5-424E-AA6B-87E0409A0250}"/>
              </a:ext>
            </a:extLst>
          </p:cNvPr>
          <p:cNvSpPr>
            <a:spLocks noGrp="1"/>
          </p:cNvSpPr>
          <p:nvPr>
            <p:ph type="dt" sz="half" idx="10"/>
          </p:nvPr>
        </p:nvSpPr>
        <p:spPr/>
        <p:txBody>
          <a:bodyPr/>
          <a:lstStyle/>
          <a:p>
            <a:fld id="{3EC091CD-3517-483F-A878-5F6F95281E30}" type="datetimeFigureOut">
              <a:rPr lang="en-US" smtClean="0"/>
              <a:t>10/7/2026</a:t>
            </a:fld>
            <a:endParaRPr lang="en-US"/>
          </a:p>
        </p:txBody>
      </p:sp>
      <p:sp>
        <p:nvSpPr>
          <p:cNvPr id="5" name="Footer Placeholder 4">
            <a:extLst>
              <a:ext uri="{FF2B5EF4-FFF2-40B4-BE49-F238E27FC236}">
                <a16:creationId xmlns:a16="http://schemas.microsoft.com/office/drawing/2014/main" id="{C0E4A734-C585-4C5B-8A12-44630FC734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1486A7-746E-470E-ACFB-B420D834DE45}"/>
              </a:ext>
            </a:extLst>
          </p:cNvPr>
          <p:cNvSpPr>
            <a:spLocks noGrp="1"/>
          </p:cNvSpPr>
          <p:nvPr>
            <p:ph type="sldNum" sz="quarter" idx="12"/>
          </p:nvPr>
        </p:nvSpPr>
        <p:spPr/>
        <p:txBody>
          <a:bodyPr/>
          <a:lstStyle/>
          <a:p>
            <a:fld id="{DD1CB05C-EC54-443B-8AEC-2063BA6221E0}" type="slidenum">
              <a:rPr lang="en-US" smtClean="0"/>
              <a:t>‹#›</a:t>
            </a:fld>
            <a:endParaRPr lang="en-US"/>
          </a:p>
        </p:txBody>
      </p:sp>
    </p:spTree>
    <p:extLst>
      <p:ext uri="{BB962C8B-B14F-4D97-AF65-F5344CB8AC3E}">
        <p14:creationId xmlns:p14="http://schemas.microsoft.com/office/powerpoint/2010/main" val="1627715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8B12E1-55E7-4317-8F50-DE64F83DF1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A0EA16D-6249-4657-B2DC-05673DA29B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BCA9C86-D77D-447F-ACC3-69D8A0A27C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C091CD-3517-483F-A878-5F6F95281E30}" type="datetimeFigureOut">
              <a:rPr lang="en-US" smtClean="0"/>
              <a:t>10/7/2026</a:t>
            </a:fld>
            <a:endParaRPr lang="en-US"/>
          </a:p>
        </p:txBody>
      </p:sp>
      <p:sp>
        <p:nvSpPr>
          <p:cNvPr id="5" name="Footer Placeholder 4">
            <a:extLst>
              <a:ext uri="{FF2B5EF4-FFF2-40B4-BE49-F238E27FC236}">
                <a16:creationId xmlns:a16="http://schemas.microsoft.com/office/drawing/2014/main" id="{E6EED5B4-31F9-47E0-989F-8D0C243773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4B9B3D-FDF5-4663-8FEA-77AE6D947A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CB05C-EC54-443B-8AEC-2063BA6221E0}" type="slidenum">
              <a:rPr lang="en-US" smtClean="0"/>
              <a:t>‹#›</a:t>
            </a:fld>
            <a:endParaRPr lang="en-US"/>
          </a:p>
        </p:txBody>
      </p:sp>
    </p:spTree>
    <p:extLst>
      <p:ext uri="{BB962C8B-B14F-4D97-AF65-F5344CB8AC3E}">
        <p14:creationId xmlns:p14="http://schemas.microsoft.com/office/powerpoint/2010/main" val="336611963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sfu.ca/fass/departments-programs/accelerated-law/overview.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www.sfu.ca/students/admission/programs/science/majors.html" TargetMode="External"/><Relationship Id="rId3" Type="http://schemas.openxmlformats.org/officeDocument/2006/relationships/hyperlink" Target="https://www.sfu.ca/students/admission/programs/business/majors.html" TargetMode="External"/><Relationship Id="rId7" Type="http://schemas.openxmlformats.org/officeDocument/2006/relationships/hyperlink" Target="https://www.sfu.ca/students/admission/programs/health-sciences.html" TargetMode="External"/><Relationship Id="rId2" Type="http://schemas.openxmlformats.org/officeDocument/2006/relationships/hyperlink" Target="https://www.sfu.ca/students/admission/programs/applied-sciences/majors.html" TargetMode="External"/><Relationship Id="rId1" Type="http://schemas.openxmlformats.org/officeDocument/2006/relationships/slideLayout" Target="../slideLayouts/slideLayout2.xml"/><Relationship Id="rId6" Type="http://schemas.openxmlformats.org/officeDocument/2006/relationships/hyperlink" Target="https://www.sfu.ca/students/admission/programs/arts-social-sciences/majors.html" TargetMode="External"/><Relationship Id="rId5" Type="http://schemas.openxmlformats.org/officeDocument/2006/relationships/hyperlink" Target="https://www.sfu.ca/students/admission/programs/environment.html" TargetMode="External"/><Relationship Id="rId4" Type="http://schemas.openxmlformats.org/officeDocument/2006/relationships/hyperlink" Target="https://beedie.sfu.ca/programs/undergraduate-2/bba-major/admission-requirements/supplemental-application-hs?_gl=1*1oy1izv*_ga*MjU0ODc0NjQuMTcwMDY4ODY2MA..*_ga_R4BCVYL1QF*MTcwMjMzODUwNS4zMi4xLjE3MDIzMzg3NTAuNDguMC4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studentaidbc.ca/"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hyperlink" Target="https://financial-dictionary.thefreedictionary.com/Afford" TargetMode="External"/><Relationship Id="rId7" Type="http://schemas.openxmlformats.org/officeDocument/2006/relationships/hyperlink" Target="https://financial-dictionary.thefreedictionary.com/loan" TargetMode="External"/><Relationship Id="rId2" Type="http://schemas.openxmlformats.org/officeDocument/2006/relationships/hyperlink" Target="https://financial-dictionary.thefreedictionary.com/cost" TargetMode="External"/><Relationship Id="rId1" Type="http://schemas.openxmlformats.org/officeDocument/2006/relationships/slideLayout" Target="../slideLayouts/slideLayout2.xml"/><Relationship Id="rId6" Type="http://schemas.openxmlformats.org/officeDocument/2006/relationships/hyperlink" Target="https://financial-dictionary.thefreedictionary.com/interest" TargetMode="External"/><Relationship Id="rId5" Type="http://schemas.openxmlformats.org/officeDocument/2006/relationships/hyperlink" Target="https://financial-dictionary.thefreedictionary.com/Scholarship" TargetMode="External"/><Relationship Id="rId4" Type="http://schemas.openxmlformats.org/officeDocument/2006/relationships/hyperlink" Target="https://financial-dictionary.thefreedictionary.com/Grant"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studentaidbc.ca/help-centre/applying-loans/maximum-funding-limit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meds.queensu.ca/academics/quarms" TargetMode="External"/><Relationship Id="rId2" Type="http://schemas.openxmlformats.org/officeDocument/2006/relationships/hyperlink" Target="https://www.queensu.ca/registrar/financial-aid/application-required/future-students/major-award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myapplication.ubc.ca/apply" TargetMode="External"/><Relationship Id="rId2" Type="http://schemas.openxmlformats.org/officeDocument/2006/relationships/hyperlink" Target="https://undergraduatescholarshipsubc.smapply.io/prog/2027_ubc_entrance_award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6F988-3489-4413-ADD8-0ECBF7096433}"/>
              </a:ext>
            </a:extLst>
          </p:cNvPr>
          <p:cNvSpPr>
            <a:spLocks noGrp="1"/>
          </p:cNvSpPr>
          <p:nvPr>
            <p:ph type="title"/>
          </p:nvPr>
        </p:nvSpPr>
        <p:spPr>
          <a:xfrm>
            <a:off x="7784756" y="629266"/>
            <a:ext cx="4235843" cy="5285502"/>
          </a:xfrm>
        </p:spPr>
        <p:txBody>
          <a:bodyPr>
            <a:normAutofit/>
          </a:bodyPr>
          <a:lstStyle/>
          <a:p>
            <a:r>
              <a:rPr lang="en-US" b="1">
                <a:latin typeface="Aptos Black" panose="020B0004020202020204" pitchFamily="34" charset="0"/>
              </a:rPr>
              <a:t> SCHOLARSHIP MEETING #1 </a:t>
            </a:r>
            <a:br>
              <a:rPr lang="en-US" b="1">
                <a:latin typeface="Aptos Black" panose="020B0004020202020204" pitchFamily="34" charset="0"/>
              </a:rPr>
            </a:br>
            <a:br>
              <a:rPr lang="en-US" b="1">
                <a:latin typeface="Aptos Black" panose="020B0004020202020204" pitchFamily="34" charset="0"/>
              </a:rPr>
            </a:br>
            <a:r>
              <a:rPr lang="en-US" b="1">
                <a:latin typeface="Aptos Black" panose="020B0004020202020204" pitchFamily="34" charset="0"/>
              </a:rPr>
              <a:t>WELCOME!</a:t>
            </a:r>
            <a:endParaRPr lang="en-CA" dirty="0">
              <a:latin typeface="Aptos Black" panose="020B0004020202020204" pitchFamily="34" charset="0"/>
            </a:endParaRPr>
          </a:p>
        </p:txBody>
      </p:sp>
      <p:sp>
        <p:nvSpPr>
          <p:cNvPr id="18" name="Rectangle 17">
            <a:extLst>
              <a:ext uri="{FF2B5EF4-FFF2-40B4-BE49-F238E27FC236}">
                <a16:creationId xmlns:a16="http://schemas.microsoft.com/office/drawing/2014/main" id="{C95B82D5-A8BB-45BF-BED8-C7B206892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BC6B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9">
            <a:extLst>
              <a:ext uri="{FF2B5EF4-FFF2-40B4-BE49-F238E27FC236}">
                <a16:creationId xmlns:a16="http://schemas.microsoft.com/office/drawing/2014/main" id="{296C61EC-FBF4-4216-BE67-6C864D30A0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4632"/>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24C622-DA8A-4B37-89F9-1015D1B5ACCD}"/>
              </a:ext>
            </a:extLst>
          </p:cNvPr>
          <p:cNvSpPr>
            <a:spLocks noGrp="1"/>
          </p:cNvSpPr>
          <p:nvPr>
            <p:ph idx="1"/>
          </p:nvPr>
        </p:nvSpPr>
        <p:spPr>
          <a:xfrm>
            <a:off x="5116880" y="2438400"/>
            <a:ext cx="6422848" cy="3785419"/>
          </a:xfrm>
        </p:spPr>
        <p:txBody>
          <a:bodyPr vert="horz" lIns="91440" tIns="45720" rIns="91440" bIns="45720" rtlCol="0" anchor="t">
            <a:normAutofit/>
          </a:bodyPr>
          <a:lstStyle/>
          <a:p>
            <a:pPr marL="0" indent="0">
              <a:buNone/>
            </a:pPr>
            <a:endParaRPr lang="en-US" sz="3200">
              <a:effectLst/>
              <a:latin typeface="Calibri" panose="020F0502020204030204" pitchFamily="34" charset="0"/>
              <a:ea typeface="Calibri" panose="020F0502020204030204" pitchFamily="34" charset="0"/>
              <a:cs typeface="Calibri"/>
            </a:endParaRPr>
          </a:p>
          <a:p>
            <a:pPr marL="0" indent="0">
              <a:buNone/>
            </a:pPr>
            <a:endParaRPr lang="en-US" sz="3200"/>
          </a:p>
          <a:p>
            <a:pPr marL="0" indent="0">
              <a:buNone/>
            </a:pPr>
            <a:endParaRPr lang="en-US" sz="2000" dirty="0"/>
          </a:p>
          <a:p>
            <a:pPr marL="0" indent="0">
              <a:buNone/>
            </a:pPr>
            <a:endParaRPr lang="en-US" sz="2000" dirty="0"/>
          </a:p>
          <a:p>
            <a:pPr marL="0" indent="0">
              <a:buNone/>
            </a:pPr>
            <a:endParaRPr lang="en-US" sz="2000" dirty="0"/>
          </a:p>
          <a:p>
            <a:pPr marL="0" indent="0">
              <a:buNone/>
            </a:pPr>
            <a:endParaRPr lang="en-CA" sz="2000" dirty="0"/>
          </a:p>
        </p:txBody>
      </p:sp>
      <p:sp>
        <p:nvSpPr>
          <p:cNvPr id="4" name="Rectangle 2">
            <a:extLst>
              <a:ext uri="{FF2B5EF4-FFF2-40B4-BE49-F238E27FC236}">
                <a16:creationId xmlns:a16="http://schemas.microsoft.com/office/drawing/2014/main" id="{A32907EC-157F-4EF1-94B8-43EFD2828123}"/>
              </a:ext>
            </a:extLst>
          </p:cNvPr>
          <p:cNvSpPr>
            <a:spLocks noChangeArrowheads="1"/>
          </p:cNvSpPr>
          <p:nvPr/>
        </p:nvSpPr>
        <p:spPr bwMode="auto">
          <a:xfrm>
            <a:off x="-382773" y="-3281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8" name="Picture 7">
            <a:extLst>
              <a:ext uri="{FF2B5EF4-FFF2-40B4-BE49-F238E27FC236}">
                <a16:creationId xmlns:a16="http://schemas.microsoft.com/office/drawing/2014/main" id="{CAD5432A-626B-D179-B1D8-CFD754CD3EA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5400000">
            <a:off x="2875113" y="1770028"/>
            <a:ext cx="6589982" cy="3168395"/>
          </a:xfrm>
          <a:prstGeom prst="rect">
            <a:avLst/>
          </a:prstGeom>
        </p:spPr>
      </p:pic>
      <p:pic>
        <p:nvPicPr>
          <p:cNvPr id="10" name="Picture 9">
            <a:extLst>
              <a:ext uri="{FF2B5EF4-FFF2-40B4-BE49-F238E27FC236}">
                <a16:creationId xmlns:a16="http://schemas.microsoft.com/office/drawing/2014/main" id="{8CF49060-A09C-7BF4-1758-B47904968F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319" y="1396691"/>
            <a:ext cx="4077269" cy="3429479"/>
          </a:xfrm>
          <a:prstGeom prst="rect">
            <a:avLst/>
          </a:prstGeom>
        </p:spPr>
      </p:pic>
    </p:spTree>
    <p:extLst>
      <p:ext uri="{BB962C8B-B14F-4D97-AF65-F5344CB8AC3E}">
        <p14:creationId xmlns:p14="http://schemas.microsoft.com/office/powerpoint/2010/main" val="1678463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26581-C7D7-3AEF-E0B3-A722A6278ACE}"/>
              </a:ext>
            </a:extLst>
          </p:cNvPr>
          <p:cNvSpPr>
            <a:spLocks noGrp="1"/>
          </p:cNvSpPr>
          <p:nvPr>
            <p:ph type="title"/>
          </p:nvPr>
        </p:nvSpPr>
        <p:spPr/>
        <p:txBody>
          <a:bodyPr/>
          <a:lstStyle/>
          <a:p>
            <a:r>
              <a:rPr lang="en-US" b="1" dirty="0"/>
              <a:t>Quick </a:t>
            </a:r>
            <a:r>
              <a:rPr lang="en-US" b="1" dirty="0" err="1"/>
              <a:t>survery</a:t>
            </a:r>
            <a:r>
              <a:rPr lang="en-US" b="1" dirty="0"/>
              <a:t> </a:t>
            </a:r>
            <a:br>
              <a:rPr lang="en-US" dirty="0"/>
            </a:br>
            <a:endParaRPr lang="en-US" dirty="0"/>
          </a:p>
        </p:txBody>
      </p:sp>
      <p:sp>
        <p:nvSpPr>
          <p:cNvPr id="3" name="Content Placeholder 2">
            <a:extLst>
              <a:ext uri="{FF2B5EF4-FFF2-40B4-BE49-F238E27FC236}">
                <a16:creationId xmlns:a16="http://schemas.microsoft.com/office/drawing/2014/main" id="{20B858A8-AEB3-300D-A89E-DA90DA6B4704}"/>
              </a:ext>
            </a:extLst>
          </p:cNvPr>
          <p:cNvSpPr>
            <a:spLocks noGrp="1"/>
          </p:cNvSpPr>
          <p:nvPr>
            <p:ph idx="1"/>
          </p:nvPr>
        </p:nvSpPr>
        <p:spPr/>
        <p:txBody>
          <a:bodyPr/>
          <a:lstStyle/>
          <a:p>
            <a:pPr marL="0" indent="0">
              <a:buNone/>
            </a:pPr>
            <a:r>
              <a:rPr lang="en-US" sz="4800" b="1" dirty="0"/>
              <a:t>Who uses Instagram?</a:t>
            </a:r>
          </a:p>
          <a:p>
            <a:pPr marL="0" indent="0">
              <a:buNone/>
            </a:pPr>
            <a:endParaRPr lang="en-US" sz="4800" b="1" dirty="0"/>
          </a:p>
          <a:p>
            <a:pPr marL="0" indent="0">
              <a:buNone/>
            </a:pPr>
            <a:r>
              <a:rPr lang="en-US" sz="4800" b="1" dirty="0"/>
              <a:t>Who uses Teams? </a:t>
            </a:r>
          </a:p>
          <a:p>
            <a:pPr marL="0" indent="0">
              <a:buNone/>
            </a:pPr>
            <a:r>
              <a:rPr lang="en-US" sz="4800" b="1" dirty="0"/>
              <a:t>If I created a team would you join?</a:t>
            </a:r>
          </a:p>
          <a:p>
            <a:pPr marL="0" indent="0">
              <a:buNone/>
            </a:pPr>
            <a:endParaRPr lang="en-US" dirty="0"/>
          </a:p>
        </p:txBody>
      </p:sp>
    </p:spTree>
    <p:extLst>
      <p:ext uri="{BB962C8B-B14F-4D97-AF65-F5344CB8AC3E}">
        <p14:creationId xmlns:p14="http://schemas.microsoft.com/office/powerpoint/2010/main" val="2106413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B1135-7DF1-B67F-7881-9B1E0E390E16}"/>
              </a:ext>
            </a:extLst>
          </p:cNvPr>
          <p:cNvSpPr>
            <a:spLocks noGrp="1"/>
          </p:cNvSpPr>
          <p:nvPr>
            <p:ph type="title"/>
          </p:nvPr>
        </p:nvSpPr>
        <p:spPr>
          <a:xfrm>
            <a:off x="985158" y="146465"/>
            <a:ext cx="10515600" cy="2230975"/>
          </a:xfrm>
        </p:spPr>
        <p:txBody>
          <a:bodyPr>
            <a:normAutofit fontScale="90000"/>
          </a:bodyPr>
          <a:lstStyle/>
          <a:p>
            <a:pPr algn="ctr"/>
            <a:r>
              <a:rPr lang="en-US" b="1" dirty="0"/>
              <a:t>New Centennial Career Centre Website </a:t>
            </a:r>
            <a:br>
              <a:rPr lang="en-US" b="1" dirty="0"/>
            </a:br>
            <a:r>
              <a:rPr lang="en-US" sz="3600" b="1" dirty="0"/>
              <a:t>Download</a:t>
            </a:r>
            <a:r>
              <a:rPr lang="en-US" b="1" dirty="0"/>
              <a:t>:</a:t>
            </a:r>
            <a:br>
              <a:rPr lang="en-US" dirty="0"/>
            </a:br>
            <a:r>
              <a:rPr lang="en-US" dirty="0"/>
              <a:t>- </a:t>
            </a:r>
            <a:r>
              <a:rPr lang="en-US" i="1" dirty="0"/>
              <a:t>How to Apply to Post Secondary </a:t>
            </a:r>
            <a:br>
              <a:rPr lang="en-US" dirty="0"/>
            </a:br>
            <a:r>
              <a:rPr lang="en-US" dirty="0"/>
              <a:t>-</a:t>
            </a:r>
            <a:r>
              <a:rPr lang="en-US" i="1" dirty="0"/>
              <a:t>Scholarship Mtg 1 Handout </a:t>
            </a:r>
            <a:r>
              <a:rPr lang="en-US" sz="3600" dirty="0"/>
              <a:t>(info &amp; list of scholarships)</a:t>
            </a:r>
            <a:endParaRPr lang="en-US" dirty="0"/>
          </a:p>
        </p:txBody>
      </p:sp>
      <p:pic>
        <p:nvPicPr>
          <p:cNvPr id="5" name="Content Placeholder 4">
            <a:extLst>
              <a:ext uri="{FF2B5EF4-FFF2-40B4-BE49-F238E27FC236}">
                <a16:creationId xmlns:a16="http://schemas.microsoft.com/office/drawing/2014/main" id="{BF36D72F-5E44-C3E6-361B-6DF9A76BC2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4320" y="2787915"/>
            <a:ext cx="3923620" cy="3923620"/>
          </a:xfrm>
          <a:prstGeom prst="rect">
            <a:avLst/>
          </a:prstGeom>
        </p:spPr>
      </p:pic>
      <p:sp>
        <p:nvSpPr>
          <p:cNvPr id="6" name="TextBox 5">
            <a:extLst>
              <a:ext uri="{FF2B5EF4-FFF2-40B4-BE49-F238E27FC236}">
                <a16:creationId xmlns:a16="http://schemas.microsoft.com/office/drawing/2014/main" id="{C51474A7-D803-EE0B-1DA3-BB3FB5386985}"/>
              </a:ext>
            </a:extLst>
          </p:cNvPr>
          <p:cNvSpPr txBox="1"/>
          <p:nvPr/>
        </p:nvSpPr>
        <p:spPr>
          <a:xfrm rot="19710393">
            <a:off x="1316749" y="3072014"/>
            <a:ext cx="3306046" cy="1077218"/>
          </a:xfrm>
          <a:prstGeom prst="rect">
            <a:avLst/>
          </a:prstGeom>
          <a:noFill/>
        </p:spPr>
        <p:txBody>
          <a:bodyPr wrap="square" rtlCol="0">
            <a:spAutoFit/>
          </a:bodyPr>
          <a:lstStyle/>
          <a:p>
            <a:r>
              <a:rPr lang="en-US" sz="3200" dirty="0">
                <a:solidFill>
                  <a:srgbClr val="FF0000"/>
                </a:solidFill>
              </a:rPr>
              <a:t>UNDER CONSTRUCTION!</a:t>
            </a:r>
          </a:p>
        </p:txBody>
      </p:sp>
    </p:spTree>
    <p:extLst>
      <p:ext uri="{BB962C8B-B14F-4D97-AF65-F5344CB8AC3E}">
        <p14:creationId xmlns:p14="http://schemas.microsoft.com/office/powerpoint/2010/main" val="2328423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332" y="868649"/>
            <a:ext cx="10516472" cy="1085164"/>
          </a:xfrm>
        </p:spPr>
        <p:txBody>
          <a:bodyPr>
            <a:normAutofit fontScale="90000"/>
          </a:bodyPr>
          <a:lstStyle/>
          <a:p>
            <a:pPr algn="ctr"/>
            <a:br>
              <a:rPr lang="en-US" dirty="0"/>
            </a:br>
            <a:r>
              <a:rPr lang="en-US" sz="3600" b="1" u="sng" dirty="0">
                <a:latin typeface="ADLaM Display" panose="02010000000000000000" pitchFamily="2" charset="0"/>
                <a:ea typeface="ADLaM Display" panose="02010000000000000000" pitchFamily="2" charset="0"/>
                <a:cs typeface="ADLaM Display" panose="02010000000000000000" pitchFamily="2" charset="0"/>
              </a:rPr>
              <a:t>Scholarship eligibility</a:t>
            </a:r>
            <a:r>
              <a:rPr lang="en-US" sz="3600" b="1" dirty="0">
                <a:latin typeface="ADLaM Display" panose="02010000000000000000" pitchFamily="2" charset="0"/>
                <a:ea typeface="ADLaM Display" panose="02010000000000000000" pitchFamily="2" charset="0"/>
                <a:cs typeface="ADLaM Display" panose="02010000000000000000" pitchFamily="2" charset="0"/>
              </a:rPr>
              <a:t>:</a:t>
            </a:r>
            <a:br>
              <a:rPr lang="en-US" sz="3600" b="1" dirty="0">
                <a:latin typeface="ADLaM Display" panose="02010000000000000000" pitchFamily="2" charset="0"/>
                <a:ea typeface="ADLaM Display" panose="02010000000000000000" pitchFamily="2" charset="0"/>
                <a:cs typeface="ADLaM Display" panose="02010000000000000000" pitchFamily="2" charset="0"/>
              </a:rPr>
            </a:br>
            <a:r>
              <a:rPr lang="en-US" sz="3600" b="1" dirty="0">
                <a:latin typeface="ADLaM Display" panose="02010000000000000000" pitchFamily="2" charset="0"/>
                <a:ea typeface="ADLaM Display" panose="02010000000000000000" pitchFamily="2" charset="0"/>
                <a:cs typeface="ADLaM Display" panose="02010000000000000000" pitchFamily="2" charset="0"/>
              </a:rPr>
              <a:t>*</a:t>
            </a:r>
            <a:r>
              <a:rPr lang="en-US" sz="2700" b="1" dirty="0"/>
              <a:t>Graduating students</a:t>
            </a:r>
            <a:r>
              <a:rPr lang="en-US" sz="3600" b="1" dirty="0"/>
              <a:t>*</a:t>
            </a:r>
            <a:r>
              <a:rPr lang="en-US" sz="2700" b="1" dirty="0"/>
              <a:t>Canadian Citizenship, PR or Landed Immigrant Status, Protected persons/Refugees will fulfill most requirements and criteria. </a:t>
            </a:r>
            <a:br>
              <a:rPr lang="en-US" sz="2700" b="1" dirty="0"/>
            </a:br>
            <a:r>
              <a:rPr lang="en-US" sz="2700" dirty="0">
                <a:highlight>
                  <a:srgbClr val="FFFF00"/>
                </a:highlight>
              </a:rPr>
              <a:t>**</a:t>
            </a:r>
            <a:r>
              <a:rPr lang="en-US" sz="2700" b="1" dirty="0">
                <a:highlight>
                  <a:srgbClr val="FFFF00"/>
                </a:highlight>
              </a:rPr>
              <a:t>International Students do not meet this requirement</a:t>
            </a:r>
            <a:r>
              <a:rPr lang="en-US" sz="2700" dirty="0">
                <a:highlight>
                  <a:srgbClr val="FFFF00"/>
                </a:highlight>
              </a:rPr>
              <a:t>. </a:t>
            </a:r>
            <a:br>
              <a:rPr lang="en-US" sz="2700" dirty="0"/>
            </a:br>
            <a:r>
              <a:rPr lang="en-US" sz="2200" dirty="0"/>
              <a:t>There are a few sources of funding for International students via government agencies, post-secondary institutions and other independent donors</a:t>
            </a:r>
            <a:br>
              <a:rPr lang="en-US" sz="2200" i="1" dirty="0"/>
            </a:br>
            <a:r>
              <a:rPr lang="en-US" sz="2200" i="1" dirty="0"/>
              <a:t>------------------------------------------------------------------------------------------------------------------------------------</a:t>
            </a:r>
            <a:endParaRPr lang="en-US" sz="2700" i="1" dirty="0"/>
          </a:p>
        </p:txBody>
      </p:sp>
      <p:sp>
        <p:nvSpPr>
          <p:cNvPr id="3" name="Content Placeholder 2"/>
          <p:cNvSpPr>
            <a:spLocks noGrp="1"/>
          </p:cNvSpPr>
          <p:nvPr>
            <p:ph idx="1"/>
          </p:nvPr>
        </p:nvSpPr>
        <p:spPr>
          <a:xfrm>
            <a:off x="1227001" y="3153326"/>
            <a:ext cx="4542885" cy="3331910"/>
          </a:xfrm>
        </p:spPr>
        <p:txBody>
          <a:bodyPr>
            <a:normAutofit/>
          </a:bodyPr>
          <a:lstStyle/>
          <a:p>
            <a:pPr marL="457200" indent="-457200">
              <a:buFont typeface="+mj-lt"/>
              <a:buAutoNum type="arabicPeriod"/>
            </a:pPr>
            <a:r>
              <a:rPr lang="en-US" sz="2000" b="1" u="sng" dirty="0"/>
              <a:t>INTRODUCTION </a:t>
            </a:r>
            <a:r>
              <a:rPr lang="en-US" sz="2000" b="1" u="sng"/>
              <a:t>&amp; updates</a:t>
            </a:r>
            <a:endParaRPr lang="en-US" sz="2000" b="1" u="sng" dirty="0"/>
          </a:p>
          <a:p>
            <a:pPr marL="457200" indent="-457200">
              <a:buAutoNum type="arabicPeriod" startAt="2"/>
            </a:pPr>
            <a:r>
              <a:rPr lang="en-US" sz="2000" b="1" u="sng" dirty="0"/>
              <a:t>DEFINITIONS </a:t>
            </a:r>
          </a:p>
          <a:p>
            <a:pPr marL="457200" indent="-457200">
              <a:buAutoNum type="arabicPeriod" startAt="2"/>
            </a:pPr>
            <a:r>
              <a:rPr lang="en-US" sz="2000" b="1" u="sng" dirty="0"/>
              <a:t>DEFINING NEED-</a:t>
            </a:r>
          </a:p>
          <a:p>
            <a:pPr marL="457200" indent="-457200">
              <a:buFont typeface="Arial" panose="020B0604020202020204" pitchFamily="34" charset="0"/>
              <a:buAutoNum type="arabicPeriod" startAt="2"/>
            </a:pPr>
            <a:r>
              <a:rPr lang="en-US" sz="2000" b="1" u="sng" dirty="0"/>
              <a:t>APPLICATION STRATEGIES</a:t>
            </a:r>
          </a:p>
          <a:p>
            <a:pPr marL="457200" indent="-457200">
              <a:buFont typeface="Arial" panose="020B0604020202020204" pitchFamily="34" charset="0"/>
              <a:buAutoNum type="arabicPeriod" startAt="2"/>
            </a:pPr>
            <a:r>
              <a:rPr lang="en-US" sz="2000" b="1" u="sng" dirty="0"/>
              <a:t>POST SECONDARY timelines</a:t>
            </a:r>
          </a:p>
          <a:p>
            <a:pPr marL="0" indent="0">
              <a:buNone/>
            </a:pPr>
            <a:endParaRPr lang="en-US" sz="2000" b="1" u="sng" dirty="0"/>
          </a:p>
          <a:p>
            <a:pPr marL="0" indent="0">
              <a:buNone/>
            </a:pPr>
            <a:endParaRPr lang="en-US" sz="2000" dirty="0"/>
          </a:p>
          <a:p>
            <a:pPr marL="457200" indent="-457200">
              <a:buAutoNum type="arabicPeriod" startAt="2"/>
            </a:pPr>
            <a:endParaRPr lang="en-US" sz="2000" b="1" u="sng" dirty="0"/>
          </a:p>
          <a:p>
            <a:pPr marL="0" indent="0">
              <a:buNone/>
            </a:pPr>
            <a:endParaRPr lang="en-US" dirty="0">
              <a:solidFill>
                <a:schemeClr val="bg1"/>
              </a:solidFill>
            </a:endParaRPr>
          </a:p>
        </p:txBody>
      </p:sp>
      <p:sp>
        <p:nvSpPr>
          <p:cNvPr id="4" name="Rectangle 3">
            <a:extLst>
              <a:ext uri="{FF2B5EF4-FFF2-40B4-BE49-F238E27FC236}">
                <a16:creationId xmlns:a16="http://schemas.microsoft.com/office/drawing/2014/main" id="{937E7EAA-C0B6-4558-9F06-93C0E20125C8}"/>
              </a:ext>
            </a:extLst>
          </p:cNvPr>
          <p:cNvSpPr/>
          <p:nvPr/>
        </p:nvSpPr>
        <p:spPr>
          <a:xfrm>
            <a:off x="6096000" y="3065474"/>
            <a:ext cx="4346109" cy="2923877"/>
          </a:xfrm>
          <a:prstGeom prst="rect">
            <a:avLst/>
          </a:prstGeom>
          <a:solidFill>
            <a:schemeClr val="accent1">
              <a:lumMod val="20000"/>
              <a:lumOff val="80000"/>
            </a:schemeClr>
          </a:solidFill>
        </p:spPr>
        <p:txBody>
          <a:bodyPr wrap="square">
            <a:spAutoFit/>
          </a:bodyPr>
          <a:lstStyle/>
          <a:p>
            <a:r>
              <a:rPr lang="en-US" sz="2000" b="1" u="sng" dirty="0"/>
              <a:t>Mark you calendars!</a:t>
            </a:r>
            <a:endParaRPr lang="en-US" sz="2000" dirty="0"/>
          </a:p>
          <a:p>
            <a:pPr algn="ctr"/>
            <a:r>
              <a:rPr lang="en-US" sz="2400" b="1" u="sng" dirty="0">
                <a:solidFill>
                  <a:srgbClr val="FF0000"/>
                </a:solidFill>
              </a:rPr>
              <a:t>Scholarship Meeting #2  </a:t>
            </a:r>
            <a:r>
              <a:rPr lang="en-US" sz="2400" dirty="0">
                <a:solidFill>
                  <a:srgbClr val="FF0000"/>
                </a:solidFill>
              </a:rPr>
              <a:t>in the library on </a:t>
            </a:r>
          </a:p>
          <a:p>
            <a:pPr algn="ctr"/>
            <a:r>
              <a:rPr lang="en-US" sz="2400" b="1" dirty="0">
                <a:solidFill>
                  <a:srgbClr val="FF0000"/>
                </a:solidFill>
              </a:rPr>
              <a:t>February 18 2027</a:t>
            </a:r>
          </a:p>
          <a:p>
            <a:pPr algn="ctr"/>
            <a:r>
              <a:rPr lang="en-US" sz="2400" b="1" dirty="0">
                <a:solidFill>
                  <a:srgbClr val="FF0000"/>
                </a:solidFill>
              </a:rPr>
              <a:t>Local Scholarship form &amp; SD43 Scholarship form due:</a:t>
            </a:r>
            <a:endParaRPr lang="en-US" b="1" dirty="0">
              <a:solidFill>
                <a:srgbClr val="FF0000"/>
              </a:solidFill>
            </a:endParaRPr>
          </a:p>
          <a:p>
            <a:pPr algn="ctr"/>
            <a:r>
              <a:rPr lang="en-US" sz="2400" b="1" dirty="0">
                <a:solidFill>
                  <a:srgbClr val="FF0000"/>
                </a:solidFill>
              </a:rPr>
              <a:t>April 15 2027</a:t>
            </a:r>
          </a:p>
          <a:p>
            <a:endParaRPr lang="en-US" sz="2000" dirty="0"/>
          </a:p>
        </p:txBody>
      </p:sp>
    </p:spTree>
    <p:extLst>
      <p:ext uri="{BB962C8B-B14F-4D97-AF65-F5344CB8AC3E}">
        <p14:creationId xmlns:p14="http://schemas.microsoft.com/office/powerpoint/2010/main" val="3892005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D0F4A-1155-56EA-ACF4-A4DD85A5894B}"/>
              </a:ext>
            </a:extLst>
          </p:cNvPr>
          <p:cNvSpPr>
            <a:spLocks noGrp="1"/>
          </p:cNvSpPr>
          <p:nvPr>
            <p:ph type="title"/>
          </p:nvPr>
        </p:nvSpPr>
        <p:spPr>
          <a:xfrm>
            <a:off x="546652" y="481503"/>
            <a:ext cx="10515600" cy="698904"/>
          </a:xfrm>
        </p:spPr>
        <p:txBody>
          <a:bodyPr>
            <a:normAutofit fontScale="90000"/>
          </a:bodyPr>
          <a:lstStyle/>
          <a:p>
            <a:br>
              <a:rPr lang="en-US" sz="4000" dirty="0"/>
            </a:br>
            <a:r>
              <a:rPr lang="en-US" sz="4000" b="1" dirty="0">
                <a:latin typeface="ADLaM Display" panose="02010000000000000000" pitchFamily="2" charset="0"/>
                <a:ea typeface="ADLaM Display" panose="02010000000000000000" pitchFamily="2" charset="0"/>
                <a:cs typeface="ADLaM Display" panose="02010000000000000000" pitchFamily="2" charset="0"/>
              </a:rPr>
              <a:t>Fall updates to note:</a:t>
            </a:r>
            <a:br>
              <a:rPr lang="en-US" sz="4000" b="1" dirty="0"/>
            </a:br>
            <a:br>
              <a:rPr lang="en-US" sz="4000" b="1" dirty="0"/>
            </a:br>
            <a:endParaRPr lang="en-US" sz="4000" dirty="0"/>
          </a:p>
        </p:txBody>
      </p:sp>
      <p:sp>
        <p:nvSpPr>
          <p:cNvPr id="3" name="Content Placeholder 2">
            <a:extLst>
              <a:ext uri="{FF2B5EF4-FFF2-40B4-BE49-F238E27FC236}">
                <a16:creationId xmlns:a16="http://schemas.microsoft.com/office/drawing/2014/main" id="{8B510EED-B798-F546-B72F-DBA756901BCA}"/>
              </a:ext>
            </a:extLst>
          </p:cNvPr>
          <p:cNvSpPr>
            <a:spLocks noGrp="1"/>
          </p:cNvSpPr>
          <p:nvPr>
            <p:ph idx="1"/>
          </p:nvPr>
        </p:nvSpPr>
        <p:spPr>
          <a:xfrm>
            <a:off x="913015" y="1180407"/>
            <a:ext cx="10515600" cy="5137266"/>
          </a:xfrm>
        </p:spPr>
        <p:txBody>
          <a:bodyPr>
            <a:normAutofit fontScale="92500" lnSpcReduction="10000"/>
          </a:bodyPr>
          <a:lstStyle/>
          <a:p>
            <a:r>
              <a:rPr lang="en-US" sz="3500" b="1" dirty="0"/>
              <a:t>SFU </a:t>
            </a:r>
            <a:r>
              <a:rPr lang="en-US" sz="3500" dirty="0"/>
              <a:t>does not require self reporting.  </a:t>
            </a:r>
          </a:p>
          <a:p>
            <a:r>
              <a:rPr lang="en-US" sz="3500" b="1" dirty="0"/>
              <a:t> SFU has one approved course </a:t>
            </a:r>
            <a:r>
              <a:rPr lang="en-US" sz="3500" dirty="0"/>
              <a:t>list. More holistic approach to admission. </a:t>
            </a:r>
            <a:r>
              <a:rPr lang="en-US" sz="2600" dirty="0"/>
              <a:t>AP level course = approved course.  </a:t>
            </a:r>
            <a:endParaRPr lang="en-US" sz="3500" dirty="0"/>
          </a:p>
          <a:p>
            <a:r>
              <a:rPr lang="en-US" sz="3500" dirty="0"/>
              <a:t>2</a:t>
            </a:r>
            <a:r>
              <a:rPr lang="en-US" sz="3500" baseline="30000" dirty="0"/>
              <a:t>nd</a:t>
            </a:r>
            <a:r>
              <a:rPr lang="en-US" sz="3500" dirty="0"/>
              <a:t> year of </a:t>
            </a:r>
            <a:r>
              <a:rPr lang="en-US" sz="3500" b="1" dirty="0"/>
              <a:t>SFU-EXETER NEW ACCELERATED LAW </a:t>
            </a:r>
            <a:r>
              <a:rPr lang="en-US" sz="3500" dirty="0"/>
              <a:t>(6yr dual degree) program. </a:t>
            </a:r>
            <a:r>
              <a:rPr lang="en-US" sz="3500" dirty="0">
                <a:hlinkClick r:id="rId2"/>
              </a:rPr>
              <a:t>Accelerated Law (SFU-Exeter) - Faculty of Arts and Social Sciences - Simon Fraser University</a:t>
            </a:r>
            <a:endParaRPr lang="en-US" sz="3500" dirty="0"/>
          </a:p>
          <a:p>
            <a:r>
              <a:rPr lang="en-US" sz="3500" dirty="0"/>
              <a:t>Grade 11 science req’s have expanded for the Faculty of Science. (two of chem 11, life sci 11 or physics 11)</a:t>
            </a:r>
          </a:p>
          <a:p>
            <a:r>
              <a:rPr lang="en-US" sz="3500" b="1" dirty="0"/>
              <a:t>New* </a:t>
            </a:r>
            <a:r>
              <a:rPr lang="en-US" sz="3500" dirty="0"/>
              <a:t>Have a minimum grade of 70% or higher in a senior level English (11/12)</a:t>
            </a:r>
          </a:p>
          <a:p>
            <a:r>
              <a:rPr lang="en-US" sz="3500" dirty="0"/>
              <a:t>Medical School had its first cohort last year.</a:t>
            </a:r>
          </a:p>
          <a:p>
            <a:endParaRPr lang="en-US" b="1" dirty="0"/>
          </a:p>
          <a:p>
            <a:endParaRPr lang="en-US" b="1" dirty="0"/>
          </a:p>
          <a:p>
            <a:pPr marL="0" indent="0">
              <a:buNone/>
            </a:pPr>
            <a:endParaRPr lang="en-US" dirty="0"/>
          </a:p>
        </p:txBody>
      </p:sp>
    </p:spTree>
    <p:extLst>
      <p:ext uri="{BB962C8B-B14F-4D97-AF65-F5344CB8AC3E}">
        <p14:creationId xmlns:p14="http://schemas.microsoft.com/office/powerpoint/2010/main" val="2550419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7391F-27DA-3CE7-E9F6-0B431C355FA9}"/>
              </a:ext>
            </a:extLst>
          </p:cNvPr>
          <p:cNvSpPr>
            <a:spLocks noGrp="1"/>
          </p:cNvSpPr>
          <p:nvPr>
            <p:ph type="title"/>
          </p:nvPr>
        </p:nvSpPr>
        <p:spPr>
          <a:xfrm>
            <a:off x="838200" y="145775"/>
            <a:ext cx="10515600" cy="967410"/>
          </a:xfrm>
        </p:spPr>
        <p:txBody>
          <a:bodyPr>
            <a:normAutofit fontScale="90000"/>
          </a:bodyPr>
          <a:lstStyle/>
          <a:p>
            <a:pPr algn="ctr"/>
            <a:r>
              <a:rPr lang="en-US" b="1" dirty="0">
                <a:solidFill>
                  <a:srgbClr val="FF0000"/>
                </a:solidFill>
              </a:rPr>
              <a:t>SFU – Grade ranges from </a:t>
            </a:r>
            <a:br>
              <a:rPr lang="en-US" b="1" dirty="0">
                <a:solidFill>
                  <a:srgbClr val="FF0000"/>
                </a:solidFill>
              </a:rPr>
            </a:br>
            <a:r>
              <a:rPr lang="en-US" b="1" dirty="0">
                <a:solidFill>
                  <a:srgbClr val="FF0000"/>
                </a:solidFill>
              </a:rPr>
              <a:t>low 90’s to low 80’s</a:t>
            </a:r>
          </a:p>
        </p:txBody>
      </p:sp>
      <p:sp>
        <p:nvSpPr>
          <p:cNvPr id="3" name="Content Placeholder 2">
            <a:extLst>
              <a:ext uri="{FF2B5EF4-FFF2-40B4-BE49-F238E27FC236}">
                <a16:creationId xmlns:a16="http://schemas.microsoft.com/office/drawing/2014/main" id="{8DC72230-8401-E0FE-9643-92A23CD066E7}"/>
              </a:ext>
            </a:extLst>
          </p:cNvPr>
          <p:cNvSpPr>
            <a:spLocks noGrp="1"/>
          </p:cNvSpPr>
          <p:nvPr>
            <p:ph idx="1"/>
          </p:nvPr>
        </p:nvSpPr>
        <p:spPr>
          <a:xfrm>
            <a:off x="838200" y="1272208"/>
            <a:ext cx="10515600" cy="4585253"/>
          </a:xfrm>
        </p:spPr>
        <p:txBody>
          <a:bodyPr numCol="2">
            <a:normAutofit fontScale="25000" lnSpcReduction="20000"/>
          </a:bodyPr>
          <a:lstStyle/>
          <a:p>
            <a:r>
              <a:rPr lang="en-US" sz="9600" u="sng" dirty="0">
                <a:hlinkClick r:id="rId2"/>
              </a:rPr>
              <a:t>Applied Sciences</a:t>
            </a:r>
            <a:r>
              <a:rPr lang="en-US" sz="9600" u="sng" dirty="0"/>
              <a:t> (Engineering)</a:t>
            </a:r>
            <a:endParaRPr lang="en-US" sz="9600" dirty="0"/>
          </a:p>
          <a:p>
            <a:r>
              <a:rPr lang="en-US" sz="9600" dirty="0"/>
              <a:t>Canadian and permanent residents:</a:t>
            </a:r>
            <a:r>
              <a:rPr lang="en-US" sz="9600" b="1" dirty="0"/>
              <a:t> high 80s to low 90s</a:t>
            </a:r>
            <a:br>
              <a:rPr lang="en-US" sz="9600" dirty="0"/>
            </a:br>
            <a:r>
              <a:rPr lang="en-US" sz="9600" dirty="0"/>
              <a:t>Students studying on a student visa: </a:t>
            </a:r>
            <a:r>
              <a:rPr lang="en-US" sz="9600" b="1" dirty="0"/>
              <a:t>high 80s to low 90s</a:t>
            </a:r>
          </a:p>
          <a:p>
            <a:r>
              <a:rPr lang="en-US" sz="9600" u="sng" dirty="0">
                <a:hlinkClick r:id="rId3"/>
              </a:rPr>
              <a:t>Beedie School of Business</a:t>
            </a:r>
            <a:endParaRPr lang="en-US" sz="9600" dirty="0"/>
          </a:p>
          <a:p>
            <a:r>
              <a:rPr lang="en-US" sz="9600" b="1" dirty="0"/>
              <a:t>Minimum grades in the 80s and </a:t>
            </a:r>
            <a:r>
              <a:rPr lang="en-US" sz="9600" b="1" u="sng" dirty="0">
                <a:hlinkClick r:id="rId4"/>
              </a:rPr>
              <a:t>supplemental application</a:t>
            </a:r>
            <a:endParaRPr lang="en-US" sz="9600" u="sng" dirty="0">
              <a:hlinkClick r:id="rId5"/>
            </a:endParaRPr>
          </a:p>
          <a:p>
            <a:r>
              <a:rPr lang="en-US" sz="9600" u="sng" dirty="0">
                <a:hlinkClick r:id="rId6"/>
              </a:rPr>
              <a:t>Arts and Social Sciences </a:t>
            </a:r>
            <a:endParaRPr lang="en-US" sz="9600" dirty="0"/>
          </a:p>
          <a:p>
            <a:pPr marL="0" indent="0">
              <a:buNone/>
            </a:pPr>
            <a:r>
              <a:rPr lang="en-US" sz="9600" dirty="0"/>
              <a:t>Canadian and permanent residents:</a:t>
            </a:r>
            <a:r>
              <a:rPr lang="en-US" sz="9600" b="1" dirty="0"/>
              <a:t> low 80s</a:t>
            </a:r>
            <a:br>
              <a:rPr lang="en-US" sz="9600" dirty="0"/>
            </a:br>
            <a:r>
              <a:rPr lang="en-US" sz="9600" dirty="0"/>
              <a:t>Students studying on a student visa: </a:t>
            </a:r>
            <a:r>
              <a:rPr lang="en-US" sz="9600" b="1" dirty="0"/>
              <a:t>mid 80s</a:t>
            </a:r>
            <a:endParaRPr lang="en-US" sz="9600" u="sng" dirty="0">
              <a:hlinkClick r:id="rId3"/>
            </a:endParaRPr>
          </a:p>
          <a:p>
            <a:endParaRPr lang="en-US" sz="9600" u="sng" dirty="0">
              <a:hlinkClick r:id="rId5"/>
            </a:endParaRPr>
          </a:p>
          <a:p>
            <a:endParaRPr lang="en-US" sz="9600" u="sng" dirty="0">
              <a:hlinkClick r:id="rId5"/>
            </a:endParaRPr>
          </a:p>
          <a:p>
            <a:r>
              <a:rPr lang="en-US" sz="9600" u="sng" dirty="0">
                <a:hlinkClick r:id="rId5"/>
              </a:rPr>
              <a:t>Environment</a:t>
            </a:r>
            <a:endParaRPr lang="en-US" sz="9600" dirty="0"/>
          </a:p>
          <a:p>
            <a:r>
              <a:rPr lang="en-US" sz="9600" dirty="0"/>
              <a:t>Canadian and permanent residents:</a:t>
            </a:r>
            <a:r>
              <a:rPr lang="en-US" sz="9600" b="1" dirty="0"/>
              <a:t> low 80s</a:t>
            </a:r>
            <a:br>
              <a:rPr lang="en-US" sz="9600" dirty="0"/>
            </a:br>
            <a:r>
              <a:rPr lang="en-US" sz="9600" dirty="0"/>
              <a:t>Students studying on a student visa: </a:t>
            </a:r>
            <a:r>
              <a:rPr lang="en-US" sz="9600" b="1" dirty="0"/>
              <a:t>low 80s</a:t>
            </a:r>
            <a:endParaRPr lang="en-US" sz="9600" dirty="0"/>
          </a:p>
          <a:p>
            <a:r>
              <a:rPr lang="en-US" sz="9600" u="sng" dirty="0">
                <a:hlinkClick r:id="rId7"/>
              </a:rPr>
              <a:t>Health Sciences</a:t>
            </a:r>
            <a:endParaRPr lang="en-US" sz="9600" dirty="0"/>
          </a:p>
          <a:p>
            <a:r>
              <a:rPr lang="en-US" sz="9600" dirty="0"/>
              <a:t>Canadian and permanent residents:</a:t>
            </a:r>
            <a:r>
              <a:rPr lang="en-US" sz="9600" b="1" dirty="0"/>
              <a:t> mid 80s</a:t>
            </a:r>
            <a:br>
              <a:rPr lang="en-US" sz="9600" dirty="0"/>
            </a:br>
            <a:r>
              <a:rPr lang="en-US" sz="9600" dirty="0"/>
              <a:t>Students studying on a student visa: </a:t>
            </a:r>
            <a:r>
              <a:rPr lang="en-US" sz="9600" b="1" dirty="0"/>
              <a:t>high 80s</a:t>
            </a:r>
            <a:endParaRPr lang="en-US" sz="9600" dirty="0"/>
          </a:p>
          <a:p>
            <a:r>
              <a:rPr lang="en-US" sz="9600" u="sng" dirty="0">
                <a:hlinkClick r:id="rId8"/>
              </a:rPr>
              <a:t>Science</a:t>
            </a:r>
            <a:endParaRPr lang="en-US" sz="9600" dirty="0"/>
          </a:p>
          <a:p>
            <a:r>
              <a:rPr lang="en-US" sz="9600" dirty="0"/>
              <a:t>Canadian and permanent residents:</a:t>
            </a:r>
            <a:r>
              <a:rPr lang="en-US" sz="9600" b="1" dirty="0"/>
              <a:t> mid 80s</a:t>
            </a:r>
            <a:br>
              <a:rPr lang="en-US" sz="9600" dirty="0"/>
            </a:br>
            <a:r>
              <a:rPr lang="en-US" sz="9600" dirty="0"/>
              <a:t>Students studying on a student visa: </a:t>
            </a:r>
            <a:r>
              <a:rPr lang="en-US" sz="9600" b="1" dirty="0"/>
              <a:t>high 80s</a:t>
            </a:r>
            <a:endParaRPr lang="en-US" sz="9600" dirty="0"/>
          </a:p>
          <a:p>
            <a:pPr marL="0" indent="0">
              <a:buNone/>
            </a:pPr>
            <a:endParaRPr lang="en-US" dirty="0"/>
          </a:p>
        </p:txBody>
      </p:sp>
    </p:spTree>
    <p:extLst>
      <p:ext uri="{BB962C8B-B14F-4D97-AF65-F5344CB8AC3E}">
        <p14:creationId xmlns:p14="http://schemas.microsoft.com/office/powerpoint/2010/main" val="3697563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17B7F-35B1-B919-BEC5-C3B7AE5833C6}"/>
              </a:ext>
            </a:extLst>
          </p:cNvPr>
          <p:cNvSpPr>
            <a:spLocks noGrp="1"/>
          </p:cNvSpPr>
          <p:nvPr>
            <p:ph type="title"/>
          </p:nvPr>
        </p:nvSpPr>
        <p:spPr/>
        <p:txBody>
          <a:bodyPr/>
          <a:lstStyle/>
          <a:p>
            <a:r>
              <a:rPr lang="en-US" b="1" u="sng" dirty="0"/>
              <a:t>UBC Updates</a:t>
            </a:r>
          </a:p>
        </p:txBody>
      </p:sp>
      <p:sp>
        <p:nvSpPr>
          <p:cNvPr id="3" name="Content Placeholder 2">
            <a:extLst>
              <a:ext uri="{FF2B5EF4-FFF2-40B4-BE49-F238E27FC236}">
                <a16:creationId xmlns:a16="http://schemas.microsoft.com/office/drawing/2014/main" id="{F2E03394-08C5-5613-144B-D879E0A66844}"/>
              </a:ext>
            </a:extLst>
          </p:cNvPr>
          <p:cNvSpPr>
            <a:spLocks noGrp="1"/>
          </p:cNvSpPr>
          <p:nvPr>
            <p:ph idx="1"/>
          </p:nvPr>
        </p:nvSpPr>
        <p:spPr>
          <a:xfrm>
            <a:off x="1039091" y="1690688"/>
            <a:ext cx="10515600" cy="4486275"/>
          </a:xfrm>
        </p:spPr>
        <p:txBody>
          <a:bodyPr>
            <a:normAutofit/>
          </a:bodyPr>
          <a:lstStyle/>
          <a:p>
            <a:pPr marL="0" indent="0">
              <a:buNone/>
            </a:pPr>
            <a:r>
              <a:rPr lang="en-US" sz="3200" b="1" dirty="0"/>
              <a:t>UBC</a:t>
            </a:r>
            <a:r>
              <a:rPr lang="en-US" sz="3200" dirty="0"/>
              <a:t> </a:t>
            </a:r>
            <a:r>
              <a:rPr lang="en-US" sz="3200" u="sng" dirty="0"/>
              <a:t>no longer </a:t>
            </a:r>
            <a:r>
              <a:rPr lang="en-US" sz="3200" dirty="0"/>
              <a:t>has an ‘early admission deadline’.  The deadline to apply by </a:t>
            </a:r>
            <a:r>
              <a:rPr lang="en-US" sz="3200" b="1" dirty="0"/>
              <a:t>Dec 1</a:t>
            </a:r>
            <a:r>
              <a:rPr lang="en-US" sz="3200" b="1" baseline="30000" dirty="0"/>
              <a:t>st</a:t>
            </a:r>
            <a:r>
              <a:rPr lang="en-US" sz="3200" b="1" dirty="0"/>
              <a:t> is only for selected major scholarships.</a:t>
            </a:r>
          </a:p>
          <a:p>
            <a:r>
              <a:rPr lang="en-US" sz="3200" dirty="0"/>
              <a:t>Now using </a:t>
            </a:r>
            <a:r>
              <a:rPr lang="en-US" sz="3200" b="1" dirty="0"/>
              <a:t>first review process </a:t>
            </a:r>
            <a:r>
              <a:rPr lang="en-US" sz="3200" dirty="0"/>
              <a:t>to assess students early.  Top students can apply earlier to be assessed earlier. </a:t>
            </a:r>
          </a:p>
          <a:p>
            <a:r>
              <a:rPr lang="en-US" sz="3200" dirty="0"/>
              <a:t>UBC </a:t>
            </a:r>
            <a:r>
              <a:rPr lang="en-US" sz="3200" b="1" dirty="0"/>
              <a:t>Admission averages </a:t>
            </a:r>
            <a:r>
              <a:rPr lang="en-US" sz="3200" dirty="0"/>
              <a:t>continue to increase across all faculties. UBCO New BCom program (re-brand in 2025) Aligns with Sauder </a:t>
            </a:r>
            <a:r>
              <a:rPr lang="en-US" sz="3200" dirty="0" err="1"/>
              <a:t>UBCVan</a:t>
            </a:r>
            <a:r>
              <a:rPr lang="en-US" sz="3200" dirty="0"/>
              <a:t>.</a:t>
            </a:r>
          </a:p>
          <a:p>
            <a:pPr marL="0" indent="0">
              <a:buNone/>
            </a:pPr>
            <a:endParaRPr lang="en-US" dirty="0"/>
          </a:p>
        </p:txBody>
      </p:sp>
    </p:spTree>
    <p:extLst>
      <p:ext uri="{BB962C8B-B14F-4D97-AF65-F5344CB8AC3E}">
        <p14:creationId xmlns:p14="http://schemas.microsoft.com/office/powerpoint/2010/main" val="947620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3B62-274D-F05C-C16B-05B9851FD7F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F7DCB71-B6B2-7D4F-0042-FA00A8A5AB80}"/>
              </a:ext>
            </a:extLst>
          </p:cNvPr>
          <p:cNvPicPr>
            <a:picLocks noGrp="1" noChangeAspect="1"/>
          </p:cNvPicPr>
          <p:nvPr>
            <p:ph idx="1"/>
          </p:nvPr>
        </p:nvPicPr>
        <p:blipFill>
          <a:blip r:embed="rId2"/>
          <a:stretch>
            <a:fillRect/>
          </a:stretch>
        </p:blipFill>
        <p:spPr>
          <a:xfrm>
            <a:off x="347920" y="365125"/>
            <a:ext cx="11261694" cy="6393592"/>
          </a:xfrm>
          <a:prstGeom prst="rect">
            <a:avLst/>
          </a:prstGeom>
        </p:spPr>
      </p:pic>
    </p:spTree>
    <p:extLst>
      <p:ext uri="{BB962C8B-B14F-4D97-AF65-F5344CB8AC3E}">
        <p14:creationId xmlns:p14="http://schemas.microsoft.com/office/powerpoint/2010/main" val="2867690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1EE643A-51DA-7205-D429-7FCADEAC42F2}"/>
              </a:ext>
            </a:extLst>
          </p:cNvPr>
          <p:cNvSpPr>
            <a:spLocks noGrp="1"/>
          </p:cNvSpPr>
          <p:nvPr>
            <p:ph type="subTitle" idx="1"/>
          </p:nvPr>
        </p:nvSpPr>
        <p:spPr>
          <a:xfrm>
            <a:off x="1524000" y="773084"/>
            <a:ext cx="9144000" cy="5303520"/>
          </a:xfrm>
        </p:spPr>
        <p:txBody>
          <a:bodyPr>
            <a:normAutofit lnSpcReduction="10000"/>
          </a:bodyPr>
          <a:lstStyle/>
          <a:p>
            <a:pPr algn="l"/>
            <a:r>
              <a:rPr lang="en-US" b="1" dirty="0"/>
              <a:t>OTHER</a:t>
            </a:r>
          </a:p>
          <a:p>
            <a:pPr marL="342900" indent="-342900" algn="l">
              <a:buFont typeface="Arial" panose="020B0604020202020204" pitchFamily="34" charset="0"/>
              <a:buChar char="•"/>
            </a:pPr>
            <a:r>
              <a:rPr lang="en-US" b="1" dirty="0"/>
              <a:t>Douglas College. Nursing Foundations closes Oct 16</a:t>
            </a:r>
            <a:r>
              <a:rPr lang="en-US" dirty="0"/>
              <a:t>. Volunteer hours waived for most programs except SW.</a:t>
            </a:r>
          </a:p>
          <a:p>
            <a:pPr marL="342900" indent="-342900" algn="l">
              <a:buFont typeface="Arial" panose="020B0604020202020204" pitchFamily="34" charset="0"/>
              <a:buChar char="•"/>
            </a:pPr>
            <a:r>
              <a:rPr lang="en-US" dirty="0">
                <a:highlight>
                  <a:srgbClr val="FFFF00"/>
                </a:highlight>
              </a:rPr>
              <a:t>Apply early for Limited Entry programs.</a:t>
            </a:r>
          </a:p>
          <a:p>
            <a:pPr marL="342900" indent="-342900" algn="l">
              <a:buFont typeface="Arial" panose="020B0604020202020204" pitchFamily="34" charset="0"/>
              <a:buChar char="•"/>
            </a:pPr>
            <a:r>
              <a:rPr lang="en-US" b="1" dirty="0"/>
              <a:t>TRADES </a:t>
            </a:r>
            <a:r>
              <a:rPr lang="en-US" dirty="0"/>
              <a:t>many waitlisted 2 years plus (Electrical, </a:t>
            </a:r>
            <a:r>
              <a:rPr lang="en-US" dirty="0" err="1"/>
              <a:t>Hvac</a:t>
            </a:r>
            <a:r>
              <a:rPr lang="en-US" dirty="0"/>
              <a:t>, Piping). </a:t>
            </a:r>
            <a:r>
              <a:rPr lang="en-US" dirty="0">
                <a:highlight>
                  <a:srgbClr val="FFFF00"/>
                </a:highlight>
              </a:rPr>
              <a:t>Apply </a:t>
            </a:r>
            <a:r>
              <a:rPr lang="en-US" b="1" dirty="0">
                <a:highlight>
                  <a:srgbClr val="FFFF00"/>
                </a:highlight>
              </a:rPr>
              <a:t>EARLY</a:t>
            </a:r>
            <a:r>
              <a:rPr lang="en-US" dirty="0"/>
              <a:t> in grade 12. *VCC added Electrical in Jan 2026.</a:t>
            </a:r>
          </a:p>
          <a:p>
            <a:pPr marL="342900" indent="-342900" algn="l">
              <a:buFont typeface="Arial" panose="020B0604020202020204" pitchFamily="34" charset="0"/>
              <a:buChar char="•"/>
            </a:pPr>
            <a:r>
              <a:rPr lang="en-US" b="1" dirty="0"/>
              <a:t>BCIT </a:t>
            </a:r>
            <a:r>
              <a:rPr lang="en-US" dirty="0"/>
              <a:t>Apply Early for popular programs – spots fill. Upload DVR when applying. (see counsellor) On campus housing.</a:t>
            </a:r>
          </a:p>
          <a:p>
            <a:pPr marL="342900" indent="-342900" algn="l">
              <a:buFont typeface="Arial" panose="020B0604020202020204" pitchFamily="34" charset="0"/>
              <a:buChar char="•"/>
            </a:pPr>
            <a:r>
              <a:rPr lang="en-US" b="1" dirty="0"/>
              <a:t>KPU</a:t>
            </a:r>
            <a:r>
              <a:rPr lang="en-US" dirty="0"/>
              <a:t> now offers an Engineering diploma (2yr) for Transfer.</a:t>
            </a:r>
          </a:p>
          <a:p>
            <a:pPr marL="342900" indent="-342900" algn="l">
              <a:buFont typeface="Arial" panose="020B0604020202020204" pitchFamily="34" charset="0"/>
              <a:buChar char="•"/>
            </a:pPr>
            <a:r>
              <a:rPr lang="en-US" b="1" dirty="0"/>
              <a:t>UVIC </a:t>
            </a:r>
            <a:r>
              <a:rPr lang="en-US" dirty="0"/>
              <a:t>No supplemental for BCom.  Deadline Jan 31 most programs.</a:t>
            </a:r>
          </a:p>
          <a:p>
            <a:pPr algn="l"/>
            <a:endParaRPr lang="en-US" dirty="0"/>
          </a:p>
          <a:p>
            <a:pPr marL="342900" indent="-342900" algn="l">
              <a:buFont typeface="Arial" panose="020B0604020202020204" pitchFamily="34" charset="0"/>
              <a:buChar char="•"/>
            </a:pPr>
            <a:r>
              <a:rPr lang="en-US" dirty="0">
                <a:solidFill>
                  <a:srgbClr val="FF0000"/>
                </a:solidFill>
              </a:rPr>
              <a:t>If you meet criteria - </a:t>
            </a:r>
            <a:r>
              <a:rPr lang="en-US" b="1" i="1" dirty="0">
                <a:solidFill>
                  <a:srgbClr val="FF0000"/>
                </a:solidFill>
              </a:rPr>
              <a:t>APPLY FOR ENTRANCE AWARDS!  </a:t>
            </a:r>
            <a:r>
              <a:rPr lang="en-US" dirty="0">
                <a:solidFill>
                  <a:srgbClr val="FF0000"/>
                </a:solidFill>
              </a:rPr>
              <a:t>THEY HAVE FUNDS AVAILABLE </a:t>
            </a:r>
            <a:r>
              <a:rPr lang="en-US" u="sng" dirty="0">
                <a:solidFill>
                  <a:srgbClr val="FF0000"/>
                </a:solidFill>
              </a:rPr>
              <a:t>only</a:t>
            </a:r>
            <a:r>
              <a:rPr lang="en-US" dirty="0">
                <a:solidFill>
                  <a:srgbClr val="FF0000"/>
                </a:solidFill>
              </a:rPr>
              <a:t> FOR HIGH SCHOOL GRADS!!</a:t>
            </a:r>
          </a:p>
        </p:txBody>
      </p:sp>
    </p:spTree>
    <p:extLst>
      <p:ext uri="{BB962C8B-B14F-4D97-AF65-F5344CB8AC3E}">
        <p14:creationId xmlns:p14="http://schemas.microsoft.com/office/powerpoint/2010/main" val="1815600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b="1" u="sng" dirty="0"/>
              <a:t>Scholarships open and close during the year.</a:t>
            </a:r>
          </a:p>
        </p:txBody>
      </p:sp>
      <p:sp>
        <p:nvSpPr>
          <p:cNvPr id="3" name="Content Placeholder 2"/>
          <p:cNvSpPr>
            <a:spLocks noGrp="1"/>
          </p:cNvSpPr>
          <p:nvPr>
            <p:ph idx="1"/>
          </p:nvPr>
        </p:nvSpPr>
        <p:spPr>
          <a:xfrm>
            <a:off x="401443" y="1458098"/>
            <a:ext cx="11061807" cy="4428072"/>
          </a:xfrm>
        </p:spPr>
        <p:txBody>
          <a:bodyPr/>
          <a:lstStyle/>
          <a:p>
            <a:r>
              <a:rPr lang="en-US" sz="3200" b="1" dirty="0"/>
              <a:t>WHEN should I apply for scholarships?</a:t>
            </a:r>
          </a:p>
          <a:p>
            <a:r>
              <a:rPr lang="en-US" sz="2800" dirty="0"/>
              <a:t>Start NOW for </a:t>
            </a:r>
            <a:r>
              <a:rPr lang="en-US" sz="2800" u="sng" dirty="0"/>
              <a:t>Entrance</a:t>
            </a:r>
            <a:r>
              <a:rPr lang="en-US" sz="2800" dirty="0"/>
              <a:t> Scholarships and National/</a:t>
            </a:r>
            <a:r>
              <a:rPr lang="en-US" sz="2800" u="sng" dirty="0"/>
              <a:t>Major</a:t>
            </a:r>
            <a:r>
              <a:rPr lang="en-US" sz="2800" dirty="0"/>
              <a:t> Awards</a:t>
            </a:r>
          </a:p>
          <a:p>
            <a:r>
              <a:rPr lang="en-US" sz="2800" dirty="0"/>
              <a:t>Most scholarship deadlines occur within the months of </a:t>
            </a:r>
            <a:r>
              <a:rPr lang="en-US" sz="2800" b="1" dirty="0">
                <a:highlight>
                  <a:srgbClr val="FFFF00"/>
                </a:highlight>
              </a:rPr>
              <a:t>February-May</a:t>
            </a:r>
            <a:endParaRPr lang="en-US" dirty="0"/>
          </a:p>
          <a:p>
            <a:pPr lvl="2"/>
            <a:endParaRPr lang="en-US" dirty="0"/>
          </a:p>
          <a:p>
            <a:pPr lvl="2"/>
            <a:endParaRPr lang="en-US" dirty="0"/>
          </a:p>
        </p:txBody>
      </p:sp>
      <p:graphicFrame>
        <p:nvGraphicFramePr>
          <p:cNvPr id="4" name="Chart 3"/>
          <p:cNvGraphicFramePr/>
          <p:nvPr>
            <p:extLst>
              <p:ext uri="{D42A27DB-BD31-4B8C-83A1-F6EECF244321}">
                <p14:modId xmlns:p14="http://schemas.microsoft.com/office/powerpoint/2010/main" val="3552988525"/>
              </p:ext>
            </p:extLst>
          </p:nvPr>
        </p:nvGraphicFramePr>
        <p:xfrm>
          <a:off x="1561171" y="3429001"/>
          <a:ext cx="8396868" cy="30638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14521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22CACE6-E284-437E-9A67-587854E6259F}"/>
              </a:ext>
            </a:extLst>
          </p:cNvPr>
          <p:cNvPicPr>
            <a:picLocks noChangeAspect="1"/>
          </p:cNvPicPr>
          <p:nvPr/>
        </p:nvPicPr>
        <p:blipFill rotWithShape="1">
          <a:blip r:embed="rId2"/>
          <a:srcRect b="6844"/>
          <a:stretch/>
        </p:blipFill>
        <p:spPr>
          <a:xfrm>
            <a:off x="8874292" y="5092095"/>
            <a:ext cx="3319918" cy="1755491"/>
          </a:xfrm>
          <a:prstGeom prst="rect">
            <a:avLst/>
          </a:prstGeom>
        </p:spPr>
      </p:pic>
      <p:sp>
        <p:nvSpPr>
          <p:cNvPr id="2" name="Title 1"/>
          <p:cNvSpPr>
            <a:spLocks noGrp="1"/>
          </p:cNvSpPr>
          <p:nvPr>
            <p:ph type="title"/>
          </p:nvPr>
        </p:nvSpPr>
        <p:spPr>
          <a:xfrm>
            <a:off x="838200" y="973256"/>
            <a:ext cx="7012259" cy="1325563"/>
          </a:xfrm>
        </p:spPr>
        <p:txBody>
          <a:bodyPr>
            <a:normAutofit fontScale="90000"/>
          </a:bodyPr>
          <a:lstStyle/>
          <a:p>
            <a:br>
              <a:rPr lang="en-US" sz="4000" b="1" u="sng" dirty="0"/>
            </a:br>
            <a:r>
              <a:rPr lang="en-US" sz="4000" b="1" u="sng" dirty="0"/>
              <a:t>Post-Secondary Funding options</a:t>
            </a:r>
            <a:r>
              <a:rPr lang="en-US" b="1" u="sng" dirty="0"/>
              <a:t>:</a:t>
            </a:r>
            <a:br>
              <a:rPr lang="en-US" b="1" u="sng" dirty="0"/>
            </a:br>
            <a:br>
              <a:rPr lang="en-US" b="1" dirty="0"/>
            </a:br>
            <a:br>
              <a:rPr lang="en-US" dirty="0"/>
            </a:br>
            <a:br>
              <a:rPr lang="en-US" dirty="0"/>
            </a:br>
            <a:endParaRPr lang="en-US" dirty="0"/>
          </a:p>
        </p:txBody>
      </p:sp>
      <p:sp>
        <p:nvSpPr>
          <p:cNvPr id="3" name="Content Placeholder 2"/>
          <p:cNvSpPr>
            <a:spLocks noGrp="1"/>
          </p:cNvSpPr>
          <p:nvPr>
            <p:ph idx="1"/>
          </p:nvPr>
        </p:nvSpPr>
        <p:spPr>
          <a:xfrm>
            <a:off x="527670" y="1085977"/>
            <a:ext cx="10313050" cy="5830794"/>
          </a:xfrm>
        </p:spPr>
        <p:txBody>
          <a:bodyPr>
            <a:normAutofit/>
          </a:bodyPr>
          <a:lstStyle/>
          <a:p>
            <a:pPr>
              <a:buFont typeface="Wingdings" panose="05000000000000000000" pitchFamily="2" charset="2"/>
              <a:buChar char="q"/>
            </a:pPr>
            <a:r>
              <a:rPr lang="en-US" b="1" dirty="0"/>
              <a:t>Student Aid BC </a:t>
            </a:r>
            <a:r>
              <a:rPr lang="en-US" dirty="0"/>
              <a:t>(re-payment)</a:t>
            </a:r>
          </a:p>
          <a:p>
            <a:pPr marL="0" indent="0">
              <a:buNone/>
            </a:pPr>
            <a:r>
              <a:rPr lang="en-US" sz="2400" dirty="0"/>
              <a:t>For student loans there is an expectation that  </a:t>
            </a:r>
            <a:r>
              <a:rPr lang="en-US" sz="2400" b="1" i="1" dirty="0"/>
              <a:t>YOU and your parents </a:t>
            </a:r>
            <a:r>
              <a:rPr lang="en-US" sz="2400" dirty="0"/>
              <a:t>will contribute some funds to your education! Talk to your parents about this.</a:t>
            </a:r>
          </a:p>
          <a:p>
            <a:pPr marL="0" indent="0">
              <a:buNone/>
            </a:pPr>
            <a:r>
              <a:rPr lang="en-US" sz="2400" dirty="0"/>
              <a:t>Do research on the website </a:t>
            </a:r>
            <a:r>
              <a:rPr lang="en-US" sz="2400" b="1" dirty="0">
                <a:hlinkClick r:id="rId3"/>
              </a:rPr>
              <a:t>http://www.studentaidbc.ca</a:t>
            </a:r>
            <a:endParaRPr lang="en-US" sz="2400" dirty="0"/>
          </a:p>
          <a:p>
            <a:pPr>
              <a:buFont typeface="Wingdings" panose="05000000000000000000" pitchFamily="2" charset="2"/>
              <a:buChar char="q"/>
            </a:pPr>
            <a:r>
              <a:rPr lang="en-US" b="1" dirty="0"/>
              <a:t>Bank Loans </a:t>
            </a:r>
            <a:r>
              <a:rPr lang="en-US" dirty="0"/>
              <a:t>(re-payment)</a:t>
            </a:r>
          </a:p>
          <a:p>
            <a:pPr>
              <a:buFont typeface="Wingdings" panose="05000000000000000000" pitchFamily="2" charset="2"/>
              <a:buChar char="q"/>
            </a:pPr>
            <a:r>
              <a:rPr lang="en-US" b="1" dirty="0"/>
              <a:t>Savings</a:t>
            </a:r>
            <a:r>
              <a:rPr lang="en-US" dirty="0"/>
              <a:t> from part-time and/or summer employment</a:t>
            </a:r>
          </a:p>
          <a:p>
            <a:pPr>
              <a:buFont typeface="Wingdings" panose="05000000000000000000" pitchFamily="2" charset="2"/>
              <a:buChar char="q"/>
            </a:pPr>
            <a:r>
              <a:rPr lang="en-US" b="1" dirty="0"/>
              <a:t>REF</a:t>
            </a:r>
            <a:r>
              <a:rPr lang="en-US" dirty="0"/>
              <a:t> (Registered Education Fund) or money from family</a:t>
            </a:r>
          </a:p>
          <a:p>
            <a:pPr>
              <a:buFont typeface="Wingdings" panose="05000000000000000000" pitchFamily="2" charset="2"/>
              <a:buChar char="q"/>
            </a:pPr>
            <a:r>
              <a:rPr lang="en-US" b="1" dirty="0"/>
              <a:t>Scholarships</a:t>
            </a:r>
            <a:r>
              <a:rPr lang="en-US" dirty="0"/>
              <a:t> </a:t>
            </a:r>
          </a:p>
          <a:p>
            <a:pPr>
              <a:buFont typeface="Wingdings" panose="05000000000000000000" pitchFamily="2" charset="2"/>
              <a:buChar char="q"/>
            </a:pPr>
            <a:r>
              <a:rPr lang="en-US" b="1" dirty="0"/>
              <a:t>Awards </a:t>
            </a:r>
          </a:p>
          <a:p>
            <a:pPr>
              <a:buFont typeface="Wingdings" panose="05000000000000000000" pitchFamily="2" charset="2"/>
              <a:buChar char="q"/>
            </a:pPr>
            <a:r>
              <a:rPr lang="en-US" b="1" dirty="0"/>
              <a:t>Bursaries</a:t>
            </a:r>
            <a:r>
              <a:rPr lang="en-US" dirty="0"/>
              <a:t> (based on financial need/family income)</a:t>
            </a:r>
            <a:endParaRPr lang="en-US" u="sng" dirty="0"/>
          </a:p>
          <a:p>
            <a:pPr marL="0" indent="0">
              <a:buNone/>
            </a:pPr>
            <a:endParaRPr lang="en-US" sz="3200" dirty="0"/>
          </a:p>
          <a:p>
            <a:pPr marL="0" indent="0">
              <a:buNone/>
            </a:pPr>
            <a:endParaRPr lang="en-US" sz="3200" dirty="0"/>
          </a:p>
        </p:txBody>
      </p:sp>
      <p:pic>
        <p:nvPicPr>
          <p:cNvPr id="7" name="Picture 6"/>
          <p:cNvPicPr>
            <a:picLocks noChangeAspect="1"/>
          </p:cNvPicPr>
          <p:nvPr/>
        </p:nvPicPr>
        <p:blipFill>
          <a:blip r:embed="rId4"/>
          <a:stretch>
            <a:fillRect/>
          </a:stretch>
        </p:blipFill>
        <p:spPr>
          <a:xfrm>
            <a:off x="10401133" y="1869523"/>
            <a:ext cx="750117" cy="858591"/>
          </a:xfrm>
          <a:prstGeom prst="rect">
            <a:avLst/>
          </a:prstGeom>
        </p:spPr>
      </p:pic>
      <p:pic>
        <p:nvPicPr>
          <p:cNvPr id="5" name="Picture 4">
            <a:extLst>
              <a:ext uri="{FF2B5EF4-FFF2-40B4-BE49-F238E27FC236}">
                <a16:creationId xmlns:a16="http://schemas.microsoft.com/office/drawing/2014/main" id="{63FC0580-9891-4CBA-875B-753CE0933033}"/>
              </a:ext>
            </a:extLst>
          </p:cNvPr>
          <p:cNvPicPr>
            <a:picLocks noChangeAspect="1"/>
          </p:cNvPicPr>
          <p:nvPr/>
        </p:nvPicPr>
        <p:blipFill>
          <a:blip r:embed="rId5"/>
          <a:stretch>
            <a:fillRect/>
          </a:stretch>
        </p:blipFill>
        <p:spPr>
          <a:xfrm>
            <a:off x="7863015" y="681696"/>
            <a:ext cx="2977705" cy="808562"/>
          </a:xfrm>
          <a:prstGeom prst="rect">
            <a:avLst/>
          </a:prstGeom>
        </p:spPr>
      </p:pic>
    </p:spTree>
    <p:extLst>
      <p:ext uri="{BB962C8B-B14F-4D97-AF65-F5344CB8AC3E}">
        <p14:creationId xmlns:p14="http://schemas.microsoft.com/office/powerpoint/2010/main" val="597139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9498" y="1056596"/>
            <a:ext cx="10515600" cy="815071"/>
          </a:xfrm>
        </p:spPr>
        <p:txBody>
          <a:bodyPr>
            <a:normAutofit fontScale="90000"/>
          </a:bodyPr>
          <a:lstStyle/>
          <a:p>
            <a:pPr algn="ctr"/>
            <a:r>
              <a:rPr lang="en-US" sz="4000" b="1" dirty="0"/>
              <a:t>SCHOLARSHIPS, BURSARIES &amp; AWARDS - AN OVERVIEW</a:t>
            </a:r>
            <a:br>
              <a:rPr lang="en-US" sz="4000" b="1" dirty="0"/>
            </a:br>
            <a:r>
              <a:rPr lang="en-US" sz="4000" b="1" i="1" dirty="0">
                <a:solidFill>
                  <a:srgbClr val="FF0000"/>
                </a:solidFill>
              </a:rPr>
              <a:t>Financial aid </a:t>
            </a:r>
            <a:r>
              <a:rPr lang="en-US" sz="4000" i="1" dirty="0">
                <a:solidFill>
                  <a:srgbClr val="FF0000"/>
                </a:solidFill>
              </a:rPr>
              <a:t>is not the same as </a:t>
            </a:r>
            <a:r>
              <a:rPr lang="en-US" sz="4000" b="1" i="1" dirty="0">
                <a:solidFill>
                  <a:srgbClr val="FF0000"/>
                </a:solidFill>
              </a:rPr>
              <a:t>Financial</a:t>
            </a:r>
            <a:r>
              <a:rPr lang="en-US" sz="4000" i="1" dirty="0">
                <a:solidFill>
                  <a:srgbClr val="FF0000"/>
                </a:solidFill>
              </a:rPr>
              <a:t> </a:t>
            </a:r>
            <a:r>
              <a:rPr lang="en-US" sz="4000" b="1" i="1" dirty="0">
                <a:solidFill>
                  <a:srgbClr val="FF0000"/>
                </a:solidFill>
              </a:rPr>
              <a:t>need</a:t>
            </a:r>
            <a:br>
              <a:rPr lang="en-US" dirty="0"/>
            </a:br>
            <a:endParaRPr lang="en-US" dirty="0"/>
          </a:p>
        </p:txBody>
      </p:sp>
      <p:sp>
        <p:nvSpPr>
          <p:cNvPr id="5" name="Content Placeholder 4"/>
          <p:cNvSpPr>
            <a:spLocks noGrp="1"/>
          </p:cNvSpPr>
          <p:nvPr>
            <p:ph idx="1"/>
          </p:nvPr>
        </p:nvSpPr>
        <p:spPr>
          <a:xfrm>
            <a:off x="959498" y="1821769"/>
            <a:ext cx="10682374" cy="4195481"/>
          </a:xfrm>
        </p:spPr>
        <p:txBody>
          <a:bodyPr>
            <a:noAutofit/>
          </a:bodyPr>
          <a:lstStyle/>
          <a:p>
            <a:pPr marL="0" marR="0" indent="0">
              <a:spcBef>
                <a:spcPts val="0"/>
              </a:spcBef>
              <a:buNone/>
            </a:pPr>
            <a:r>
              <a:rPr lang="en-US" sz="2800" b="1" dirty="0"/>
              <a:t>Financial Aid</a:t>
            </a:r>
            <a:r>
              <a:rPr lang="en-US" sz="2800" dirty="0"/>
              <a:t>:</a:t>
            </a:r>
            <a:endParaRPr lang="en-US" sz="2800" b="1" dirty="0"/>
          </a:p>
          <a:p>
            <a:pPr marL="0" marR="0">
              <a:spcBef>
                <a:spcPts val="0"/>
              </a:spcBef>
            </a:pPr>
            <a:r>
              <a:rPr lang="en-US" sz="2400" dirty="0"/>
              <a:t>Refers to general </a:t>
            </a:r>
            <a:r>
              <a:rPr lang="en-US" sz="2400" b="1" dirty="0"/>
              <a:t>m</a:t>
            </a:r>
            <a:r>
              <a:rPr lang="en-US" sz="2400" b="1" dirty="0">
                <a:effectLst/>
              </a:rPr>
              <a:t>onetary support </a:t>
            </a:r>
            <a:r>
              <a:rPr lang="en-US" sz="2400" dirty="0">
                <a:effectLst/>
              </a:rPr>
              <a:t>as a loan or scholarship, that is used to pay for school, especially higher education:</a:t>
            </a:r>
          </a:p>
          <a:p>
            <a:pPr marL="0" marR="0" indent="0">
              <a:spcBef>
                <a:spcPts val="0"/>
              </a:spcBef>
              <a:buNone/>
            </a:pPr>
            <a:r>
              <a:rPr lang="en-US" sz="2400" i="1" dirty="0">
                <a:effectLst/>
              </a:rPr>
              <a:t>“I don’t qualify for </a:t>
            </a:r>
            <a:r>
              <a:rPr lang="en-US" sz="2400" i="1" u="sng" dirty="0">
                <a:effectLst/>
              </a:rPr>
              <a:t>need-based</a:t>
            </a:r>
            <a:r>
              <a:rPr lang="en-US" sz="2400" i="1" dirty="0">
                <a:effectLst/>
              </a:rPr>
              <a:t> financial aid, so I’ll apply for </a:t>
            </a:r>
            <a:r>
              <a:rPr lang="en-US" sz="2400" b="1" i="1" u="sng" dirty="0">
                <a:effectLst/>
              </a:rPr>
              <a:t>merit-based achievement, community service </a:t>
            </a:r>
            <a:r>
              <a:rPr lang="en-US" sz="2400" b="1" i="1" u="sng" dirty="0"/>
              <a:t>and/or </a:t>
            </a:r>
            <a:r>
              <a:rPr lang="en-US" sz="2400" b="1" i="1" u="sng" dirty="0">
                <a:effectLst/>
              </a:rPr>
              <a:t>leadership awards.</a:t>
            </a:r>
            <a:r>
              <a:rPr lang="en-US" sz="2400" b="1" i="1" dirty="0">
                <a:effectLst/>
              </a:rPr>
              <a:t>”</a:t>
            </a:r>
            <a:br>
              <a:rPr lang="en-US" sz="2800" dirty="0">
                <a:effectLst/>
              </a:rPr>
            </a:br>
            <a:br>
              <a:rPr lang="en-US" dirty="0"/>
            </a:br>
            <a:r>
              <a:rPr lang="en-CA" b="1" dirty="0">
                <a:effectLst/>
              </a:rPr>
              <a:t>Financial Need:</a:t>
            </a:r>
          </a:p>
          <a:p>
            <a:pPr marL="0" marR="0">
              <a:spcBef>
                <a:spcPts val="0"/>
              </a:spcBef>
            </a:pPr>
            <a:r>
              <a:rPr lang="en-CA" sz="2400" dirty="0">
                <a:effectLst/>
                <a:highlight>
                  <a:srgbClr val="FFFF00"/>
                </a:highlight>
              </a:rPr>
              <a:t>The difference between the</a:t>
            </a:r>
            <a:r>
              <a:rPr lang="en-CA" sz="2400" b="1" dirty="0">
                <a:effectLst/>
                <a:highlight>
                  <a:srgbClr val="FFFF00"/>
                </a:highlight>
              </a:rPr>
              <a:t> </a:t>
            </a:r>
            <a:r>
              <a:rPr lang="en-CA" sz="2400" b="1" dirty="0">
                <a:effectLst/>
                <a:highlight>
                  <a:srgbClr val="FFFF00"/>
                </a:highlight>
                <a:hlinkClick r:id="rId2">
                  <a:extLst>
                    <a:ext uri="{A12FA001-AC4F-418D-AE19-62706E023703}">
                      <ahyp:hlinkClr xmlns:ahyp="http://schemas.microsoft.com/office/drawing/2018/hyperlinkcolor" val="tx"/>
                    </a:ext>
                  </a:extLst>
                </a:hlinkClick>
              </a:rPr>
              <a:t>cost</a:t>
            </a:r>
            <a:r>
              <a:rPr lang="en-CA" sz="2400" b="1" dirty="0">
                <a:effectLst/>
                <a:highlight>
                  <a:srgbClr val="FFFF00"/>
                </a:highlight>
              </a:rPr>
              <a:t> </a:t>
            </a:r>
            <a:r>
              <a:rPr lang="en-CA" sz="2400" dirty="0">
                <a:effectLst/>
                <a:highlight>
                  <a:srgbClr val="FFFF00"/>
                </a:highlight>
              </a:rPr>
              <a:t>of an educational program and what the student can </a:t>
            </a:r>
            <a:r>
              <a:rPr lang="en-CA" sz="2400" b="1" dirty="0">
                <a:effectLst/>
                <a:highlight>
                  <a:srgbClr val="FFFF00"/>
                </a:highlight>
                <a:hlinkClick r:id="rId3">
                  <a:extLst>
                    <a:ext uri="{A12FA001-AC4F-418D-AE19-62706E023703}">
                      <ahyp:hlinkClr xmlns:ahyp="http://schemas.microsoft.com/office/drawing/2018/hyperlinkcolor" val="tx"/>
                    </a:ext>
                  </a:extLst>
                </a:hlinkClick>
              </a:rPr>
              <a:t>afford</a:t>
            </a:r>
            <a:r>
              <a:rPr lang="en-CA" sz="2400" dirty="0">
                <a:effectLst/>
                <a:highlight>
                  <a:srgbClr val="FFFF00"/>
                </a:highlight>
              </a:rPr>
              <a:t> to pay</a:t>
            </a:r>
            <a:r>
              <a:rPr lang="en-CA" sz="2400" dirty="0">
                <a:effectLst/>
              </a:rPr>
              <a:t>. One's </a:t>
            </a:r>
            <a:r>
              <a:rPr lang="en-CA" sz="2400" b="1" dirty="0">
                <a:effectLst/>
              </a:rPr>
              <a:t>financial need </a:t>
            </a:r>
            <a:r>
              <a:rPr lang="en-CA" sz="2400" dirty="0">
                <a:effectLst/>
              </a:rPr>
              <a:t>may qualify one for </a:t>
            </a:r>
            <a:r>
              <a:rPr lang="en-CA" sz="2400" dirty="0">
                <a:effectLst/>
                <a:hlinkClick r:id="rId4">
                  <a:extLst>
                    <a:ext uri="{A12FA001-AC4F-418D-AE19-62706E023703}">
                      <ahyp:hlinkClr xmlns:ahyp="http://schemas.microsoft.com/office/drawing/2018/hyperlinkcolor" val="tx"/>
                    </a:ext>
                  </a:extLst>
                </a:hlinkClick>
              </a:rPr>
              <a:t>grants</a:t>
            </a:r>
            <a:r>
              <a:rPr lang="en-CA" sz="2400" dirty="0">
                <a:effectLst/>
              </a:rPr>
              <a:t>, </a:t>
            </a:r>
            <a:r>
              <a:rPr lang="en-CA" sz="2400" dirty="0">
                <a:effectLst/>
                <a:hlinkClick r:id="rId5">
                  <a:extLst>
                    <a:ext uri="{A12FA001-AC4F-418D-AE19-62706E023703}">
                      <ahyp:hlinkClr xmlns:ahyp="http://schemas.microsoft.com/office/drawing/2018/hyperlinkcolor" val="tx"/>
                    </a:ext>
                  </a:extLst>
                </a:hlinkClick>
              </a:rPr>
              <a:t>scholarships</a:t>
            </a:r>
            <a:r>
              <a:rPr lang="en-CA" sz="2400" dirty="0">
                <a:effectLst/>
              </a:rPr>
              <a:t>, low-</a:t>
            </a:r>
            <a:r>
              <a:rPr lang="en-CA" sz="2400" dirty="0">
                <a:effectLst/>
                <a:hlinkClick r:id="rId6">
                  <a:extLst>
                    <a:ext uri="{A12FA001-AC4F-418D-AE19-62706E023703}">
                      <ahyp:hlinkClr xmlns:ahyp="http://schemas.microsoft.com/office/drawing/2018/hyperlinkcolor" val="tx"/>
                    </a:ext>
                  </a:extLst>
                </a:hlinkClick>
              </a:rPr>
              <a:t>interest</a:t>
            </a:r>
            <a:r>
              <a:rPr lang="en-CA" sz="2400" dirty="0">
                <a:effectLst/>
              </a:rPr>
              <a:t> </a:t>
            </a:r>
            <a:r>
              <a:rPr lang="en-CA" sz="2400" u="sng" dirty="0">
                <a:effectLst/>
                <a:hlinkClick r:id="rId7">
                  <a:extLst>
                    <a:ext uri="{A12FA001-AC4F-418D-AE19-62706E023703}">
                      <ahyp:hlinkClr xmlns:ahyp="http://schemas.microsoft.com/office/drawing/2018/hyperlinkcolor" val="tx"/>
                    </a:ext>
                  </a:extLst>
                </a:hlinkClick>
              </a:rPr>
              <a:t>loans</a:t>
            </a:r>
            <a:r>
              <a:rPr lang="en-CA" sz="2400" u="sng" dirty="0">
                <a:effectLst/>
              </a:rPr>
              <a:t> </a:t>
            </a:r>
            <a:r>
              <a:rPr lang="en-CA" sz="2400" dirty="0">
                <a:effectLst/>
              </a:rPr>
              <a:t> or </a:t>
            </a:r>
            <a:r>
              <a:rPr lang="en-CA" sz="2400" u="sng" dirty="0">
                <a:effectLst/>
              </a:rPr>
              <a:t>bursaries </a:t>
            </a:r>
            <a:r>
              <a:rPr lang="en-CA" sz="2400" dirty="0">
                <a:effectLst/>
              </a:rPr>
              <a:t>and/or student aid. </a:t>
            </a:r>
          </a:p>
          <a:p>
            <a:pPr marL="0" marR="0">
              <a:spcBef>
                <a:spcPts val="0"/>
              </a:spcBef>
            </a:pPr>
            <a:endParaRPr lang="en-CA" sz="2400" dirty="0"/>
          </a:p>
          <a:p>
            <a:pPr marL="0" marR="0">
              <a:spcBef>
                <a:spcPts val="0"/>
              </a:spcBef>
            </a:pPr>
            <a:r>
              <a:rPr lang="en-CA" sz="2400" b="1" dirty="0">
                <a:solidFill>
                  <a:srgbClr val="FF0000"/>
                </a:solidFill>
              </a:rPr>
              <a:t>PAYING FOR POST-SECONDARY CAN BE A </a:t>
            </a:r>
            <a:r>
              <a:rPr lang="en-CA" sz="2400" b="1" dirty="0">
                <a:solidFill>
                  <a:srgbClr val="FF0000"/>
                </a:solidFill>
                <a:effectLst/>
              </a:rPr>
              <a:t>COMBINATION OF VARIOUS SOURCES OF FUNDING!!  </a:t>
            </a:r>
          </a:p>
          <a:p>
            <a:pPr marL="0" marR="0" indent="0">
              <a:spcBef>
                <a:spcPts val="0"/>
              </a:spcBef>
              <a:buNone/>
            </a:pPr>
            <a:endParaRPr lang="en-CA" sz="2400" b="1" dirty="0"/>
          </a:p>
        </p:txBody>
      </p:sp>
    </p:spTree>
    <p:extLst>
      <p:ext uri="{BB962C8B-B14F-4D97-AF65-F5344CB8AC3E}">
        <p14:creationId xmlns:p14="http://schemas.microsoft.com/office/powerpoint/2010/main" val="268059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9EA80-458A-8A55-7D2A-D6216A690F81}"/>
              </a:ext>
            </a:extLst>
          </p:cNvPr>
          <p:cNvSpPr>
            <a:spLocks noGrp="1"/>
          </p:cNvSpPr>
          <p:nvPr>
            <p:ph type="title"/>
          </p:nvPr>
        </p:nvSpPr>
        <p:spPr>
          <a:xfrm>
            <a:off x="838200" y="365126"/>
            <a:ext cx="10515600" cy="822652"/>
          </a:xfrm>
        </p:spPr>
        <p:txBody>
          <a:bodyPr>
            <a:normAutofit fontScale="90000"/>
          </a:bodyPr>
          <a:lstStyle/>
          <a:p>
            <a:r>
              <a:rPr lang="en-US" sz="4000" b="1" u="sng" dirty="0"/>
              <a:t>Student Aid BC - </a:t>
            </a:r>
            <a:r>
              <a:rPr lang="en-US" sz="2800" b="1" u="sng" dirty="0"/>
              <a:t>Explore the website EARLY IN 2027- BUT</a:t>
            </a:r>
            <a:br>
              <a:rPr lang="en-US" sz="2800" b="1" u="sng" dirty="0"/>
            </a:br>
            <a:r>
              <a:rPr lang="en-US" sz="2800" b="1" u="sng" dirty="0"/>
              <a:t>YOU CAN’T APPLY UNTIL JUNE 2027</a:t>
            </a:r>
            <a:endParaRPr lang="en-US" sz="4000" b="1" u="sng" dirty="0"/>
          </a:p>
        </p:txBody>
      </p:sp>
      <p:sp>
        <p:nvSpPr>
          <p:cNvPr id="3" name="Content Placeholder 2">
            <a:extLst>
              <a:ext uri="{FF2B5EF4-FFF2-40B4-BE49-F238E27FC236}">
                <a16:creationId xmlns:a16="http://schemas.microsoft.com/office/drawing/2014/main" id="{BE09C702-3052-978D-D8B3-EDEBEF7638B5}"/>
              </a:ext>
            </a:extLst>
          </p:cNvPr>
          <p:cNvSpPr>
            <a:spLocks noGrp="1"/>
          </p:cNvSpPr>
          <p:nvPr>
            <p:ph idx="1"/>
          </p:nvPr>
        </p:nvSpPr>
        <p:spPr>
          <a:xfrm>
            <a:off x="838200" y="1575582"/>
            <a:ext cx="10515600" cy="4601381"/>
          </a:xfrm>
        </p:spPr>
        <p:txBody>
          <a:bodyPr>
            <a:normAutofit/>
          </a:bodyPr>
          <a:lstStyle/>
          <a:p>
            <a:pPr marL="0" indent="0">
              <a:buNone/>
            </a:pPr>
            <a:r>
              <a:rPr lang="en-CA" b="1" dirty="0"/>
              <a:t>Parental &amp; student annual income is considered for students applying for Student Aid BC for both low- and median-income households. </a:t>
            </a:r>
            <a:r>
              <a:rPr lang="en-CA" b="1" u="sng" dirty="0"/>
              <a:t>You and your parents</a:t>
            </a:r>
            <a:r>
              <a:rPr lang="en-CA" b="1" dirty="0"/>
              <a:t> are expected to contribute to your education costs.</a:t>
            </a:r>
            <a:endParaRPr lang="en-US" b="1" dirty="0"/>
          </a:p>
          <a:p>
            <a:pPr marL="0" indent="0">
              <a:buNone/>
            </a:pPr>
            <a:r>
              <a:rPr lang="en-US" b="1" dirty="0"/>
              <a:t>2026/2027 weekly maximums for full-time students</a:t>
            </a:r>
            <a:r>
              <a:rPr lang="en-US" dirty="0"/>
              <a:t>.</a:t>
            </a:r>
          </a:p>
          <a:p>
            <a:pPr lvl="0"/>
            <a:r>
              <a:rPr lang="en-US" dirty="0"/>
              <a:t>If you do not have </a:t>
            </a:r>
            <a:r>
              <a:rPr lang="en-US" dirty="0" err="1"/>
              <a:t>dependant</a:t>
            </a:r>
            <a:r>
              <a:rPr lang="en-US" dirty="0"/>
              <a:t> children, you can receive </a:t>
            </a:r>
            <a:r>
              <a:rPr lang="en-US" b="1" dirty="0"/>
              <a:t>up to $520 per week </a:t>
            </a:r>
            <a:r>
              <a:rPr lang="en-US" dirty="0"/>
              <a:t>of full-time study.</a:t>
            </a:r>
          </a:p>
          <a:p>
            <a:r>
              <a:rPr lang="en-US" u="sng" dirty="0"/>
              <a:t>Note: </a:t>
            </a:r>
            <a:r>
              <a:rPr lang="en-US" dirty="0"/>
              <a:t>the above amounts reflect a temporary increase to the weekly Canada Student Loan limit, in place until </a:t>
            </a:r>
            <a:r>
              <a:rPr lang="en-US" b="1" dirty="0"/>
              <a:t>July 31, 2027.</a:t>
            </a:r>
          </a:p>
          <a:p>
            <a:r>
              <a:rPr lang="en-US" dirty="0"/>
              <a:t>The total amount you receive is determined by the length of your </a:t>
            </a:r>
            <a:r>
              <a:rPr lang="en-US" dirty="0">
                <a:hlinkClick r:id="rId2"/>
              </a:rPr>
              <a:t>study period</a:t>
            </a:r>
            <a:r>
              <a:rPr lang="en-US" dirty="0"/>
              <a:t> measured in </a:t>
            </a:r>
            <a:r>
              <a:rPr lang="en-US" u="sng" dirty="0"/>
              <a:t>weeks.</a:t>
            </a:r>
          </a:p>
          <a:p>
            <a:endParaRPr lang="en-US" dirty="0"/>
          </a:p>
        </p:txBody>
      </p:sp>
    </p:spTree>
    <p:extLst>
      <p:ext uri="{BB962C8B-B14F-4D97-AF65-F5344CB8AC3E}">
        <p14:creationId xmlns:p14="http://schemas.microsoft.com/office/powerpoint/2010/main" val="2237168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1CD2-A62D-4AD1-8A58-E8A06BA5C6E9}"/>
              </a:ext>
            </a:extLst>
          </p:cNvPr>
          <p:cNvSpPr>
            <a:spLocks noGrp="1"/>
          </p:cNvSpPr>
          <p:nvPr>
            <p:ph type="title"/>
          </p:nvPr>
        </p:nvSpPr>
        <p:spPr>
          <a:xfrm>
            <a:off x="838200" y="365125"/>
            <a:ext cx="10515600" cy="975995"/>
          </a:xfrm>
        </p:spPr>
        <p:txBody>
          <a:bodyPr>
            <a:normAutofit fontScale="90000"/>
          </a:bodyPr>
          <a:lstStyle/>
          <a:p>
            <a:r>
              <a:rPr lang="en-US" u="sng" dirty="0"/>
              <a:t>Sample Costs </a:t>
            </a:r>
            <a:r>
              <a:rPr lang="en-US" b="1" u="sng" dirty="0"/>
              <a:t>of Post Secondary </a:t>
            </a:r>
            <a:br>
              <a:rPr lang="en-US" b="1" u="sng" dirty="0"/>
            </a:br>
            <a:endParaRPr lang="en-CA" dirty="0"/>
          </a:p>
        </p:txBody>
      </p:sp>
      <p:sp>
        <p:nvSpPr>
          <p:cNvPr id="3" name="Content Placeholder 2">
            <a:extLst>
              <a:ext uri="{FF2B5EF4-FFF2-40B4-BE49-F238E27FC236}">
                <a16:creationId xmlns:a16="http://schemas.microsoft.com/office/drawing/2014/main" id="{D2970474-DA40-4D7B-8CC1-9EFD20747146}"/>
              </a:ext>
            </a:extLst>
          </p:cNvPr>
          <p:cNvSpPr>
            <a:spLocks noGrp="1"/>
          </p:cNvSpPr>
          <p:nvPr>
            <p:ph idx="1"/>
          </p:nvPr>
        </p:nvSpPr>
        <p:spPr>
          <a:xfrm>
            <a:off x="838200" y="1137920"/>
            <a:ext cx="10713720" cy="5039043"/>
          </a:xfrm>
        </p:spPr>
        <p:txBody>
          <a:bodyPr>
            <a:normAutofit lnSpcReduction="10000"/>
          </a:bodyPr>
          <a:lstStyle/>
          <a:p>
            <a:pPr marL="0" indent="0">
              <a:buNone/>
            </a:pPr>
            <a:r>
              <a:rPr lang="en-US" u="sng" dirty="0"/>
              <a:t>College:</a:t>
            </a:r>
            <a:r>
              <a:rPr lang="en-US" dirty="0"/>
              <a:t> </a:t>
            </a:r>
          </a:p>
          <a:p>
            <a:pPr marL="0" indent="0">
              <a:buNone/>
            </a:pPr>
            <a:r>
              <a:rPr lang="en-US" b="1" dirty="0">
                <a:highlight>
                  <a:srgbClr val="FFFF00"/>
                </a:highlight>
              </a:rPr>
              <a:t>Douglas College</a:t>
            </a:r>
            <a:r>
              <a:rPr lang="en-US" dirty="0"/>
              <a:t>: First year full time Tuition can range from </a:t>
            </a:r>
            <a:r>
              <a:rPr lang="en-US" dirty="0">
                <a:highlight>
                  <a:srgbClr val="FFFF00"/>
                </a:highlight>
              </a:rPr>
              <a:t>$5,000 to $13,000 </a:t>
            </a:r>
            <a:r>
              <a:rPr lang="en-US" dirty="0"/>
              <a:t>per year including Fees &amp; Books- depending on choice of program and where you live. </a:t>
            </a:r>
          </a:p>
          <a:p>
            <a:pPr marL="0" indent="0">
              <a:buNone/>
            </a:pPr>
            <a:r>
              <a:rPr lang="en-US" u="sng" dirty="0"/>
              <a:t>University:</a:t>
            </a:r>
            <a:r>
              <a:rPr lang="en-US" dirty="0"/>
              <a:t> </a:t>
            </a:r>
          </a:p>
          <a:p>
            <a:pPr marL="0" indent="0">
              <a:buNone/>
            </a:pPr>
            <a:r>
              <a:rPr lang="en-US" b="1" dirty="0">
                <a:highlight>
                  <a:srgbClr val="FFFF00"/>
                </a:highlight>
              </a:rPr>
              <a:t>UBC</a:t>
            </a:r>
            <a:r>
              <a:rPr lang="en-US" dirty="0">
                <a:highlight>
                  <a:srgbClr val="FFFF00"/>
                </a:highlight>
              </a:rPr>
              <a:t> </a:t>
            </a:r>
            <a:r>
              <a:rPr lang="en-US" dirty="0" err="1"/>
              <a:t>approx</a:t>
            </a:r>
            <a:r>
              <a:rPr lang="en-US" dirty="0"/>
              <a:t> </a:t>
            </a:r>
            <a:r>
              <a:rPr lang="en-US" dirty="0">
                <a:highlight>
                  <a:srgbClr val="FFFF00"/>
                </a:highlight>
              </a:rPr>
              <a:t>$22,000 per year </a:t>
            </a:r>
            <a:r>
              <a:rPr lang="en-US" dirty="0"/>
              <a:t>full load, (including living on campus (shared/ meal plan) books fees and living expenses.</a:t>
            </a:r>
          </a:p>
          <a:p>
            <a:r>
              <a:rPr lang="en-US" sz="2600" b="1" i="1" dirty="0"/>
              <a:t>Private colleges and universities and US schools have much higher tuition.</a:t>
            </a:r>
          </a:p>
          <a:p>
            <a:pPr marL="0" indent="0">
              <a:buNone/>
            </a:pPr>
            <a:r>
              <a:rPr lang="en-US" b="1" u="sng" dirty="0"/>
              <a:t>Trades (applying direct in grade 12 </a:t>
            </a:r>
            <a:r>
              <a:rPr lang="en-US" sz="2000" b="1" u="sng" dirty="0"/>
              <a:t>(not TRAIN in trades with SD43)</a:t>
            </a:r>
          </a:p>
          <a:p>
            <a:pPr marL="0" indent="0">
              <a:buNone/>
            </a:pPr>
            <a:r>
              <a:rPr lang="en-US" dirty="0"/>
              <a:t>Foundation programs (~24 weeks on average) $2K to $4K plus gear. Lots of funding available. </a:t>
            </a:r>
            <a:r>
              <a:rPr lang="en-US" sz="2400" dirty="0"/>
              <a:t>Many programs are waitlisted 2yrs or more. Courses may run regularly throughout the year. More training seats are being added.</a:t>
            </a:r>
            <a:endParaRPr lang="en-US" dirty="0"/>
          </a:p>
        </p:txBody>
      </p:sp>
    </p:spTree>
    <p:extLst>
      <p:ext uri="{BB962C8B-B14F-4D97-AF65-F5344CB8AC3E}">
        <p14:creationId xmlns:p14="http://schemas.microsoft.com/office/powerpoint/2010/main" val="3598218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7924" y="450937"/>
            <a:ext cx="10668000" cy="5966339"/>
          </a:xfrm>
        </p:spPr>
        <p:txBody>
          <a:bodyPr>
            <a:normAutofit/>
          </a:bodyPr>
          <a:lstStyle/>
          <a:p>
            <a:pPr marL="0" indent="0">
              <a:buNone/>
            </a:pPr>
            <a:endParaRPr lang="en-US" sz="2400" b="1" u="sng" dirty="0"/>
          </a:p>
          <a:p>
            <a:pPr marL="0" indent="0">
              <a:buNone/>
            </a:pPr>
            <a:endParaRPr lang="en-US" sz="3600" b="1" u="sng" dirty="0"/>
          </a:p>
          <a:p>
            <a:pPr marL="0" indent="0" algn="ctr">
              <a:buNone/>
            </a:pPr>
            <a:r>
              <a:rPr lang="en-US" sz="3600" b="1" u="sng" dirty="0"/>
              <a:t>PROVINCIAL SCHOLARSHIP PROGRAM</a:t>
            </a:r>
            <a:endParaRPr lang="en-US" sz="2400" b="1" u="sng" dirty="0"/>
          </a:p>
          <a:p>
            <a:pPr marL="0" indent="0">
              <a:buNone/>
            </a:pPr>
            <a:r>
              <a:rPr lang="en-US" sz="2400" b="1" u="sng" dirty="0"/>
              <a:t>BC Pathway to Teacher Education Scholarship $5,000</a:t>
            </a:r>
          </a:p>
          <a:p>
            <a:pPr marL="0" indent="0">
              <a:buNone/>
            </a:pPr>
            <a:r>
              <a:rPr lang="en-US" sz="2000" dirty="0"/>
              <a:t>(20 awards available to students entering a recognized </a:t>
            </a:r>
            <a:r>
              <a:rPr lang="en-US" sz="2000" u="sng" dirty="0"/>
              <a:t>Faculty of Education </a:t>
            </a:r>
            <a:r>
              <a:rPr lang="en-US" sz="2000" dirty="0"/>
              <a:t>program) Apply direct.</a:t>
            </a:r>
          </a:p>
          <a:p>
            <a:pPr marL="0" indent="0">
              <a:buNone/>
            </a:pPr>
            <a:r>
              <a:rPr lang="en-US" sz="2400" b="1" u="sng" dirty="0"/>
              <a:t>BC Excellence Awards $5,000  </a:t>
            </a:r>
            <a:r>
              <a:rPr lang="en-US" sz="2400" b="1" u="sng" dirty="0">
                <a:solidFill>
                  <a:srgbClr val="FF0000"/>
                </a:solidFill>
              </a:rPr>
              <a:t>One nominee per school for consideration</a:t>
            </a:r>
          </a:p>
          <a:p>
            <a:pPr marL="0" indent="0">
              <a:buNone/>
            </a:pPr>
            <a:r>
              <a:rPr lang="en-US" sz="2000" dirty="0"/>
              <a:t>There are </a:t>
            </a:r>
            <a:r>
              <a:rPr lang="en-US" sz="2000" b="1" dirty="0"/>
              <a:t>55</a:t>
            </a:r>
            <a:r>
              <a:rPr lang="en-US" sz="2000" dirty="0"/>
              <a:t> BC Excellence Scholarships available to recognize well-rounded B.C. graduates. Winners will have demonstrated service and leadership, both at school and in their communities, and shown aptitude and commitment to their chosen career paths. They will receive a $5000 scholarship voucher to use for post-secondary tuition. Internal form </a:t>
            </a:r>
            <a:r>
              <a:rPr lang="en-US" sz="2000" b="1" dirty="0"/>
              <a:t>DUE: Jan 22 </a:t>
            </a:r>
            <a:r>
              <a:rPr lang="en-US" sz="2000" dirty="0"/>
              <a:t>for submission Feb 15</a:t>
            </a:r>
            <a:r>
              <a:rPr lang="en-US" sz="2000" baseline="30000" dirty="0"/>
              <a:t>th</a:t>
            </a:r>
            <a:endParaRPr lang="en-US" sz="2000" dirty="0"/>
          </a:p>
          <a:p>
            <a:pPr marL="0" indent="0">
              <a:buNone/>
            </a:pPr>
            <a:r>
              <a:rPr lang="en-US" sz="2400" b="1" u="sng" dirty="0"/>
              <a:t>BC Achievement Scholarships $1,250</a:t>
            </a:r>
            <a:r>
              <a:rPr lang="en-US" sz="2400" b="1" dirty="0"/>
              <a:t>  </a:t>
            </a:r>
            <a:r>
              <a:rPr lang="en-US" sz="2400" b="1" dirty="0">
                <a:solidFill>
                  <a:srgbClr val="FF0000"/>
                </a:solidFill>
              </a:rPr>
              <a:t>Automatic </a:t>
            </a:r>
            <a:r>
              <a:rPr lang="en-US" sz="2400" dirty="0"/>
              <a:t>Students do not apply. </a:t>
            </a:r>
            <a:endParaRPr lang="en-US" sz="2400" u="sng" dirty="0"/>
          </a:p>
          <a:p>
            <a:pPr marL="0" indent="0">
              <a:buNone/>
            </a:pPr>
            <a:r>
              <a:rPr lang="en-US" sz="2000" dirty="0"/>
              <a:t>Recognize the </a:t>
            </a:r>
            <a:r>
              <a:rPr lang="en-US" sz="2000" b="1" dirty="0"/>
              <a:t>top 8000 graduates in the province</a:t>
            </a:r>
            <a:r>
              <a:rPr lang="en-US" sz="2000" dirty="0"/>
              <a:t>. </a:t>
            </a:r>
          </a:p>
          <a:p>
            <a:pPr marL="0" indent="0">
              <a:buNone/>
            </a:pPr>
            <a:endParaRPr lang="en-US" sz="2000" dirty="0"/>
          </a:p>
          <a:p>
            <a:pPr marL="0" indent="0">
              <a:buNone/>
            </a:pPr>
            <a:r>
              <a:rPr lang="en-US" sz="2000" dirty="0"/>
              <a:t>						link to website</a:t>
            </a:r>
            <a:endParaRPr lang="en-US" sz="2400" dirty="0"/>
          </a:p>
        </p:txBody>
      </p:sp>
      <p:pic>
        <p:nvPicPr>
          <p:cNvPr id="2" name="Picture 1">
            <a:extLst>
              <a:ext uri="{FF2B5EF4-FFF2-40B4-BE49-F238E27FC236}">
                <a16:creationId xmlns:a16="http://schemas.microsoft.com/office/drawing/2014/main" id="{15223D7E-88B7-0ADB-26F7-F89CEED04F9E}"/>
              </a:ext>
            </a:extLst>
          </p:cNvPr>
          <p:cNvPicPr>
            <a:picLocks noChangeAspect="1"/>
          </p:cNvPicPr>
          <p:nvPr/>
        </p:nvPicPr>
        <p:blipFill>
          <a:blip r:embed="rId2"/>
          <a:stretch>
            <a:fillRect/>
          </a:stretch>
        </p:blipFill>
        <p:spPr>
          <a:xfrm>
            <a:off x="3771901" y="139325"/>
            <a:ext cx="3468276" cy="1336724"/>
          </a:xfrm>
          <a:prstGeom prst="rect">
            <a:avLst/>
          </a:prstGeom>
        </p:spPr>
      </p:pic>
      <p:sp>
        <p:nvSpPr>
          <p:cNvPr id="4" name="Rectangle 3"/>
          <p:cNvSpPr/>
          <p:nvPr/>
        </p:nvSpPr>
        <p:spPr>
          <a:xfrm>
            <a:off x="3048000" y="2828836"/>
            <a:ext cx="6096000" cy="369332"/>
          </a:xfrm>
          <a:prstGeom prst="rect">
            <a:avLst/>
          </a:prstGeom>
        </p:spPr>
        <p:txBody>
          <a:bodyPr>
            <a:spAutoFit/>
          </a:bodyPr>
          <a:lstStyle/>
          <a:p>
            <a:endParaRPr lang="en-US" b="1" dirty="0"/>
          </a:p>
        </p:txBody>
      </p:sp>
      <p:pic>
        <p:nvPicPr>
          <p:cNvPr id="6" name="Picture 5" descr="A qr code on a white background&#10;&#10;Description automatically generated">
            <a:extLst>
              <a:ext uri="{FF2B5EF4-FFF2-40B4-BE49-F238E27FC236}">
                <a16:creationId xmlns:a16="http://schemas.microsoft.com/office/drawing/2014/main" id="{4AC3200E-36B9-2CFB-E789-4AD1156A4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5699" y="5049659"/>
            <a:ext cx="1808341" cy="1808341"/>
          </a:xfrm>
          <a:prstGeom prst="rect">
            <a:avLst/>
          </a:prstGeom>
        </p:spPr>
      </p:pic>
      <p:sp>
        <p:nvSpPr>
          <p:cNvPr id="5" name="Arrow: Striped Right 4">
            <a:extLst>
              <a:ext uri="{FF2B5EF4-FFF2-40B4-BE49-F238E27FC236}">
                <a16:creationId xmlns:a16="http://schemas.microsoft.com/office/drawing/2014/main" id="{FD78490B-5549-B2A6-04CC-AD498890A156}"/>
              </a:ext>
            </a:extLst>
          </p:cNvPr>
          <p:cNvSpPr/>
          <p:nvPr/>
        </p:nvSpPr>
        <p:spPr>
          <a:xfrm>
            <a:off x="8521148" y="5576067"/>
            <a:ext cx="1245704" cy="569843"/>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86215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6427" y="469288"/>
            <a:ext cx="10205358" cy="5919423"/>
          </a:xfrm>
        </p:spPr>
        <p:txBody>
          <a:bodyPr numCol="1">
            <a:noAutofit/>
          </a:bodyPr>
          <a:lstStyle/>
          <a:p>
            <a:pPr marL="0" indent="0">
              <a:buNone/>
            </a:pPr>
            <a:r>
              <a:rPr lang="en-US" b="1" u="sng" dirty="0"/>
              <a:t>District Authority Awards </a:t>
            </a:r>
            <a:r>
              <a:rPr lang="en-US" b="1" dirty="0"/>
              <a:t> $1250.00 - </a:t>
            </a:r>
            <a:r>
              <a:rPr lang="en-US" sz="2000" b="1" dirty="0">
                <a:solidFill>
                  <a:srgbClr val="292929"/>
                </a:solidFill>
                <a:latin typeface="BC Sans" pitchFamily="2" charset="0"/>
              </a:rPr>
              <a:t>Due April 15</a:t>
            </a:r>
            <a:endParaRPr lang="en-US" sz="1200" b="1" dirty="0">
              <a:solidFill>
                <a:srgbClr val="292929"/>
              </a:solidFill>
              <a:latin typeface="BC Sans" pitchFamily="2" charset="0"/>
            </a:endParaRPr>
          </a:p>
          <a:p>
            <a:pPr marL="0" indent="0">
              <a:buNone/>
            </a:pPr>
            <a:r>
              <a:rPr lang="en-US" sz="2000" b="1" i="1" dirty="0">
                <a:highlight>
                  <a:srgbClr val="FFFF00"/>
                </a:highlight>
              </a:rPr>
              <a:t>Apply via our internal local scholarship package in the SPRING</a:t>
            </a:r>
            <a:r>
              <a:rPr lang="en-US" sz="2000" b="1" i="1" dirty="0"/>
              <a:t>. </a:t>
            </a:r>
            <a:r>
              <a:rPr lang="en-US" sz="2000" dirty="0">
                <a:highlight>
                  <a:srgbClr val="FFFF00"/>
                </a:highlight>
              </a:rPr>
              <a:t>35-40 available for Centennial graduates.</a:t>
            </a:r>
            <a:r>
              <a:rPr lang="en-US" sz="2000" i="1" dirty="0">
                <a:highlight>
                  <a:srgbClr val="FFFF00"/>
                </a:highlight>
              </a:rPr>
              <a:t> </a:t>
            </a:r>
            <a:endParaRPr lang="en-US" sz="2000" b="1" i="1" dirty="0">
              <a:highlight>
                <a:srgbClr val="FFFF00"/>
              </a:highlight>
            </a:endParaRPr>
          </a:p>
          <a:p>
            <a:pPr marL="0" indent="0" algn="l">
              <a:buNone/>
            </a:pPr>
            <a:r>
              <a:rPr lang="en-US" sz="1600" b="0" i="0" dirty="0">
                <a:solidFill>
                  <a:srgbClr val="292929"/>
                </a:solidFill>
                <a:effectLst/>
                <a:latin typeface="BC Sans" pitchFamily="2" charset="0"/>
              </a:rPr>
              <a:t>Must be a CDN citizen or PR (landed immigrant) Be a B.C. resident. Valid for 5 years. </a:t>
            </a:r>
          </a:p>
          <a:p>
            <a:pPr marL="0" indent="0" algn="l">
              <a:buNone/>
            </a:pPr>
            <a:r>
              <a:rPr lang="en-US" sz="2400" b="1" u="sng" dirty="0">
                <a:solidFill>
                  <a:srgbClr val="FF0000"/>
                </a:solidFill>
              </a:rPr>
              <a:t>Superior Achievement/Excellence in</a:t>
            </a:r>
          </a:p>
          <a:p>
            <a:pPr marL="0" indent="0" algn="ctr">
              <a:buNone/>
            </a:pPr>
            <a:r>
              <a:rPr lang="en-US" sz="2000" b="1" dirty="0"/>
              <a:t>• </a:t>
            </a:r>
            <a:r>
              <a:rPr lang="en-US" sz="2400" b="1" dirty="0"/>
              <a:t>Fine Arts </a:t>
            </a:r>
            <a:endParaRPr lang="en-US" sz="1800" dirty="0"/>
          </a:p>
          <a:p>
            <a:pPr marL="0" indent="0" algn="ctr">
              <a:lnSpc>
                <a:spcPct val="100000"/>
              </a:lnSpc>
              <a:buNone/>
            </a:pPr>
            <a:r>
              <a:rPr lang="en-US" sz="2400" b="1" dirty="0"/>
              <a:t>• Applied Skills</a:t>
            </a:r>
          </a:p>
          <a:p>
            <a:pPr marL="0" indent="0" algn="ctr">
              <a:lnSpc>
                <a:spcPct val="100000"/>
              </a:lnSpc>
              <a:buNone/>
            </a:pPr>
            <a:r>
              <a:rPr lang="en-US" sz="2400" b="1" dirty="0"/>
              <a:t>• Trades and Technology</a:t>
            </a:r>
          </a:p>
          <a:p>
            <a:pPr marL="0" indent="0" algn="ctr">
              <a:lnSpc>
                <a:spcPct val="100000"/>
              </a:lnSpc>
              <a:buNone/>
            </a:pPr>
            <a:r>
              <a:rPr lang="en-US" sz="2400" b="1" dirty="0"/>
              <a:t>• Physical Activity  </a:t>
            </a:r>
            <a:endParaRPr lang="en-US" sz="1600" dirty="0"/>
          </a:p>
          <a:p>
            <a:pPr marL="0" indent="0" algn="ctr">
              <a:lnSpc>
                <a:spcPct val="100000"/>
              </a:lnSpc>
              <a:buNone/>
            </a:pPr>
            <a:r>
              <a:rPr lang="en-US" sz="2400" b="1" dirty="0"/>
              <a:t>•Curricular Second/international Languages</a:t>
            </a:r>
          </a:p>
          <a:p>
            <a:pPr marL="0" indent="0" algn="ctr">
              <a:lnSpc>
                <a:spcPct val="100000"/>
              </a:lnSpc>
              <a:buNone/>
            </a:pPr>
            <a:r>
              <a:rPr lang="en-US" sz="2400" b="1" dirty="0"/>
              <a:t>•District / Curricular Technical  &amp;  Trades Training</a:t>
            </a:r>
          </a:p>
          <a:p>
            <a:pPr marL="0" indent="0" algn="ctr">
              <a:lnSpc>
                <a:spcPct val="100000"/>
              </a:lnSpc>
              <a:buNone/>
            </a:pPr>
            <a:r>
              <a:rPr lang="en-US" sz="2400" b="1" dirty="0"/>
              <a:t>•School &amp; Community Service </a:t>
            </a:r>
            <a:r>
              <a:rPr lang="en-US" sz="1800" dirty="0"/>
              <a:t>(min 100 hours to apply)</a:t>
            </a:r>
          </a:p>
          <a:p>
            <a:pPr marL="0" indent="0" algn="ctr">
              <a:lnSpc>
                <a:spcPct val="100000"/>
              </a:lnSpc>
              <a:buNone/>
            </a:pPr>
            <a:r>
              <a:rPr lang="en-US" sz="2400" b="1" dirty="0"/>
              <a:t>• Indigenous Languages and Culture</a:t>
            </a:r>
          </a:p>
          <a:p>
            <a:pPr marL="0" indent="0">
              <a:lnSpc>
                <a:spcPct val="100000"/>
              </a:lnSpc>
              <a:buNone/>
            </a:pPr>
            <a:r>
              <a:rPr lang="en-US" sz="1600" i="1" dirty="0"/>
              <a:t>The application will require teacher signature which verifies that you </a:t>
            </a:r>
            <a:r>
              <a:rPr lang="en-US" sz="1600" b="1" i="1" dirty="0">
                <a:highlight>
                  <a:srgbClr val="FFFF00"/>
                </a:highlight>
              </a:rPr>
              <a:t>EXCEL in the focus area</a:t>
            </a:r>
            <a:r>
              <a:rPr lang="en-US" sz="1200" i="1" dirty="0">
                <a:highlight>
                  <a:srgbClr val="FFFF00"/>
                </a:highlight>
              </a:rPr>
              <a:t>.</a:t>
            </a:r>
            <a:endParaRPr lang="en-US" sz="1600" b="1" dirty="0"/>
          </a:p>
          <a:p>
            <a:pPr marL="0" indent="0">
              <a:buNone/>
            </a:pPr>
            <a:endParaRPr lang="en-US" sz="2400" b="1" dirty="0"/>
          </a:p>
        </p:txBody>
      </p:sp>
      <p:pic>
        <p:nvPicPr>
          <p:cNvPr id="5" name="Picture 4" descr="Government of B.C.">
            <a:extLst>
              <a:ext uri="{FF2B5EF4-FFF2-40B4-BE49-F238E27FC236}">
                <a16:creationId xmlns:a16="http://schemas.microsoft.com/office/drawing/2014/main" id="{A196DAAB-EEF7-8F11-3506-A1E80DA3E109}"/>
              </a:ext>
            </a:extLst>
          </p:cNvPr>
          <p:cNvPicPr>
            <a:picLocks noChangeAspect="1"/>
          </p:cNvPicPr>
          <p:nvPr/>
        </p:nvPicPr>
        <p:blipFill>
          <a:blip r:embed="rId2"/>
          <a:stretch>
            <a:fillRect/>
          </a:stretch>
        </p:blipFill>
        <p:spPr>
          <a:xfrm>
            <a:off x="236172" y="2342109"/>
            <a:ext cx="3211286" cy="1238314"/>
          </a:xfrm>
          <a:prstGeom prst="rect">
            <a:avLst/>
          </a:prstGeom>
        </p:spPr>
      </p:pic>
    </p:spTree>
    <p:extLst>
      <p:ext uri="{BB962C8B-B14F-4D97-AF65-F5344CB8AC3E}">
        <p14:creationId xmlns:p14="http://schemas.microsoft.com/office/powerpoint/2010/main" val="1022893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A81A-D1E0-472B-9011-0A71F1881668}"/>
              </a:ext>
            </a:extLst>
          </p:cNvPr>
          <p:cNvSpPr>
            <a:spLocks noGrp="1"/>
          </p:cNvSpPr>
          <p:nvPr>
            <p:ph type="title"/>
          </p:nvPr>
        </p:nvSpPr>
        <p:spPr>
          <a:xfrm>
            <a:off x="1008821" y="1825728"/>
            <a:ext cx="10677939" cy="202577"/>
          </a:xfrm>
        </p:spPr>
        <p:txBody>
          <a:bodyPr>
            <a:noAutofit/>
          </a:bodyPr>
          <a:lstStyle/>
          <a:p>
            <a:pPr algn="ctr"/>
            <a:r>
              <a:rPr lang="en-US" sz="3200" b="1" u="sng" dirty="0">
                <a:latin typeface="+mn-lt"/>
              </a:rPr>
              <a:t>Major Scholarships &amp; Major Entrance Scholarships </a:t>
            </a:r>
            <a:r>
              <a:rPr lang="en-US" sz="2000" b="1" u="sng" dirty="0">
                <a:latin typeface="+mn-lt"/>
              </a:rPr>
              <a:t>(Merit based) </a:t>
            </a:r>
            <a:br>
              <a:rPr lang="en-US" sz="2800" u="sng" dirty="0"/>
            </a:br>
            <a:r>
              <a:rPr lang="en-US" sz="2400" b="1" u="sng" dirty="0"/>
              <a:t>Deadlines are </a:t>
            </a:r>
            <a:r>
              <a:rPr lang="en-US" sz="2400" u="sng" dirty="0"/>
              <a:t>early in the school year</a:t>
            </a:r>
            <a:br>
              <a:rPr lang="en-US" sz="2800" u="sng" dirty="0"/>
            </a:br>
            <a:br>
              <a:rPr lang="en-US" sz="2400" u="sng" dirty="0"/>
            </a:br>
            <a:r>
              <a:rPr lang="en-US" altLang="en-US" sz="1800" i="1" dirty="0">
                <a:solidFill>
                  <a:srgbClr val="C00000"/>
                </a:solidFill>
              </a:rPr>
              <a:t>.</a:t>
            </a:r>
            <a:br>
              <a:rPr lang="en-US" altLang="en-US" sz="2000" i="1" dirty="0">
                <a:solidFill>
                  <a:srgbClr val="C00000"/>
                </a:solidFill>
              </a:rPr>
            </a:br>
            <a:br>
              <a:rPr lang="en-US" altLang="en-US" sz="3600" dirty="0"/>
            </a:br>
            <a:br>
              <a:rPr lang="en-US" sz="3600" dirty="0"/>
            </a:br>
            <a:endParaRPr lang="en-CA" sz="3600" dirty="0"/>
          </a:p>
        </p:txBody>
      </p:sp>
      <p:sp>
        <p:nvSpPr>
          <p:cNvPr id="3" name="Content Placeholder 2">
            <a:extLst>
              <a:ext uri="{FF2B5EF4-FFF2-40B4-BE49-F238E27FC236}">
                <a16:creationId xmlns:a16="http://schemas.microsoft.com/office/drawing/2014/main" id="{98626D00-267E-46F4-81EA-976EC3F97080}"/>
              </a:ext>
            </a:extLst>
          </p:cNvPr>
          <p:cNvSpPr>
            <a:spLocks noGrp="1"/>
          </p:cNvSpPr>
          <p:nvPr>
            <p:ph idx="1"/>
          </p:nvPr>
        </p:nvSpPr>
        <p:spPr>
          <a:xfrm>
            <a:off x="806334" y="1695797"/>
            <a:ext cx="11147368" cy="4946072"/>
          </a:xfrm>
        </p:spPr>
        <p:txBody>
          <a:bodyPr>
            <a:normAutofit/>
          </a:bodyPr>
          <a:lstStyle/>
          <a:p>
            <a:pPr marL="0" indent="0">
              <a:buNone/>
            </a:pPr>
            <a:r>
              <a:rPr lang="en-US" sz="2000" b="1" u="sng" dirty="0"/>
              <a:t>Major and Entrance Awards:</a:t>
            </a:r>
          </a:p>
          <a:p>
            <a:r>
              <a:rPr lang="en-US" sz="2000" dirty="0"/>
              <a:t>Loran Awards (October 15)  Community service no nomination required. Appy directly</a:t>
            </a:r>
          </a:p>
          <a:p>
            <a:r>
              <a:rPr lang="en-US" sz="2000" dirty="0"/>
              <a:t>Queen’s University Entrance Award Chancellors (December) (3) Merit – Speak to your counsellor </a:t>
            </a:r>
          </a:p>
          <a:p>
            <a:r>
              <a:rPr lang="en-US" sz="2000" dirty="0"/>
              <a:t>SFU </a:t>
            </a:r>
            <a:r>
              <a:rPr lang="en-US" sz="2000" b="1" dirty="0"/>
              <a:t>USES</a:t>
            </a:r>
            <a:r>
              <a:rPr lang="en-US" sz="2000" dirty="0"/>
              <a:t> Entrance Awards Dec 15 </a:t>
            </a:r>
          </a:p>
          <a:p>
            <a:r>
              <a:rPr lang="en-US" sz="2000" dirty="0"/>
              <a:t>UBC </a:t>
            </a:r>
            <a:r>
              <a:rPr lang="en-US" sz="2000" b="1" dirty="0"/>
              <a:t>Centennial Scholars Awards  </a:t>
            </a:r>
            <a:r>
              <a:rPr lang="en-US" sz="2000" dirty="0"/>
              <a:t>Dec. 1 </a:t>
            </a:r>
          </a:p>
          <a:p>
            <a:r>
              <a:rPr lang="en-US" sz="2000" b="1" dirty="0"/>
              <a:t>Schulich Leader </a:t>
            </a:r>
            <a:r>
              <a:rPr lang="en-US" sz="2000" dirty="0"/>
              <a:t>Scholarships - Early January </a:t>
            </a:r>
            <a:r>
              <a:rPr lang="en-US" sz="2000" b="1" dirty="0"/>
              <a:t>(internal</a:t>
            </a:r>
            <a:r>
              <a:rPr lang="en-US" sz="2000" dirty="0"/>
              <a:t> via Form due Jan 15) (1) Apply to be our </a:t>
            </a:r>
            <a:r>
              <a:rPr lang="en-US" sz="2000" dirty="0">
                <a:solidFill>
                  <a:srgbClr val="FF0000"/>
                </a:solidFill>
              </a:rPr>
              <a:t>nominee </a:t>
            </a:r>
          </a:p>
          <a:p>
            <a:r>
              <a:rPr lang="en-US" sz="2000" b="1" dirty="0"/>
              <a:t>Cmolik </a:t>
            </a:r>
            <a:r>
              <a:rPr lang="en-US" sz="2000" dirty="0"/>
              <a:t> (Jan 22) (1) Apply internally to be our </a:t>
            </a:r>
            <a:r>
              <a:rPr lang="en-US" sz="2000" dirty="0">
                <a:solidFill>
                  <a:srgbClr val="FF0000"/>
                </a:solidFill>
              </a:rPr>
              <a:t>nominee</a:t>
            </a:r>
            <a:r>
              <a:rPr lang="en-US" sz="2000" dirty="0"/>
              <a:t> (Adversity/Tenacity)</a:t>
            </a:r>
          </a:p>
          <a:p>
            <a:r>
              <a:rPr lang="en-US" sz="2000" dirty="0"/>
              <a:t>University of Western Ontario (Jan 20) Merit</a:t>
            </a:r>
          </a:p>
          <a:p>
            <a:r>
              <a:rPr lang="en-US" sz="2000" dirty="0"/>
              <a:t> </a:t>
            </a:r>
            <a:r>
              <a:rPr lang="en-US" sz="2000" b="1" dirty="0"/>
              <a:t>SFU UGGLA </a:t>
            </a:r>
            <a:r>
              <a:rPr lang="en-US" sz="2000" dirty="0"/>
              <a:t>(January 19</a:t>
            </a:r>
            <a:r>
              <a:rPr lang="en-US" sz="2000" baseline="30000" dirty="0"/>
              <a:t>th</a:t>
            </a:r>
            <a:r>
              <a:rPr lang="en-US" sz="2000" dirty="0"/>
              <a:t> 2026) Apply direct. </a:t>
            </a:r>
            <a:r>
              <a:rPr lang="en-US" sz="2200" dirty="0"/>
              <a:t>Ten scholarships are awarded each year to students who face significant financial barriers to participation in post-secondary education. This may include students who identify as Indigenous, Black, or a person of colour, students living with disabilities, LGBTQIA2S+ students, and students of all gender identities.</a:t>
            </a:r>
            <a:endParaRPr lang="en-US" sz="1700" dirty="0"/>
          </a:p>
          <a:p>
            <a:r>
              <a:rPr lang="en-US" sz="2000" dirty="0"/>
              <a:t>Horatio Alger Awards (Opens in March)</a:t>
            </a:r>
          </a:p>
          <a:p>
            <a:endParaRPr lang="en-US" sz="1800" dirty="0"/>
          </a:p>
          <a:p>
            <a:endParaRPr lang="en-US" sz="1800" dirty="0"/>
          </a:p>
          <a:p>
            <a:endParaRPr lang="en-US" sz="2000" dirty="0"/>
          </a:p>
        </p:txBody>
      </p:sp>
    </p:spTree>
    <p:extLst>
      <p:ext uri="{BB962C8B-B14F-4D97-AF65-F5344CB8AC3E}">
        <p14:creationId xmlns:p14="http://schemas.microsoft.com/office/powerpoint/2010/main" val="3380992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A8DD5-C88E-4F3E-87F8-6865D1A3578A}"/>
              </a:ext>
            </a:extLst>
          </p:cNvPr>
          <p:cNvSpPr>
            <a:spLocks noGrp="1"/>
          </p:cNvSpPr>
          <p:nvPr>
            <p:ph type="title"/>
          </p:nvPr>
        </p:nvSpPr>
        <p:spPr>
          <a:xfrm>
            <a:off x="726464" y="2151598"/>
            <a:ext cx="10739071" cy="114523"/>
          </a:xfrm>
        </p:spPr>
        <p:txBody>
          <a:bodyPr>
            <a:normAutofit fontScale="90000"/>
          </a:bodyPr>
          <a:lstStyle/>
          <a:p>
            <a:r>
              <a:rPr lang="en-US" sz="4000" b="1" u="sng" dirty="0"/>
              <a:t>Loran Scholars Program  / Major Award</a:t>
            </a:r>
            <a:br>
              <a:rPr lang="en-US" sz="4000" b="1" u="sng" dirty="0"/>
            </a:br>
            <a:r>
              <a:rPr lang="en-US" sz="3600" b="1" dirty="0"/>
              <a:t>Value:</a:t>
            </a:r>
            <a:r>
              <a:rPr lang="en-US" sz="3600" dirty="0"/>
              <a:t> up </a:t>
            </a:r>
            <a:r>
              <a:rPr lang="en-US" sz="3600" b="1" dirty="0">
                <a:solidFill>
                  <a:srgbClr val="FF0000"/>
                </a:solidFill>
              </a:rPr>
              <a:t>to $100,000, </a:t>
            </a:r>
            <a:r>
              <a:rPr lang="en-US" sz="3600" b="1" i="1" dirty="0">
                <a:solidFill>
                  <a:srgbClr val="FF0000"/>
                </a:solidFill>
              </a:rPr>
              <a:t>$5,000 and $2,000 awards available.</a:t>
            </a:r>
            <a:br>
              <a:rPr lang="en-US" b="1" i="1" dirty="0"/>
            </a:br>
            <a:br>
              <a:rPr lang="en-US" sz="3100" i="1" u="sng" dirty="0"/>
            </a:br>
            <a:br>
              <a:rPr lang="en-US" sz="5300" b="1" dirty="0">
                <a:solidFill>
                  <a:srgbClr val="FF0000"/>
                </a:solidFill>
              </a:rPr>
            </a:br>
            <a:br>
              <a:rPr lang="en-US" sz="5300" dirty="0"/>
            </a:br>
            <a:endParaRPr lang="en-CA" dirty="0"/>
          </a:p>
        </p:txBody>
      </p:sp>
      <p:sp>
        <p:nvSpPr>
          <p:cNvPr id="3" name="Content Placeholder 2">
            <a:extLst>
              <a:ext uri="{FF2B5EF4-FFF2-40B4-BE49-F238E27FC236}">
                <a16:creationId xmlns:a16="http://schemas.microsoft.com/office/drawing/2014/main" id="{37B8BCE1-7313-4F6D-BAD0-D9999290212E}"/>
              </a:ext>
            </a:extLst>
          </p:cNvPr>
          <p:cNvSpPr>
            <a:spLocks noGrp="1"/>
          </p:cNvSpPr>
          <p:nvPr>
            <p:ph idx="1"/>
          </p:nvPr>
        </p:nvSpPr>
        <p:spPr>
          <a:xfrm>
            <a:off x="1066596" y="1906831"/>
            <a:ext cx="9794793" cy="3857954"/>
          </a:xfrm>
        </p:spPr>
        <p:txBody>
          <a:bodyPr>
            <a:normAutofit fontScale="92500" lnSpcReduction="20000"/>
          </a:bodyPr>
          <a:lstStyle/>
          <a:p>
            <a:pPr marL="0" indent="0">
              <a:buNone/>
            </a:pPr>
            <a:r>
              <a:rPr lang="en-US" b="1" u="sng" dirty="0"/>
              <a:t>Eligibility: </a:t>
            </a:r>
            <a:r>
              <a:rPr lang="en-US" dirty="0"/>
              <a:t>Must be a graduating student, have a minimum cumulative average of </a:t>
            </a:r>
            <a:r>
              <a:rPr lang="en-US" b="1" dirty="0"/>
              <a:t>85%, over the past 3 years </a:t>
            </a:r>
            <a:r>
              <a:rPr lang="en-US" dirty="0"/>
              <a:t>be a Canadian Citizen or permanent resident</a:t>
            </a:r>
          </a:p>
          <a:p>
            <a:pPr marL="0" indent="0">
              <a:buNone/>
            </a:pPr>
            <a:r>
              <a:rPr lang="en-US" dirty="0"/>
              <a:t>Loran Awards are only tenable at </a:t>
            </a:r>
            <a:r>
              <a:rPr lang="en-US" b="1" dirty="0"/>
              <a:t>participating universities </a:t>
            </a:r>
            <a:r>
              <a:rPr lang="en-US" dirty="0"/>
              <a:t>in Canada, but </a:t>
            </a:r>
            <a:r>
              <a:rPr lang="en-US" b="1" dirty="0"/>
              <a:t>finalist and provincial awards </a:t>
            </a:r>
            <a:r>
              <a:rPr lang="en-US" dirty="0"/>
              <a:t>are tenable at any accredited public university in Canada. </a:t>
            </a:r>
          </a:p>
          <a:p>
            <a:pPr marL="0" indent="0">
              <a:buNone/>
            </a:pPr>
            <a:r>
              <a:rPr lang="en-US" b="1" dirty="0"/>
              <a:t>Criteria: </a:t>
            </a:r>
            <a:r>
              <a:rPr lang="en-US" i="1" dirty="0"/>
              <a:t>Must have outstanding service, leadership and character (integrity, humility, kindness, courage, tenacity and personal autonomy) and demonstrated a commitment to serving and improving their community/school. </a:t>
            </a:r>
          </a:p>
          <a:p>
            <a:pPr marL="0" indent="0">
              <a:buNone/>
            </a:pPr>
            <a:r>
              <a:rPr lang="en-US" b="1" dirty="0"/>
              <a:t>Deadline OCTOBER 15</a:t>
            </a:r>
            <a:r>
              <a:rPr lang="en-US" b="1" baseline="30000" dirty="0"/>
              <a:t>th</a:t>
            </a:r>
            <a:r>
              <a:rPr lang="en-US" b="1" dirty="0"/>
              <a:t> 2026</a:t>
            </a:r>
          </a:p>
        </p:txBody>
      </p:sp>
    </p:spTree>
    <p:extLst>
      <p:ext uri="{BB962C8B-B14F-4D97-AF65-F5344CB8AC3E}">
        <p14:creationId xmlns:p14="http://schemas.microsoft.com/office/powerpoint/2010/main" val="1172277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CC02-50F9-4EBE-A14A-2E9E30AAC819}"/>
              </a:ext>
            </a:extLst>
          </p:cNvPr>
          <p:cNvSpPr>
            <a:spLocks noGrp="1"/>
          </p:cNvSpPr>
          <p:nvPr>
            <p:ph type="title"/>
          </p:nvPr>
        </p:nvSpPr>
        <p:spPr/>
        <p:txBody>
          <a:bodyPr>
            <a:normAutofit/>
          </a:bodyPr>
          <a:lstStyle/>
          <a:p>
            <a:r>
              <a:rPr lang="en-US" sz="3200" b="1" u="sng" dirty="0"/>
              <a:t>Queen’s University. Major Admission Awards</a:t>
            </a:r>
            <a:endParaRPr lang="en-CA" sz="3200" b="1" u="sng" dirty="0"/>
          </a:p>
        </p:txBody>
      </p:sp>
      <p:sp>
        <p:nvSpPr>
          <p:cNvPr id="3" name="Content Placeholder 2">
            <a:extLst>
              <a:ext uri="{FF2B5EF4-FFF2-40B4-BE49-F238E27FC236}">
                <a16:creationId xmlns:a16="http://schemas.microsoft.com/office/drawing/2014/main" id="{62948AFF-A2A3-4596-AA88-FE04DE49F106}"/>
              </a:ext>
            </a:extLst>
          </p:cNvPr>
          <p:cNvSpPr>
            <a:spLocks noGrp="1"/>
          </p:cNvSpPr>
          <p:nvPr>
            <p:ph idx="1"/>
          </p:nvPr>
        </p:nvSpPr>
        <p:spPr/>
        <p:txBody>
          <a:bodyPr>
            <a:normAutofit/>
          </a:bodyPr>
          <a:lstStyle/>
          <a:p>
            <a:r>
              <a:rPr lang="en-US" dirty="0"/>
              <a:t>To give you enough time to access the online</a:t>
            </a:r>
            <a:r>
              <a:rPr lang="en-US" b="1" u="sng" dirty="0">
                <a:hlinkClick r:id="rId2"/>
              </a:rPr>
              <a:t> Major Admission Award Application (MAA),</a:t>
            </a:r>
            <a:r>
              <a:rPr lang="en-US" dirty="0"/>
              <a:t> we strongly recommend applying to Queen’s on </a:t>
            </a:r>
            <a:r>
              <a:rPr lang="en-US" b="1" dirty="0"/>
              <a:t>OUAC</a:t>
            </a:r>
            <a:r>
              <a:rPr lang="en-US" dirty="0"/>
              <a:t> by November 20.</a:t>
            </a:r>
          </a:p>
          <a:p>
            <a:endParaRPr lang="en-CA" sz="2400" b="1" u="sng" dirty="0"/>
          </a:p>
          <a:p>
            <a:r>
              <a:rPr lang="en-CA" sz="2400" b="1" u="sng" dirty="0"/>
              <a:t>QUARMS</a:t>
            </a:r>
            <a:r>
              <a:rPr lang="en-CA" sz="2400" dirty="0"/>
              <a:t> – Queens U Accelerated Route to Medicine is no longer linked to Chancellors Scholarship application- </a:t>
            </a:r>
            <a:r>
              <a:rPr lang="en-US" sz="2400" dirty="0">
                <a:effectLst/>
              </a:rPr>
              <a:t>The goal of </a:t>
            </a:r>
            <a:r>
              <a:rPr lang="en-US" sz="2400" dirty="0" err="1">
                <a:effectLst/>
              </a:rPr>
              <a:t>QuARMS</a:t>
            </a:r>
            <a:r>
              <a:rPr lang="en-US" sz="2400" dirty="0">
                <a:effectLst/>
              </a:rPr>
              <a:t> is to offer a carefully selected group of up to </a:t>
            </a:r>
            <a:r>
              <a:rPr lang="en-US" sz="2400" b="1" dirty="0">
                <a:effectLst/>
              </a:rPr>
              <a:t>10 outstanding </a:t>
            </a:r>
            <a:r>
              <a:rPr lang="en-US" sz="2400" b="1" dirty="0">
                <a:effectLst/>
                <a:highlight>
                  <a:srgbClr val="FFFF00"/>
                </a:highlight>
              </a:rPr>
              <a:t>Black and/or Indigenous peoples</a:t>
            </a:r>
            <a:r>
              <a:rPr lang="en-US" sz="2400" dirty="0">
                <a:effectLst/>
                <a:highlight>
                  <a:srgbClr val="FFFF00"/>
                </a:highlight>
              </a:rPr>
              <a:t> </a:t>
            </a:r>
            <a:r>
              <a:rPr lang="en-US" sz="2400" dirty="0">
                <a:effectLst/>
              </a:rPr>
              <a:t>that are graduating high school, an exciting and innovative 2-year pathway that culminates with application for admission to the 1st year </a:t>
            </a:r>
            <a:r>
              <a:rPr lang="en-US" sz="2400" dirty="0">
                <a:effectLst/>
                <a:highlight>
                  <a:srgbClr val="FFFF00"/>
                </a:highlight>
              </a:rPr>
              <a:t>of Med School </a:t>
            </a:r>
            <a:r>
              <a:rPr lang="en-US" sz="2400" dirty="0">
                <a:effectLst/>
              </a:rPr>
              <a:t>at Queen’s.</a:t>
            </a:r>
            <a:r>
              <a:rPr lang="en-US" sz="2400" dirty="0"/>
              <a:t> </a:t>
            </a:r>
            <a:r>
              <a:rPr lang="en-US" sz="2400" dirty="0">
                <a:highlight>
                  <a:srgbClr val="FFFF00"/>
                </a:highlight>
              </a:rPr>
              <a:t>Apply via OUAC by </a:t>
            </a:r>
            <a:r>
              <a:rPr lang="en-US" sz="2400" b="1" dirty="0">
                <a:highlight>
                  <a:srgbClr val="FFFF00"/>
                </a:highlight>
              </a:rPr>
              <a:t>Dec. 1 </a:t>
            </a:r>
            <a:r>
              <a:rPr lang="en-US" sz="2000" dirty="0">
                <a:effectLst/>
                <a:hlinkClick r:id="rId3"/>
              </a:rPr>
              <a:t>https://meds.queensu.ca/academics/quarms</a:t>
            </a:r>
            <a:endParaRPr lang="en-US" sz="2000" dirty="0">
              <a:effectLst/>
            </a:endParaRPr>
          </a:p>
          <a:p>
            <a:endParaRPr lang="en-CA" sz="3600" dirty="0"/>
          </a:p>
          <a:p>
            <a:endParaRPr lang="en-CA" sz="2400" dirty="0"/>
          </a:p>
        </p:txBody>
      </p:sp>
    </p:spTree>
    <p:extLst>
      <p:ext uri="{BB962C8B-B14F-4D97-AF65-F5344CB8AC3E}">
        <p14:creationId xmlns:p14="http://schemas.microsoft.com/office/powerpoint/2010/main" val="166547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4068"/>
          </a:xfrm>
        </p:spPr>
        <p:txBody>
          <a:bodyPr>
            <a:normAutofit/>
          </a:bodyPr>
          <a:lstStyle/>
          <a:p>
            <a:r>
              <a:rPr lang="en-US" sz="3600" b="1" u="sng" dirty="0"/>
              <a:t>UBC Major Entrance Awards</a:t>
            </a:r>
          </a:p>
        </p:txBody>
      </p:sp>
      <p:sp>
        <p:nvSpPr>
          <p:cNvPr id="3" name="Content Placeholder 2"/>
          <p:cNvSpPr>
            <a:spLocks noGrp="1"/>
          </p:cNvSpPr>
          <p:nvPr>
            <p:ph idx="1"/>
          </p:nvPr>
        </p:nvSpPr>
        <p:spPr>
          <a:xfrm>
            <a:off x="978194" y="1417638"/>
            <a:ext cx="10375605" cy="4983162"/>
          </a:xfrm>
        </p:spPr>
        <p:txBody>
          <a:bodyPr>
            <a:normAutofit fontScale="92500" lnSpcReduction="10000"/>
          </a:bodyPr>
          <a:lstStyle/>
          <a:p>
            <a:pPr marL="0" indent="0">
              <a:buNone/>
            </a:pPr>
            <a:r>
              <a:rPr lang="en-US" b="1" u="sng" dirty="0"/>
              <a:t>UBC Presidential Scholars Award </a:t>
            </a:r>
            <a:r>
              <a:rPr lang="en-US" sz="2000" b="1" dirty="0"/>
              <a:t>(academic/leadership)</a:t>
            </a:r>
            <a:endParaRPr lang="en-US" dirty="0"/>
          </a:p>
          <a:p>
            <a:pPr marL="0" indent="0">
              <a:buNone/>
            </a:pPr>
            <a:r>
              <a:rPr lang="en-CA" b="1" dirty="0"/>
              <a:t>Apply to UBC </a:t>
            </a:r>
            <a:r>
              <a:rPr lang="en-CA" dirty="0"/>
              <a:t>through the online application </a:t>
            </a:r>
            <a:r>
              <a:rPr lang="en-CA" b="1" dirty="0"/>
              <a:t>by </a:t>
            </a:r>
            <a:r>
              <a:rPr lang="en-CA" b="1" dirty="0">
                <a:highlight>
                  <a:srgbClr val="FFFF00"/>
                </a:highlight>
              </a:rPr>
              <a:t>December 1 each year Select yes.</a:t>
            </a:r>
            <a:endParaRPr lang="en-CA" dirty="0">
              <a:highlight>
                <a:srgbClr val="FFFF00"/>
              </a:highlight>
            </a:endParaRPr>
          </a:p>
          <a:p>
            <a:pPr marL="914400" lvl="2" indent="0">
              <a:buNone/>
            </a:pPr>
            <a:endParaRPr lang="en-US" sz="1600" b="1" u="sng" dirty="0"/>
          </a:p>
          <a:p>
            <a:pPr marL="0" indent="0">
              <a:buNone/>
            </a:pPr>
            <a:r>
              <a:rPr lang="en-US" b="1" u="sng" dirty="0"/>
              <a:t>Centennial Scholars Entrance Award 80K </a:t>
            </a:r>
            <a:r>
              <a:rPr lang="en-US" sz="2400" dirty="0"/>
              <a:t>and due </a:t>
            </a:r>
            <a:r>
              <a:rPr lang="en-US" sz="2400" b="1" dirty="0">
                <a:highlight>
                  <a:srgbClr val="FFFF00"/>
                </a:highlight>
              </a:rPr>
              <a:t>December 1</a:t>
            </a:r>
          </a:p>
          <a:p>
            <a:pPr marL="0" indent="0">
              <a:buNone/>
            </a:pPr>
            <a:r>
              <a:rPr lang="en-US" sz="2400" b="1" dirty="0"/>
              <a:t>(</a:t>
            </a:r>
            <a:r>
              <a:rPr lang="en-US" sz="2400" dirty="0"/>
              <a:t>based on </a:t>
            </a:r>
            <a:r>
              <a:rPr lang="en-US" sz="2400" b="1" dirty="0"/>
              <a:t>financial need </a:t>
            </a:r>
            <a:r>
              <a:rPr lang="en-US" sz="2400" dirty="0"/>
              <a:t>and still be a strong academic student who is involved and meet all UBC admission requirements</a:t>
            </a:r>
            <a:r>
              <a:rPr lang="en-US" sz="2400" b="1" dirty="0"/>
              <a:t>) </a:t>
            </a:r>
            <a:r>
              <a:rPr lang="en-US" dirty="0"/>
              <a:t>Application is required</a:t>
            </a:r>
            <a:r>
              <a:rPr lang="en-US" sz="2000" dirty="0"/>
              <a:t>. </a:t>
            </a:r>
            <a:r>
              <a:rPr lang="en-US" sz="2400" dirty="0">
                <a:hlinkClick r:id="rId2"/>
              </a:rPr>
              <a:t>2027 UBC Entrance Awards - The University of British Columbia</a:t>
            </a:r>
            <a:endParaRPr lang="en-US" sz="3200" b="1" dirty="0">
              <a:highlight>
                <a:srgbClr val="FFFF00"/>
              </a:highlight>
            </a:endParaRPr>
          </a:p>
          <a:p>
            <a:pPr marL="0" indent="0">
              <a:buNone/>
            </a:pPr>
            <a:r>
              <a:rPr lang="en-US" b="1" dirty="0"/>
              <a:t>Beyond Tomorrow Scholarships </a:t>
            </a:r>
            <a:r>
              <a:rPr lang="en-US" dirty="0"/>
              <a:t>- </a:t>
            </a:r>
            <a:r>
              <a:rPr lang="en-US" sz="2400" dirty="0"/>
              <a:t>You must self-identify as Black (African, African-American, African-Canadian, Afro-Caribbean  </a:t>
            </a:r>
            <a:r>
              <a:rPr lang="en-US" dirty="0">
                <a:hlinkClick r:id="rId2"/>
              </a:rPr>
              <a:t>2027 UBC Entrance Awards - The University of British Columbia</a:t>
            </a:r>
            <a:endParaRPr lang="en-US" sz="2400" dirty="0"/>
          </a:p>
          <a:p>
            <a:r>
              <a:rPr lang="en-US" dirty="0"/>
              <a:t>Submit your </a:t>
            </a:r>
            <a:r>
              <a:rPr lang="en-US" b="1" dirty="0">
                <a:hlinkClick r:id="rId3"/>
              </a:rPr>
              <a:t>UBC application</a:t>
            </a:r>
            <a:r>
              <a:rPr lang="en-US" dirty="0"/>
              <a:t> by </a:t>
            </a:r>
            <a:r>
              <a:rPr lang="en-US" b="1" dirty="0">
                <a:highlight>
                  <a:srgbClr val="FFFF00"/>
                </a:highlight>
              </a:rPr>
              <a:t>December 1.</a:t>
            </a:r>
          </a:p>
          <a:p>
            <a:r>
              <a:rPr lang="en-US" b="1" dirty="0"/>
              <a:t>Awards for Aboriginal students: </a:t>
            </a:r>
            <a:r>
              <a:rPr lang="en-US" dirty="0"/>
              <a:t>must self-identify on UBC application</a:t>
            </a:r>
            <a:endParaRPr lang="en-US" dirty="0">
              <a:highlight>
                <a:srgbClr val="FFFF00"/>
              </a:highlight>
            </a:endParaRPr>
          </a:p>
          <a:p>
            <a:pPr marL="0" indent="0">
              <a:buNone/>
            </a:pPr>
            <a:endParaRPr lang="en-US" sz="2400" dirty="0"/>
          </a:p>
          <a:p>
            <a:pPr marL="0" indent="0">
              <a:buNone/>
            </a:pPr>
            <a:endParaRPr lang="en-US" sz="2400" b="1" dirty="0"/>
          </a:p>
        </p:txBody>
      </p:sp>
    </p:spTree>
    <p:extLst>
      <p:ext uri="{BB962C8B-B14F-4D97-AF65-F5344CB8AC3E}">
        <p14:creationId xmlns:p14="http://schemas.microsoft.com/office/powerpoint/2010/main" val="3648770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DC3A7-F76B-8393-F581-25E61BF43A27}"/>
              </a:ext>
            </a:extLst>
          </p:cNvPr>
          <p:cNvSpPr>
            <a:spLocks noGrp="1"/>
          </p:cNvSpPr>
          <p:nvPr>
            <p:ph type="title"/>
          </p:nvPr>
        </p:nvSpPr>
        <p:spPr>
          <a:xfrm>
            <a:off x="838200" y="1113183"/>
            <a:ext cx="10515600" cy="577505"/>
          </a:xfrm>
        </p:spPr>
        <p:txBody>
          <a:bodyPr>
            <a:normAutofit fontScale="90000"/>
          </a:bodyPr>
          <a:lstStyle/>
          <a:p>
            <a:r>
              <a:rPr lang="en-US" sz="4000" b="1" u="sng" dirty="0"/>
              <a:t>SFU Entrance Awards</a:t>
            </a:r>
            <a:br>
              <a:rPr lang="en-US" dirty="0"/>
            </a:br>
            <a:endParaRPr lang="en-CA" dirty="0"/>
          </a:p>
        </p:txBody>
      </p:sp>
      <p:sp>
        <p:nvSpPr>
          <p:cNvPr id="3" name="Content Placeholder 2">
            <a:extLst>
              <a:ext uri="{FF2B5EF4-FFF2-40B4-BE49-F238E27FC236}">
                <a16:creationId xmlns:a16="http://schemas.microsoft.com/office/drawing/2014/main" id="{EFFA1444-EEB9-9511-42BB-0E49FCC4C42A}"/>
              </a:ext>
            </a:extLst>
          </p:cNvPr>
          <p:cNvSpPr>
            <a:spLocks noGrp="1"/>
          </p:cNvSpPr>
          <p:nvPr>
            <p:ph idx="1"/>
          </p:nvPr>
        </p:nvSpPr>
        <p:spPr/>
        <p:txBody>
          <a:bodyPr>
            <a:normAutofit/>
          </a:bodyPr>
          <a:lstStyle/>
          <a:p>
            <a:pPr marL="0" indent="0">
              <a:buNone/>
            </a:pPr>
            <a:r>
              <a:rPr lang="en-US" b="0" i="0" dirty="0">
                <a:effectLst/>
                <a:latin typeface="DINWebBold"/>
              </a:rPr>
              <a:t>High School Entrance Scholarships, Awards, and Bursaries are only available to applicants applying to SFU for the </a:t>
            </a:r>
            <a:r>
              <a:rPr lang="en-US" b="0" i="0" u="sng" dirty="0">
                <a:effectLst/>
                <a:latin typeface="DINWebBold"/>
              </a:rPr>
              <a:t>Fall.</a:t>
            </a:r>
          </a:p>
          <a:p>
            <a:pPr marL="0" indent="0">
              <a:buNone/>
            </a:pPr>
            <a:r>
              <a:rPr lang="en-US" b="0" i="0" dirty="0">
                <a:solidFill>
                  <a:srgbClr val="FF0000"/>
                </a:solidFill>
                <a:effectLst/>
                <a:latin typeface="DINWebBold"/>
              </a:rPr>
              <a:t>The Fall 2027 </a:t>
            </a:r>
            <a:r>
              <a:rPr lang="en-US" b="1" i="0" dirty="0">
                <a:solidFill>
                  <a:srgbClr val="FF0000"/>
                </a:solidFill>
                <a:effectLst/>
                <a:latin typeface="DINWebBold"/>
              </a:rPr>
              <a:t>Undergraduate Scholars Entrance Scholarships application </a:t>
            </a:r>
            <a:r>
              <a:rPr lang="en-US" b="0" i="0" dirty="0">
                <a:solidFill>
                  <a:srgbClr val="FF0000"/>
                </a:solidFill>
                <a:effectLst/>
                <a:latin typeface="DINWebBold"/>
              </a:rPr>
              <a:t>is </a:t>
            </a:r>
            <a:r>
              <a:rPr lang="en-US" b="0" i="0" dirty="0">
                <a:solidFill>
                  <a:srgbClr val="FF0000"/>
                </a:solidFill>
                <a:effectLst/>
                <a:highlight>
                  <a:srgbClr val="FFFF00"/>
                </a:highlight>
                <a:latin typeface="DINWebBold"/>
              </a:rPr>
              <a:t>open October 1 - December 15, 2026.</a:t>
            </a:r>
            <a:endParaRPr lang="en-CA" dirty="0"/>
          </a:p>
          <a:p>
            <a:pPr marL="0" indent="0">
              <a:buNone/>
            </a:pPr>
            <a:r>
              <a:rPr lang="en-US" sz="2200" b="0" i="0" dirty="0">
                <a:solidFill>
                  <a:srgbClr val="000000"/>
                </a:solidFill>
                <a:effectLst/>
                <a:latin typeface="Cambria" panose="02040503050406030204" pitchFamily="18" charset="0"/>
              </a:rPr>
              <a:t>The Undergraduate Scholars Entrance Scholarship </a:t>
            </a:r>
            <a:r>
              <a:rPr lang="en-US" sz="2200" b="1" i="0" dirty="0">
                <a:solidFill>
                  <a:srgbClr val="000000"/>
                </a:solidFill>
                <a:effectLst/>
                <a:latin typeface="Cambria" panose="02040503050406030204" pitchFamily="18" charset="0"/>
              </a:rPr>
              <a:t>(USES) </a:t>
            </a:r>
            <a:r>
              <a:rPr lang="en-US" sz="2200" b="0" i="0" dirty="0">
                <a:solidFill>
                  <a:srgbClr val="000000"/>
                </a:solidFill>
                <a:effectLst/>
                <a:latin typeface="Cambria" panose="02040503050406030204" pitchFamily="18" charset="0"/>
              </a:rPr>
              <a:t>Program is designed to attract both </a:t>
            </a:r>
            <a:r>
              <a:rPr lang="en-US" sz="2200" b="1" i="0" dirty="0">
                <a:solidFill>
                  <a:srgbClr val="000000"/>
                </a:solidFill>
                <a:effectLst/>
                <a:latin typeface="Cambria" panose="02040503050406030204" pitchFamily="18" charset="0"/>
              </a:rPr>
              <a:t>domestic and international</a:t>
            </a:r>
            <a:r>
              <a:rPr lang="en-US" sz="2200" b="0" i="0" dirty="0">
                <a:solidFill>
                  <a:srgbClr val="000000"/>
                </a:solidFill>
                <a:effectLst/>
                <a:latin typeface="Cambria" panose="02040503050406030204" pitchFamily="18" charset="0"/>
              </a:rPr>
              <a:t> high school applicants who demonstrate potential to enrich the university community through ongoing academic and community contributions. The USES Program has a number of scholarships that range in value from $20,000 to $140,000. </a:t>
            </a:r>
            <a:r>
              <a:rPr lang="en-US" sz="2200" b="0" i="0" dirty="0">
                <a:solidFill>
                  <a:srgbClr val="FF0000"/>
                </a:solidFill>
                <a:effectLst/>
                <a:latin typeface="Cambria" panose="02040503050406030204" pitchFamily="18" charset="0"/>
              </a:rPr>
              <a:t>Eligible applicants will be considered for all USES Program scholarships </a:t>
            </a:r>
            <a:r>
              <a:rPr lang="en-US" sz="2200" b="1" i="0" dirty="0">
                <a:solidFill>
                  <a:srgbClr val="FF0000"/>
                </a:solidFill>
                <a:effectLst/>
                <a:latin typeface="Cambria" panose="02040503050406030204" pitchFamily="18" charset="0"/>
              </a:rPr>
              <a:t>based on one application</a:t>
            </a:r>
            <a:r>
              <a:rPr lang="en-US" sz="2200" b="1" i="0" dirty="0">
                <a:solidFill>
                  <a:srgbClr val="000000"/>
                </a:solidFill>
                <a:effectLst/>
                <a:latin typeface="Cambria" panose="02040503050406030204" pitchFamily="18" charset="0"/>
              </a:rPr>
              <a:t>. </a:t>
            </a:r>
          </a:p>
          <a:p>
            <a:pPr marL="0" indent="0">
              <a:buNone/>
            </a:pPr>
            <a:r>
              <a:rPr lang="en-CA" sz="2200" dirty="0"/>
              <a:t>(Other Entrance Scholarships may require </a:t>
            </a:r>
            <a:r>
              <a:rPr lang="en-CA" sz="2200" b="1" dirty="0"/>
              <a:t>individual applications.)</a:t>
            </a:r>
          </a:p>
        </p:txBody>
      </p:sp>
    </p:spTree>
    <p:extLst>
      <p:ext uri="{BB962C8B-B14F-4D97-AF65-F5344CB8AC3E}">
        <p14:creationId xmlns:p14="http://schemas.microsoft.com/office/powerpoint/2010/main" val="173098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838199" y="415395"/>
            <a:ext cx="10386391" cy="1400530"/>
          </a:xfrm>
        </p:spPr>
        <p:txBody>
          <a:bodyPr>
            <a:normAutofit fontScale="90000"/>
          </a:bodyPr>
          <a:lstStyle/>
          <a:p>
            <a:r>
              <a:rPr lang="en-US" b="1" u="sng" dirty="0">
                <a:latin typeface="+mn-lt"/>
              </a:rPr>
              <a:t>The process is ongoing all year: </a:t>
            </a:r>
            <a:br>
              <a:rPr lang="en-US" b="1" u="sng" dirty="0">
                <a:latin typeface="+mn-lt"/>
              </a:rPr>
            </a:br>
            <a:r>
              <a:rPr lang="en-US" sz="3600" b="1" dirty="0">
                <a:latin typeface="+mn-lt"/>
              </a:rPr>
              <a:t>Scholarship Applications open and close all year.</a:t>
            </a:r>
            <a:br>
              <a:rPr lang="en-US" sz="3600" b="1" u="sng" dirty="0"/>
            </a:br>
            <a:endParaRPr lang="en-US" altLang="en-US" sz="3600" dirty="0"/>
          </a:p>
        </p:txBody>
      </p:sp>
      <p:sp>
        <p:nvSpPr>
          <p:cNvPr id="39939" name="Content Placeholder 2"/>
          <p:cNvSpPr>
            <a:spLocks noGrp="1"/>
          </p:cNvSpPr>
          <p:nvPr>
            <p:ph idx="1"/>
          </p:nvPr>
        </p:nvSpPr>
        <p:spPr>
          <a:xfrm>
            <a:off x="838200" y="1865842"/>
            <a:ext cx="10515600" cy="4576763"/>
          </a:xfrm>
        </p:spPr>
        <p:txBody>
          <a:bodyPr>
            <a:normAutofit fontScale="92500" lnSpcReduction="20000"/>
          </a:bodyPr>
          <a:lstStyle/>
          <a:p>
            <a:r>
              <a:rPr lang="en-CA" altLang="en-US" sz="3600" b="1" dirty="0"/>
              <a:t>Search</a:t>
            </a:r>
            <a:r>
              <a:rPr lang="en-CA" altLang="en-US" sz="3600" dirty="0"/>
              <a:t>: which awards match your criteria?</a:t>
            </a:r>
          </a:p>
          <a:p>
            <a:r>
              <a:rPr lang="en-CA" altLang="en-US" sz="3600" dirty="0"/>
              <a:t>Be clear and </a:t>
            </a:r>
            <a:r>
              <a:rPr lang="en-CA" altLang="en-US" sz="3600" b="1" dirty="0"/>
              <a:t>concise</a:t>
            </a:r>
            <a:r>
              <a:rPr lang="en-CA" altLang="en-US" sz="3600" dirty="0"/>
              <a:t> in your application. Use word counts to your advantage.</a:t>
            </a:r>
          </a:p>
          <a:p>
            <a:r>
              <a:rPr lang="en-CA" altLang="en-US" sz="3600" dirty="0"/>
              <a:t>Get feedback on your essay:  </a:t>
            </a:r>
            <a:r>
              <a:rPr lang="en-CA" altLang="en-US" sz="3600" b="1" dirty="0"/>
              <a:t>Edit. Edit. Edit.</a:t>
            </a:r>
          </a:p>
          <a:p>
            <a:r>
              <a:rPr lang="en-CA" altLang="en-US" sz="3600" b="1" dirty="0"/>
              <a:t>Do not use companies like Grant Me </a:t>
            </a:r>
            <a:r>
              <a:rPr lang="en-CA" altLang="en-US" sz="3600" dirty="0"/>
              <a:t>to write your applications or essays – </a:t>
            </a:r>
            <a:r>
              <a:rPr lang="en-CA" altLang="en-US" sz="3000" i="1" dirty="0">
                <a:highlight>
                  <a:srgbClr val="FFFF00"/>
                </a:highlight>
              </a:rPr>
              <a:t>Donors may disqualify you. Do not ChatGPT or AI</a:t>
            </a:r>
            <a:endParaRPr lang="en-CA" altLang="en-US" sz="3600" i="1" dirty="0">
              <a:highlight>
                <a:srgbClr val="FFFF00"/>
              </a:highlight>
            </a:endParaRPr>
          </a:p>
          <a:p>
            <a:r>
              <a:rPr lang="en-CA" altLang="en-US" sz="3600" dirty="0"/>
              <a:t>This is your time to shine! Highlight what experiences you have that make you stand out!</a:t>
            </a:r>
          </a:p>
          <a:p>
            <a:r>
              <a:rPr lang="en-CA" altLang="en-US" sz="3600" b="1" dirty="0"/>
              <a:t>Apply, apply, apply</a:t>
            </a:r>
            <a:r>
              <a:rPr lang="en-CA" altLang="en-US" sz="3600" dirty="0"/>
              <a:t>! Be aware of deadlines!</a:t>
            </a:r>
          </a:p>
          <a:p>
            <a:endParaRPr lang="en-CA" altLang="en-US" sz="3600" dirty="0"/>
          </a:p>
        </p:txBody>
      </p:sp>
    </p:spTree>
    <p:extLst>
      <p:ext uri="{BB962C8B-B14F-4D97-AF65-F5344CB8AC3E}">
        <p14:creationId xmlns:p14="http://schemas.microsoft.com/office/powerpoint/2010/main" val="1930720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fontScale="90000"/>
          </a:bodyPr>
          <a:lstStyle/>
          <a:p>
            <a:br>
              <a:rPr lang="en-US" altLang="en-US" b="1" dirty="0">
                <a:latin typeface="+mn-lt"/>
              </a:rPr>
            </a:br>
            <a:r>
              <a:rPr lang="en-US" b="1" u="sng" dirty="0">
                <a:latin typeface="+mn-lt"/>
              </a:rPr>
              <a:t>Notes: General Scholarship applications/essays: </a:t>
            </a:r>
            <a:br>
              <a:rPr lang="en-US" b="1" u="sng" dirty="0"/>
            </a:br>
            <a:r>
              <a:rPr lang="en-US" altLang="en-US" sz="2700" b="1" dirty="0"/>
              <a:t>Apply if you meet the criteria.</a:t>
            </a:r>
            <a:br>
              <a:rPr lang="en-US" altLang="en-US" b="1" dirty="0"/>
            </a:br>
            <a:endParaRPr lang="en-US" altLang="en-US" b="1" u="sng" dirty="0"/>
          </a:p>
        </p:txBody>
      </p:sp>
      <p:sp>
        <p:nvSpPr>
          <p:cNvPr id="15363" name="Content Placeholder 2"/>
          <p:cNvSpPr>
            <a:spLocks noGrp="1"/>
          </p:cNvSpPr>
          <p:nvPr>
            <p:ph idx="1"/>
          </p:nvPr>
        </p:nvSpPr>
        <p:spPr>
          <a:xfrm>
            <a:off x="625220" y="1774479"/>
            <a:ext cx="10643930" cy="4550663"/>
          </a:xfrm>
        </p:spPr>
        <p:txBody>
          <a:bodyPr>
            <a:noAutofit/>
          </a:bodyPr>
          <a:lstStyle/>
          <a:p>
            <a:r>
              <a:rPr lang="en-US" altLang="en-US" dirty="0"/>
              <a:t>Tailor your application /essay to the donor’s goals and criteria</a:t>
            </a:r>
          </a:p>
          <a:p>
            <a:r>
              <a:rPr lang="en-CA" altLang="en-US" b="1" u="sng" dirty="0"/>
              <a:t>Know your competition/candidate pool</a:t>
            </a:r>
            <a:r>
              <a:rPr lang="en-CA" altLang="en-US" dirty="0"/>
              <a:t>:</a:t>
            </a:r>
          </a:p>
          <a:p>
            <a:pPr lvl="1"/>
            <a:r>
              <a:rPr lang="en-US" altLang="en-US" b="1" i="1" dirty="0"/>
              <a:t>Centennial</a:t>
            </a:r>
            <a:r>
              <a:rPr lang="en-US" altLang="en-US" i="1" dirty="0"/>
              <a:t> </a:t>
            </a:r>
            <a:r>
              <a:rPr lang="en-US" altLang="en-US" b="1" i="1" dirty="0"/>
              <a:t>only </a:t>
            </a:r>
            <a:r>
              <a:rPr lang="en-US" altLang="en-US" i="1" dirty="0"/>
              <a:t>(school based) </a:t>
            </a:r>
            <a:r>
              <a:rPr lang="en-US" altLang="en-US" dirty="0"/>
              <a:t>or </a:t>
            </a:r>
          </a:p>
          <a:p>
            <a:pPr lvl="1"/>
            <a:r>
              <a:rPr lang="en-US" altLang="en-US" b="1" i="1" dirty="0"/>
              <a:t>Coquitlam </a:t>
            </a:r>
            <a:r>
              <a:rPr lang="en-US" altLang="en-US" i="1" dirty="0"/>
              <a:t>(Local) </a:t>
            </a:r>
            <a:r>
              <a:rPr lang="en-US" altLang="en-US" dirty="0"/>
              <a:t>or </a:t>
            </a:r>
          </a:p>
          <a:p>
            <a:pPr lvl="1"/>
            <a:r>
              <a:rPr lang="en-US" altLang="en-US" b="1" dirty="0"/>
              <a:t>BC</a:t>
            </a:r>
            <a:r>
              <a:rPr lang="en-US" altLang="en-US" dirty="0"/>
              <a:t> (Provincial) or </a:t>
            </a:r>
          </a:p>
          <a:p>
            <a:pPr lvl="1"/>
            <a:r>
              <a:rPr lang="en-US" altLang="en-US" b="1" i="1" dirty="0"/>
              <a:t>Canada-wide</a:t>
            </a:r>
            <a:endParaRPr lang="en-US" altLang="en-US" b="1" dirty="0"/>
          </a:p>
          <a:p>
            <a:pPr marL="0" indent="0">
              <a:buNone/>
            </a:pPr>
            <a:r>
              <a:rPr lang="en-US" altLang="en-US" b="1" dirty="0">
                <a:highlight>
                  <a:srgbClr val="FFFF00"/>
                </a:highlight>
              </a:rPr>
              <a:t>Note</a:t>
            </a:r>
            <a:r>
              <a:rPr lang="en-US" altLang="en-US" b="1" dirty="0"/>
              <a:t>: Local &amp; Community awards = best odds &amp; less competition! </a:t>
            </a:r>
          </a:p>
          <a:p>
            <a:pPr marL="0" indent="0" algn="ctr">
              <a:buNone/>
            </a:pPr>
            <a:r>
              <a:rPr lang="en-US" altLang="en-US" b="1" dirty="0">
                <a:solidFill>
                  <a:srgbClr val="FF0000"/>
                </a:solidFill>
                <a:highlight>
                  <a:srgbClr val="FFFF00"/>
                </a:highlight>
              </a:rPr>
              <a:t>The #1 complaint from donors:</a:t>
            </a:r>
          </a:p>
          <a:p>
            <a:pPr marL="0" indent="0" algn="ctr">
              <a:buNone/>
            </a:pPr>
            <a:r>
              <a:rPr lang="en-US" altLang="en-US" b="1" dirty="0">
                <a:solidFill>
                  <a:srgbClr val="FF0000"/>
                </a:solidFill>
              </a:rPr>
              <a:t>“</a:t>
            </a:r>
            <a:r>
              <a:rPr lang="en-US" altLang="en-US" b="1" i="1" dirty="0">
                <a:solidFill>
                  <a:srgbClr val="FF0000"/>
                </a:solidFill>
              </a:rPr>
              <a:t>STUDENT</a:t>
            </a:r>
            <a:r>
              <a:rPr lang="en-US" altLang="en-US" b="1" dirty="0">
                <a:solidFill>
                  <a:srgbClr val="FF0000"/>
                </a:solidFill>
              </a:rPr>
              <a:t>S </a:t>
            </a:r>
            <a:r>
              <a:rPr lang="en-US" altLang="en-US" b="1" i="1" dirty="0">
                <a:solidFill>
                  <a:srgbClr val="FF0000"/>
                </a:solidFill>
              </a:rPr>
              <a:t>DON’T ANSWER THE QUESTION!”</a:t>
            </a:r>
          </a:p>
          <a:p>
            <a:pPr marL="0" indent="0">
              <a:buNone/>
            </a:pPr>
            <a:endParaRPr lang="en-US" altLang="en-US" dirty="0">
              <a:solidFill>
                <a:srgbClr val="FF0000"/>
              </a:solidFill>
            </a:endParaRPr>
          </a:p>
          <a:p>
            <a:endParaRPr lang="en-US" altLang="en-US" b="1" dirty="0"/>
          </a:p>
          <a:p>
            <a:endParaRPr lang="en-US" altLang="en-US" sz="3200" dirty="0"/>
          </a:p>
        </p:txBody>
      </p:sp>
      <p:pic>
        <p:nvPicPr>
          <p:cNvPr id="2" name="Picture 1">
            <a:extLst>
              <a:ext uri="{FF2B5EF4-FFF2-40B4-BE49-F238E27FC236}">
                <a16:creationId xmlns:a16="http://schemas.microsoft.com/office/drawing/2014/main" id="{43D1F61D-4686-4C8B-A741-9E212B8237B8}"/>
              </a:ext>
            </a:extLst>
          </p:cNvPr>
          <p:cNvPicPr>
            <a:picLocks noChangeAspect="1"/>
          </p:cNvPicPr>
          <p:nvPr/>
        </p:nvPicPr>
        <p:blipFill>
          <a:blip r:embed="rId3"/>
          <a:stretch>
            <a:fillRect/>
          </a:stretch>
        </p:blipFill>
        <p:spPr>
          <a:xfrm>
            <a:off x="9696903" y="2334994"/>
            <a:ext cx="2233672" cy="1470199"/>
          </a:xfrm>
          <a:prstGeom prst="rect">
            <a:avLst/>
          </a:prstGeom>
        </p:spPr>
      </p:pic>
    </p:spTree>
    <p:extLst>
      <p:ext uri="{BB962C8B-B14F-4D97-AF65-F5344CB8AC3E}">
        <p14:creationId xmlns:p14="http://schemas.microsoft.com/office/powerpoint/2010/main" val="1854689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mn-lt"/>
              </a:rPr>
              <a:t>Where can you find scholarships?</a:t>
            </a:r>
          </a:p>
        </p:txBody>
      </p:sp>
      <p:sp>
        <p:nvSpPr>
          <p:cNvPr id="3" name="Content Placeholder 2"/>
          <p:cNvSpPr>
            <a:spLocks noGrp="1"/>
          </p:cNvSpPr>
          <p:nvPr>
            <p:ph idx="1"/>
          </p:nvPr>
        </p:nvSpPr>
        <p:spPr>
          <a:xfrm>
            <a:off x="838199" y="1825625"/>
            <a:ext cx="10625051" cy="4351338"/>
          </a:xfrm>
        </p:spPr>
        <p:txBody>
          <a:bodyPr>
            <a:normAutofit lnSpcReduction="10000"/>
          </a:bodyPr>
          <a:lstStyle/>
          <a:p>
            <a:r>
              <a:rPr lang="en-US" dirty="0"/>
              <a:t>The </a:t>
            </a:r>
            <a:r>
              <a:rPr lang="en-US" b="1" dirty="0"/>
              <a:t>Centennial Today</a:t>
            </a:r>
            <a:r>
              <a:rPr lang="en-US" dirty="0"/>
              <a:t>, Instagram  </a:t>
            </a:r>
            <a:r>
              <a:rPr lang="en-US" b="1" dirty="0"/>
              <a:t>@cent43careercentre, </a:t>
            </a:r>
            <a:r>
              <a:rPr lang="en-US" dirty="0"/>
              <a:t>Bulletin Boards, TV’s</a:t>
            </a:r>
          </a:p>
          <a:p>
            <a:r>
              <a:rPr lang="en-US" dirty="0"/>
              <a:t>The </a:t>
            </a:r>
            <a:r>
              <a:rPr lang="en-US" b="1" dirty="0"/>
              <a:t>Career Centre Website (under construction)- </a:t>
            </a:r>
            <a:r>
              <a:rPr lang="en-US" dirty="0"/>
              <a:t>Scholarships of note will be updated and available on the </a:t>
            </a:r>
            <a:r>
              <a:rPr lang="en-US" b="1" dirty="0"/>
              <a:t>Financial Aid page</a:t>
            </a:r>
            <a:r>
              <a:rPr lang="en-US" dirty="0"/>
              <a:t>. </a:t>
            </a:r>
          </a:p>
          <a:p>
            <a:r>
              <a:rPr lang="en-US" b="1" i="1" dirty="0"/>
              <a:t>Register for Scholarship search engines. Visit Post-secondary Financial Aid pages</a:t>
            </a:r>
            <a:endParaRPr lang="en-US" dirty="0"/>
          </a:p>
          <a:p>
            <a:r>
              <a:rPr lang="en-US" b="1" dirty="0"/>
              <a:t>Financial Aid Handbook posted/emailed</a:t>
            </a:r>
            <a:endParaRPr lang="en-US" dirty="0"/>
          </a:p>
          <a:p>
            <a:r>
              <a:rPr lang="en-US" b="1" dirty="0"/>
              <a:t>Ask your parents</a:t>
            </a:r>
            <a:r>
              <a:rPr lang="en-US" dirty="0"/>
              <a:t>/co-workers/friends about scholarships from: </a:t>
            </a:r>
          </a:p>
          <a:p>
            <a:pPr marL="0" indent="0">
              <a:buNone/>
            </a:pPr>
            <a:r>
              <a:rPr lang="en-US" i="1" dirty="0"/>
              <a:t>Employers, Unions, Community Clubs, Sport associations, Cultural, Heritage, Arts, Dance, Music, Foundations etc.</a:t>
            </a:r>
          </a:p>
          <a:p>
            <a:endParaRPr 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838200" y="1016421"/>
            <a:ext cx="10515600" cy="1325563"/>
          </a:xfrm>
        </p:spPr>
        <p:txBody>
          <a:bodyPr>
            <a:normAutofit fontScale="90000"/>
          </a:bodyPr>
          <a:lstStyle/>
          <a:p>
            <a:br>
              <a:rPr lang="en-US" altLang="en-US" b="1" dirty="0"/>
            </a:br>
            <a:r>
              <a:rPr lang="en-US" altLang="en-US" b="1" dirty="0"/>
              <a:t>Strategies for Winning Scholarships</a:t>
            </a:r>
            <a:br>
              <a:rPr lang="en-US" altLang="en-US" b="1" dirty="0"/>
            </a:br>
            <a:br>
              <a:rPr lang="en-US" altLang="en-US" b="1" dirty="0"/>
            </a:br>
            <a:r>
              <a:rPr lang="en-US" altLang="en-US" b="1" dirty="0"/>
              <a:t>… </a:t>
            </a:r>
            <a:r>
              <a:rPr lang="en-US" altLang="en-US" b="1" i="1" dirty="0">
                <a:latin typeface="Amasis MT Pro Black" panose="02040A04050005020304" pitchFamily="18" charset="0"/>
              </a:rPr>
              <a:t>JUST START. </a:t>
            </a:r>
            <a:br>
              <a:rPr lang="en-US" altLang="en-US" b="1" dirty="0"/>
            </a:br>
            <a:br>
              <a:rPr lang="en-US" altLang="en-US" dirty="0"/>
            </a:br>
            <a:br>
              <a:rPr lang="en-US" altLang="en-US" b="1" dirty="0"/>
            </a:br>
            <a:endParaRPr lang="en-US" altLang="en-US" dirty="0"/>
          </a:p>
        </p:txBody>
      </p:sp>
      <p:sp>
        <p:nvSpPr>
          <p:cNvPr id="11267" name="Content Placeholder 2"/>
          <p:cNvSpPr>
            <a:spLocks noGrp="1"/>
          </p:cNvSpPr>
          <p:nvPr>
            <p:ph idx="1"/>
          </p:nvPr>
        </p:nvSpPr>
        <p:spPr>
          <a:xfrm>
            <a:off x="479834" y="2123682"/>
            <a:ext cx="10875519" cy="4183812"/>
          </a:xfrm>
        </p:spPr>
        <p:txBody>
          <a:bodyPr>
            <a:noAutofit/>
          </a:bodyPr>
          <a:lstStyle/>
          <a:p>
            <a:pPr lvl="1"/>
            <a:r>
              <a:rPr lang="en-US" altLang="en-US" sz="3200" dirty="0"/>
              <a:t>25% of graduating students don’t apply for any funding!</a:t>
            </a:r>
          </a:p>
          <a:p>
            <a:pPr lvl="1"/>
            <a:r>
              <a:rPr lang="en-US" altLang="en-US" sz="3200" dirty="0"/>
              <a:t>Even among talented students, winning money involves a bit of luck, not just skill.</a:t>
            </a:r>
          </a:p>
          <a:p>
            <a:pPr lvl="1"/>
            <a:r>
              <a:rPr lang="en-US" altLang="en-US" sz="3200" dirty="0"/>
              <a:t>To win more scholarships, apply to more scholarships! </a:t>
            </a:r>
          </a:p>
          <a:p>
            <a:pPr lvl="1"/>
            <a:r>
              <a:rPr lang="en-US" altLang="en-US" sz="3200" dirty="0"/>
              <a:t>It gets easier after your first few applications!</a:t>
            </a:r>
          </a:p>
          <a:p>
            <a:pPr lvl="1"/>
            <a:r>
              <a:rPr lang="en-US" altLang="en-US" sz="3200" dirty="0"/>
              <a:t>Essays can be reused and tailored to each new application</a:t>
            </a:r>
          </a:p>
        </p:txBody>
      </p:sp>
      <p:pic>
        <p:nvPicPr>
          <p:cNvPr id="4" name="Picture 3" descr="Related image">
            <a:extLst>
              <a:ext uri="{FF2B5EF4-FFF2-40B4-BE49-F238E27FC236}">
                <a16:creationId xmlns:a16="http://schemas.microsoft.com/office/drawing/2014/main" id="{A7817F03-2450-4041-B7B0-57996E2CDC2B}"/>
              </a:ext>
            </a:extLst>
          </p:cNvPr>
          <p:cNvPicPr/>
          <p:nvPr/>
        </p:nvPicPr>
        <p:blipFill rotWithShape="1">
          <a:blip r:embed="rId3" cstate="print">
            <a:extLst>
              <a:ext uri="{28A0092B-C50C-407E-A947-70E740481C1C}">
                <a14:useLocalDpi xmlns:a14="http://schemas.microsoft.com/office/drawing/2010/main" val="0"/>
              </a:ext>
            </a:extLst>
          </a:blip>
          <a:srcRect b="42190"/>
          <a:stretch/>
        </p:blipFill>
        <p:spPr bwMode="auto">
          <a:xfrm>
            <a:off x="8248133" y="798119"/>
            <a:ext cx="2499360" cy="1325563"/>
          </a:xfrm>
          <a:prstGeom prst="rect">
            <a:avLst/>
          </a:prstGeom>
          <a:noFill/>
          <a:ln>
            <a:noFill/>
          </a:ln>
        </p:spPr>
      </p:pic>
    </p:spTree>
    <p:extLst>
      <p:ext uri="{BB962C8B-B14F-4D97-AF65-F5344CB8AC3E}">
        <p14:creationId xmlns:p14="http://schemas.microsoft.com/office/powerpoint/2010/main" val="2326696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F197BA-EB84-93CC-D91B-7BA74F8EB7CE}"/>
              </a:ext>
            </a:extLst>
          </p:cNvPr>
          <p:cNvPicPr>
            <a:picLocks noChangeAspect="1"/>
          </p:cNvPicPr>
          <p:nvPr/>
        </p:nvPicPr>
        <p:blipFill>
          <a:blip r:embed="rId2"/>
          <a:srcRect l="9061" t="10241" r="19629" b="9777"/>
          <a:stretch/>
        </p:blipFill>
        <p:spPr>
          <a:xfrm>
            <a:off x="1819746" y="425512"/>
            <a:ext cx="8682273" cy="5144015"/>
          </a:xfrm>
          <a:prstGeom prst="rect">
            <a:avLst/>
          </a:prstGeom>
        </p:spPr>
      </p:pic>
      <p:sp>
        <p:nvSpPr>
          <p:cNvPr id="3" name="Rectangle 2">
            <a:extLst>
              <a:ext uri="{FF2B5EF4-FFF2-40B4-BE49-F238E27FC236}">
                <a16:creationId xmlns:a16="http://schemas.microsoft.com/office/drawing/2014/main" id="{DDC0F82F-8FB8-DEC0-CAB2-9C322B0E5F52}"/>
              </a:ext>
            </a:extLst>
          </p:cNvPr>
          <p:cNvSpPr/>
          <p:nvPr/>
        </p:nvSpPr>
        <p:spPr>
          <a:xfrm>
            <a:off x="2144026" y="5636852"/>
            <a:ext cx="8084744" cy="122114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rPr>
              <a:t>23/24 360 grads, 36 applicants for 73 awards. Approx 2 : 1</a:t>
            </a:r>
          </a:p>
          <a:p>
            <a:r>
              <a:rPr lang="en-US" sz="2000" b="1" dirty="0">
                <a:solidFill>
                  <a:schemeClr val="tx1"/>
                </a:solidFill>
              </a:rPr>
              <a:t>24/25 375 grads, 38 applicants for 69 awards. Approx 1.7:1</a:t>
            </a:r>
          </a:p>
          <a:p>
            <a:r>
              <a:rPr lang="en-US" sz="2000" b="1" dirty="0">
                <a:solidFill>
                  <a:schemeClr val="tx1"/>
                </a:solidFill>
              </a:rPr>
              <a:t>25/26 360 grads, 23, applicants for 70 awards Approx 3:1</a:t>
            </a:r>
          </a:p>
        </p:txBody>
      </p:sp>
      <p:sp>
        <p:nvSpPr>
          <p:cNvPr id="4" name="TextBox 3">
            <a:extLst>
              <a:ext uri="{FF2B5EF4-FFF2-40B4-BE49-F238E27FC236}">
                <a16:creationId xmlns:a16="http://schemas.microsoft.com/office/drawing/2014/main" id="{DBC31F0D-CD11-BF94-1E74-89AD470E48A1}"/>
              </a:ext>
            </a:extLst>
          </p:cNvPr>
          <p:cNvSpPr txBox="1"/>
          <p:nvPr/>
        </p:nvSpPr>
        <p:spPr>
          <a:xfrm>
            <a:off x="265042" y="1431235"/>
            <a:ext cx="1696279" cy="2862322"/>
          </a:xfrm>
          <a:prstGeom prst="rect">
            <a:avLst/>
          </a:prstGeom>
          <a:noFill/>
        </p:spPr>
        <p:txBody>
          <a:bodyPr wrap="square" rtlCol="0">
            <a:spAutoFit/>
          </a:bodyPr>
          <a:lstStyle/>
          <a:p>
            <a:r>
              <a:rPr lang="en-US" sz="2400" b="1" dirty="0"/>
              <a:t>Sample ratio of winners in our local scholarship package.</a:t>
            </a:r>
          </a:p>
          <a:p>
            <a:endParaRPr lang="en-US" dirty="0"/>
          </a:p>
          <a:p>
            <a:endParaRPr lang="en-US" dirty="0"/>
          </a:p>
        </p:txBody>
      </p:sp>
      <p:sp>
        <p:nvSpPr>
          <p:cNvPr id="5" name="Oval 4">
            <a:extLst>
              <a:ext uri="{FF2B5EF4-FFF2-40B4-BE49-F238E27FC236}">
                <a16:creationId xmlns:a16="http://schemas.microsoft.com/office/drawing/2014/main" id="{7F4278C4-9CAE-C1F6-14D9-E50515B75234}"/>
              </a:ext>
            </a:extLst>
          </p:cNvPr>
          <p:cNvSpPr/>
          <p:nvPr/>
        </p:nvSpPr>
        <p:spPr>
          <a:xfrm>
            <a:off x="6865034" y="5636852"/>
            <a:ext cx="1871004" cy="122114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0540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altLang="en-US" sz="3600" b="1" u="sng" dirty="0"/>
              <a:t>Writing a Winning Scholarship Essay or Personal profile</a:t>
            </a:r>
            <a:br>
              <a:rPr lang="en-US" altLang="en-US" sz="3600" b="1" u="sng" dirty="0"/>
            </a:br>
            <a:endParaRPr lang="en-US" altLang="en-US" sz="3600" b="1" u="sng" dirty="0"/>
          </a:p>
        </p:txBody>
      </p:sp>
      <p:sp>
        <p:nvSpPr>
          <p:cNvPr id="16387" name="Content Placeholder 2"/>
          <p:cNvSpPr>
            <a:spLocks noGrp="1"/>
          </p:cNvSpPr>
          <p:nvPr>
            <p:ph idx="1"/>
          </p:nvPr>
        </p:nvSpPr>
        <p:spPr>
          <a:xfrm>
            <a:off x="838200" y="1825625"/>
            <a:ext cx="10750420" cy="4351338"/>
          </a:xfrm>
        </p:spPr>
        <p:txBody>
          <a:bodyPr>
            <a:noAutofit/>
          </a:bodyPr>
          <a:lstStyle/>
          <a:p>
            <a:r>
              <a:rPr lang="en-US" altLang="en-US" sz="3600" dirty="0"/>
              <a:t>Give specific examples – unique to YOU! </a:t>
            </a:r>
          </a:p>
          <a:p>
            <a:r>
              <a:rPr lang="en-US" altLang="en-US" sz="3600" dirty="0"/>
              <a:t>Personalize your essay and be </a:t>
            </a:r>
            <a:r>
              <a:rPr lang="en-US" altLang="en-US" sz="3600" u="sng" dirty="0"/>
              <a:t>passionate! </a:t>
            </a:r>
            <a:r>
              <a:rPr lang="en-US" altLang="en-US" sz="3600" b="1" dirty="0"/>
              <a:t>Brag a bit!</a:t>
            </a:r>
          </a:p>
          <a:p>
            <a:r>
              <a:rPr lang="en-US" altLang="en-US" sz="3600" dirty="0"/>
              <a:t>Write about something of interest to </a:t>
            </a:r>
            <a:r>
              <a:rPr lang="en-US" altLang="en-US" sz="3600" u="sng" dirty="0"/>
              <a:t>you</a:t>
            </a:r>
            <a:r>
              <a:rPr lang="en-US" altLang="en-US" sz="3600" dirty="0"/>
              <a:t>!  Be vulnerable. This makes the reader more interested.</a:t>
            </a:r>
          </a:p>
          <a:p>
            <a:r>
              <a:rPr lang="en-US" altLang="en-US" sz="3600" dirty="0"/>
              <a:t>Talk about your impact on other people and the impact of your experiences…</a:t>
            </a:r>
            <a:r>
              <a:rPr lang="en-US" altLang="en-US" sz="3600" b="1" dirty="0"/>
              <a:t>what did you learn</a:t>
            </a:r>
            <a:r>
              <a:rPr lang="en-US" altLang="en-US" sz="3600" dirty="0"/>
              <a:t>.</a:t>
            </a:r>
          </a:p>
          <a:p>
            <a:r>
              <a:rPr lang="en-US" altLang="en-US" sz="3600" b="1" i="1" dirty="0">
                <a:solidFill>
                  <a:schemeClr val="accent5">
                    <a:lumMod val="50000"/>
                  </a:schemeClr>
                </a:solidFill>
              </a:rPr>
              <a:t>DO NOT USE CHATGPT, ESSAY WRITERS OR AI. </a:t>
            </a:r>
          </a:p>
          <a:p>
            <a:r>
              <a:rPr lang="en-US" altLang="en-US" sz="3600" b="1" i="1" dirty="0">
                <a:solidFill>
                  <a:srgbClr val="FF0000"/>
                </a:solidFill>
              </a:rPr>
              <a:t>I am happy to support you if given time to review!</a:t>
            </a:r>
          </a:p>
        </p:txBody>
      </p:sp>
      <p:pic>
        <p:nvPicPr>
          <p:cNvPr id="2" name="Picture 1">
            <a:extLst>
              <a:ext uri="{FF2B5EF4-FFF2-40B4-BE49-F238E27FC236}">
                <a16:creationId xmlns:a16="http://schemas.microsoft.com/office/drawing/2014/main" id="{FA56AC8D-A045-4D21-8ADE-68E384BC2057}"/>
              </a:ext>
            </a:extLst>
          </p:cNvPr>
          <p:cNvPicPr>
            <a:picLocks noChangeAspect="1"/>
          </p:cNvPicPr>
          <p:nvPr/>
        </p:nvPicPr>
        <p:blipFill>
          <a:blip r:embed="rId3"/>
          <a:stretch>
            <a:fillRect/>
          </a:stretch>
        </p:blipFill>
        <p:spPr>
          <a:xfrm>
            <a:off x="10997842" y="869367"/>
            <a:ext cx="711916" cy="888789"/>
          </a:xfrm>
          <a:prstGeom prst="rect">
            <a:avLst/>
          </a:prstGeom>
        </p:spPr>
      </p:pic>
    </p:spTree>
    <p:extLst>
      <p:ext uri="{BB962C8B-B14F-4D97-AF65-F5344CB8AC3E}">
        <p14:creationId xmlns:p14="http://schemas.microsoft.com/office/powerpoint/2010/main" val="1560667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1096143" y="3626246"/>
            <a:ext cx="972094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3600" dirty="0"/>
              <a:t>A scholarship search is… </a:t>
            </a:r>
          </a:p>
          <a:p>
            <a:pPr>
              <a:spcBef>
                <a:spcPct val="50000"/>
              </a:spcBef>
            </a:pPr>
            <a:r>
              <a:rPr lang="en-US" altLang="en-US" sz="3600" b="1" i="1" dirty="0"/>
              <a:t>NOT “quick and easy</a:t>
            </a:r>
            <a:r>
              <a:rPr lang="en-US" altLang="en-US" sz="3600" dirty="0"/>
              <a:t>.” </a:t>
            </a:r>
            <a:r>
              <a:rPr lang="en-US" altLang="en-US" sz="3600" b="1" i="1" dirty="0"/>
              <a:t>It can be a lot of work!</a:t>
            </a:r>
          </a:p>
          <a:p>
            <a:pPr>
              <a:spcBef>
                <a:spcPct val="50000"/>
              </a:spcBef>
            </a:pPr>
            <a:r>
              <a:rPr lang="en-US" altLang="en-US" sz="2800" dirty="0"/>
              <a:t>Expect to spend a lot of time finding leads and researching, editing your essay, filling out applications, asking for references.</a:t>
            </a:r>
          </a:p>
        </p:txBody>
      </p:sp>
      <p:sp>
        <p:nvSpPr>
          <p:cNvPr id="13315" name="Rectangle 5"/>
          <p:cNvSpPr>
            <a:spLocks noGrp="1" noChangeArrowheads="1"/>
          </p:cNvSpPr>
          <p:nvPr>
            <p:ph type="ctrTitle"/>
          </p:nvPr>
        </p:nvSpPr>
        <p:spPr>
          <a:xfrm>
            <a:off x="1096142" y="2185276"/>
            <a:ext cx="10375422" cy="1143000"/>
          </a:xfrm>
        </p:spPr>
        <p:txBody>
          <a:bodyPr>
            <a:normAutofit fontScale="90000"/>
          </a:bodyPr>
          <a:lstStyle/>
          <a:p>
            <a:pPr>
              <a:spcBef>
                <a:spcPct val="50000"/>
              </a:spcBef>
            </a:pPr>
            <a:r>
              <a:rPr lang="en-CA" sz="4400" b="1" i="1" dirty="0">
                <a:solidFill>
                  <a:srgbClr val="FF0000"/>
                </a:solidFill>
              </a:rPr>
              <a:t>Grade 12 is YOUR best </a:t>
            </a:r>
            <a:br>
              <a:rPr lang="en-CA" sz="4400" b="1" i="1" dirty="0">
                <a:solidFill>
                  <a:srgbClr val="FF0000"/>
                </a:solidFill>
              </a:rPr>
            </a:br>
            <a:r>
              <a:rPr lang="en-CA" sz="4400" b="1" i="1" dirty="0">
                <a:solidFill>
                  <a:srgbClr val="FF0000"/>
                </a:solidFill>
              </a:rPr>
              <a:t>opportunity to win a scholarship! </a:t>
            </a:r>
            <a:br>
              <a:rPr lang="en-CA" sz="4400" b="1" i="1" dirty="0">
                <a:solidFill>
                  <a:srgbClr val="FF0000"/>
                </a:solidFill>
              </a:rPr>
            </a:br>
            <a:r>
              <a:rPr lang="en-CA" sz="4000" b="1" i="1" dirty="0">
                <a:solidFill>
                  <a:srgbClr val="FF0000"/>
                </a:solidFill>
              </a:rPr>
              <a:t>There will </a:t>
            </a:r>
            <a:r>
              <a:rPr lang="en-CA" sz="4000" b="1" i="1" u="sng" dirty="0">
                <a:solidFill>
                  <a:srgbClr val="FF0000"/>
                </a:solidFill>
              </a:rPr>
              <a:t>never</a:t>
            </a:r>
            <a:r>
              <a:rPr lang="en-CA" sz="4000" b="1" i="1" dirty="0">
                <a:solidFill>
                  <a:srgbClr val="FF0000"/>
                </a:solidFill>
              </a:rPr>
              <a:t> be a time with </a:t>
            </a:r>
            <a:br>
              <a:rPr lang="en-CA" sz="4000" b="1" i="1" dirty="0">
                <a:solidFill>
                  <a:srgbClr val="FF0000"/>
                </a:solidFill>
              </a:rPr>
            </a:br>
            <a:r>
              <a:rPr lang="en-CA" sz="4000" b="1" i="1" dirty="0">
                <a:solidFill>
                  <a:srgbClr val="FF0000"/>
                </a:solidFill>
                <a:highlight>
                  <a:srgbClr val="FFFF00"/>
                </a:highlight>
              </a:rPr>
              <a:t>more opportunities </a:t>
            </a:r>
            <a:r>
              <a:rPr lang="en-CA" sz="4000" b="1" i="1" dirty="0">
                <a:solidFill>
                  <a:srgbClr val="FF0000"/>
                </a:solidFill>
              </a:rPr>
              <a:t>and </a:t>
            </a:r>
            <a:r>
              <a:rPr lang="en-CA" sz="4000" b="1" i="1" dirty="0">
                <a:solidFill>
                  <a:srgbClr val="FF0000"/>
                </a:solidFill>
                <a:highlight>
                  <a:srgbClr val="FFFF00"/>
                </a:highlight>
              </a:rPr>
              <a:t>less competition </a:t>
            </a:r>
            <a:br>
              <a:rPr lang="en-CA" sz="4000" b="1" i="1" dirty="0">
                <a:solidFill>
                  <a:srgbClr val="FF0000"/>
                </a:solidFill>
                <a:highlight>
                  <a:srgbClr val="FFFF00"/>
                </a:highlight>
              </a:rPr>
            </a:br>
            <a:r>
              <a:rPr lang="en-CA" sz="4000" b="1" i="1" dirty="0">
                <a:solidFill>
                  <a:srgbClr val="FF0000"/>
                </a:solidFill>
              </a:rPr>
              <a:t>than your grad year.</a:t>
            </a:r>
            <a:endParaRPr lang="en-US" altLang="en-US" sz="4400" dirty="0">
              <a:solidFill>
                <a:srgbClr val="FF0000"/>
              </a:solidFill>
            </a:endParaRPr>
          </a:p>
        </p:txBody>
      </p:sp>
      <p:pic>
        <p:nvPicPr>
          <p:cNvPr id="2" name="Picture 1">
            <a:extLst>
              <a:ext uri="{FF2B5EF4-FFF2-40B4-BE49-F238E27FC236}">
                <a16:creationId xmlns:a16="http://schemas.microsoft.com/office/drawing/2014/main" id="{DEC8B536-C103-4DBE-9158-00585E4E6DB1}"/>
              </a:ext>
            </a:extLst>
          </p:cNvPr>
          <p:cNvPicPr>
            <a:picLocks noChangeAspect="1"/>
          </p:cNvPicPr>
          <p:nvPr/>
        </p:nvPicPr>
        <p:blipFill>
          <a:blip r:embed="rId2"/>
          <a:stretch>
            <a:fillRect/>
          </a:stretch>
        </p:blipFill>
        <p:spPr>
          <a:xfrm>
            <a:off x="588580" y="677209"/>
            <a:ext cx="1439002" cy="962748"/>
          </a:xfrm>
          <a:prstGeom prst="rect">
            <a:avLst/>
          </a:prstGeom>
        </p:spPr>
      </p:pic>
    </p:spTree>
    <p:extLst>
      <p:ext uri="{BB962C8B-B14F-4D97-AF65-F5344CB8AC3E}">
        <p14:creationId xmlns:p14="http://schemas.microsoft.com/office/powerpoint/2010/main" val="106092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508000" y="339997"/>
            <a:ext cx="11155680"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i="1" dirty="0">
                <a:solidFill>
                  <a:srgbClr val="7030A0"/>
                </a:solidFill>
                <a:highlight>
                  <a:srgbClr val="FFFF00"/>
                </a:highlight>
                <a:latin typeface="Calisto MT" panose="02040603050505030304" pitchFamily="18" charset="0"/>
                <a:ea typeface="ADLaM Display" panose="02010000000000000000" pitchFamily="2" charset="0"/>
                <a:cs typeface="ADLaM Display" panose="02010000000000000000" pitchFamily="2" charset="0"/>
              </a:rPr>
              <a:t>May 30</a:t>
            </a:r>
            <a:r>
              <a:rPr lang="en-US" altLang="en-US" i="1" baseline="30000" dirty="0">
                <a:solidFill>
                  <a:srgbClr val="7030A0"/>
                </a:solidFill>
                <a:highlight>
                  <a:srgbClr val="FFFF00"/>
                </a:highlight>
                <a:latin typeface="Calisto MT" panose="02040603050505030304" pitchFamily="18" charset="0"/>
                <a:ea typeface="ADLaM Display" panose="02010000000000000000" pitchFamily="2" charset="0"/>
                <a:cs typeface="ADLaM Display" panose="02010000000000000000" pitchFamily="2" charset="0"/>
              </a:rPr>
              <a:t>th</a:t>
            </a:r>
            <a:br>
              <a:rPr lang="en-US" altLang="en-US" b="1" i="1" dirty="0">
                <a:solidFill>
                  <a:srgbClr val="7030A0"/>
                </a:solidFill>
                <a:latin typeface="Calisto MT" panose="02040603050505030304" pitchFamily="18" charset="0"/>
                <a:ea typeface="ADLaM Display" panose="02010000000000000000" pitchFamily="2" charset="0"/>
                <a:cs typeface="ADLaM Display" panose="02010000000000000000" pitchFamily="2" charset="0"/>
              </a:rPr>
            </a:br>
            <a:r>
              <a:rPr lang="en-CA" sz="2000" b="1" i="1" dirty="0">
                <a:solidFill>
                  <a:srgbClr val="7030A0"/>
                </a:solidFill>
                <a:effectLst/>
                <a:latin typeface="Calisto MT" panose="02040603050505030304" pitchFamily="18" charset="0"/>
                <a:ea typeface="ADLaM Display" panose="02010000000000000000" pitchFamily="2" charset="0"/>
                <a:cs typeface="ADLaM Display" panose="02010000000000000000" pitchFamily="2" charset="0"/>
              </a:rPr>
              <a:t>Hi Ms. Healeywright,</a:t>
            </a:r>
            <a:br>
              <a:rPr lang="en-CA" sz="2000" b="1" i="1" dirty="0">
                <a:solidFill>
                  <a:srgbClr val="7030A0"/>
                </a:solidFill>
                <a:effectLst/>
                <a:latin typeface="Calisto MT" panose="02040603050505030304" pitchFamily="18" charset="0"/>
                <a:ea typeface="ADLaM Display" panose="02010000000000000000" pitchFamily="2" charset="0"/>
                <a:cs typeface="ADLaM Display" panose="02010000000000000000" pitchFamily="2" charset="0"/>
              </a:rPr>
            </a:br>
            <a:r>
              <a:rPr lang="en-CA" sz="2000" b="1" i="1" dirty="0">
                <a:solidFill>
                  <a:srgbClr val="7030A0"/>
                </a:solidFill>
                <a:effectLst/>
                <a:latin typeface="Calisto MT" panose="02040603050505030304" pitchFamily="18" charset="0"/>
                <a:ea typeface="ADLaM Display" panose="02010000000000000000" pitchFamily="2" charset="0"/>
                <a:cs typeface="ADLaM Display" panose="02010000000000000000" pitchFamily="2" charset="0"/>
              </a:rPr>
              <a:t>I understand it may be late, but I would like help finding scholarships. </a:t>
            </a:r>
          </a:p>
          <a:p>
            <a:pPr>
              <a:spcBef>
                <a:spcPct val="50000"/>
              </a:spcBef>
            </a:pPr>
            <a:r>
              <a:rPr lang="en-CA" sz="2000" b="1" i="1" dirty="0">
                <a:solidFill>
                  <a:srgbClr val="7030A0"/>
                </a:solidFill>
                <a:effectLst/>
                <a:latin typeface="Calisto MT" panose="02040603050505030304" pitchFamily="18" charset="0"/>
                <a:ea typeface="ADLaM Display" panose="02010000000000000000" pitchFamily="2" charset="0"/>
                <a:cs typeface="ADLaM Display" panose="02010000000000000000" pitchFamily="2" charset="0"/>
              </a:rPr>
              <a:t>I've been going through quite a lot of scholarship websites and haven't found</a:t>
            </a:r>
          </a:p>
          <a:p>
            <a:pPr>
              <a:spcBef>
                <a:spcPct val="50000"/>
              </a:spcBef>
            </a:pPr>
            <a:r>
              <a:rPr lang="en-CA" sz="2000" b="1" i="1" dirty="0">
                <a:solidFill>
                  <a:srgbClr val="7030A0"/>
                </a:solidFill>
                <a:effectLst/>
                <a:latin typeface="Calisto MT" panose="02040603050505030304" pitchFamily="18" charset="0"/>
                <a:ea typeface="ADLaM Display" panose="02010000000000000000" pitchFamily="2" charset="0"/>
                <a:cs typeface="ADLaM Display" panose="02010000000000000000" pitchFamily="2" charset="0"/>
              </a:rPr>
              <a:t>any I qualify for. </a:t>
            </a:r>
            <a:br>
              <a:rPr lang="en-CA" b="1" i="1" dirty="0">
                <a:solidFill>
                  <a:srgbClr val="7030A0"/>
                </a:solidFill>
                <a:effectLst/>
                <a:latin typeface="Calisto MT" panose="02040603050505030304" pitchFamily="18" charset="0"/>
                <a:ea typeface="ADLaM Display" panose="02010000000000000000" pitchFamily="2" charset="0"/>
                <a:cs typeface="ADLaM Display" panose="02010000000000000000" pitchFamily="2" charset="0"/>
              </a:rPr>
            </a:br>
            <a:r>
              <a:rPr lang="en-CA" b="1" i="1" dirty="0">
                <a:solidFill>
                  <a:srgbClr val="7030A0"/>
                </a:solidFill>
                <a:effectLst/>
                <a:latin typeface="Calisto MT" panose="02040603050505030304" pitchFamily="18" charset="0"/>
                <a:ea typeface="ADLaM Display" panose="02010000000000000000" pitchFamily="2" charset="0"/>
                <a:cs typeface="ADLaM Display" panose="02010000000000000000" pitchFamily="2" charset="0"/>
              </a:rPr>
              <a:t>Thanks</a:t>
            </a:r>
            <a:r>
              <a:rPr lang="en-CA" b="1" i="1" dirty="0">
                <a:solidFill>
                  <a:srgbClr val="7030A0"/>
                </a:solidFill>
                <a:latin typeface="Calisto MT" panose="02040603050505030304" pitchFamily="18" charset="0"/>
                <a:ea typeface="ADLaM Display" panose="02010000000000000000" pitchFamily="2" charset="0"/>
                <a:cs typeface="ADLaM Display" panose="02010000000000000000" pitchFamily="2" charset="0"/>
              </a:rPr>
              <a:t>.</a:t>
            </a:r>
            <a:endParaRPr lang="en-CA" b="1" i="1" dirty="0">
              <a:solidFill>
                <a:srgbClr val="7030A0"/>
              </a:solidFill>
              <a:effectLst/>
              <a:latin typeface="Calisto MT" panose="02040603050505030304" pitchFamily="18" charset="0"/>
              <a:ea typeface="ADLaM Display" panose="02010000000000000000" pitchFamily="2" charset="0"/>
              <a:cs typeface="ADLaM Display" panose="02010000000000000000" pitchFamily="2" charset="0"/>
            </a:endParaRPr>
          </a:p>
          <a:p>
            <a:pPr algn="ctr">
              <a:spcBef>
                <a:spcPct val="50000"/>
              </a:spcBef>
            </a:pPr>
            <a:endParaRPr lang="en-US" altLang="en-US" sz="2800" b="1" dirty="0">
              <a:solidFill>
                <a:srgbClr val="FF0000"/>
              </a:solidFill>
              <a:latin typeface="Arial Narrow" panose="020B0606020202030204" pitchFamily="34" charset="0"/>
              <a:cs typeface="Times New Roman" panose="02020603050405020304" pitchFamily="18" charset="0"/>
            </a:endParaRPr>
          </a:p>
          <a:p>
            <a:pPr algn="ctr">
              <a:spcBef>
                <a:spcPct val="50000"/>
              </a:spcBef>
            </a:pPr>
            <a:endParaRPr lang="en-US" altLang="en-US" sz="2800" b="1" dirty="0">
              <a:solidFill>
                <a:srgbClr val="FF0000"/>
              </a:solidFill>
              <a:latin typeface="Arial Narrow" panose="020B0606020202030204" pitchFamily="34" charset="0"/>
              <a:cs typeface="Times New Roman" panose="02020603050405020304" pitchFamily="18" charset="0"/>
            </a:endParaRPr>
          </a:p>
          <a:p>
            <a:pPr algn="ctr">
              <a:spcBef>
                <a:spcPct val="50000"/>
              </a:spcBef>
            </a:pPr>
            <a:r>
              <a:rPr lang="en-US" altLang="en-US" sz="2800" b="1" dirty="0">
                <a:solidFill>
                  <a:srgbClr val="FF0000"/>
                </a:solidFill>
                <a:latin typeface="Arial Narrow" panose="020B0606020202030204" pitchFamily="34" charset="0"/>
                <a:cs typeface="Times New Roman" panose="02020603050405020304" pitchFamily="18" charset="0"/>
              </a:rPr>
              <a:t>Most </a:t>
            </a:r>
            <a:r>
              <a:rPr lang="en-US" altLang="en-US" sz="2800" b="1" dirty="0" err="1">
                <a:solidFill>
                  <a:srgbClr val="FF0000"/>
                </a:solidFill>
                <a:latin typeface="Arial Narrow" panose="020B0606020202030204" pitchFamily="34" charset="0"/>
                <a:cs typeface="Times New Roman" panose="02020603050405020304" pitchFamily="18" charset="0"/>
              </a:rPr>
              <a:t>sholarships</a:t>
            </a:r>
            <a:r>
              <a:rPr lang="en-US" altLang="en-US" sz="2800" b="1" dirty="0">
                <a:solidFill>
                  <a:srgbClr val="FF0000"/>
                </a:solidFill>
                <a:latin typeface="Arial Narrow" panose="020B0606020202030204" pitchFamily="34" charset="0"/>
                <a:cs typeface="Times New Roman" panose="02020603050405020304" pitchFamily="18" charset="0"/>
              </a:rPr>
              <a:t> will have closed by then. </a:t>
            </a:r>
            <a:r>
              <a:rPr lang="en-US" altLang="en-US" sz="2800" b="1" i="1" dirty="0">
                <a:solidFill>
                  <a:srgbClr val="FF0000"/>
                </a:solidFill>
                <a:latin typeface="Arial Narrow" panose="020B0606020202030204" pitchFamily="34" charset="0"/>
                <a:cs typeface="Calibri" panose="020F0502020204030204" pitchFamily="34" charset="0"/>
              </a:rPr>
              <a:t>Start to prepare now. </a:t>
            </a:r>
            <a:endParaRPr lang="en-US" altLang="en-US" sz="2000" b="1" i="1" dirty="0">
              <a:solidFill>
                <a:srgbClr val="FF0000"/>
              </a:solidFill>
              <a:latin typeface="Arial Narrow" panose="020B0606020202030204" pitchFamily="34" charset="0"/>
              <a:cs typeface="Times New Roman" panose="02020603050405020304" pitchFamily="18" charset="0"/>
            </a:endParaRPr>
          </a:p>
          <a:p>
            <a:pPr>
              <a:spcBef>
                <a:spcPct val="50000"/>
              </a:spcBef>
            </a:pPr>
            <a:r>
              <a:rPr lang="en-US" altLang="en-US" sz="2800" dirty="0">
                <a:latin typeface="Arial Narrow" panose="020B0606020202030204" pitchFamily="34" charset="0"/>
              </a:rPr>
              <a:t>Scholarship funding is… </a:t>
            </a:r>
            <a:r>
              <a:rPr lang="en-US" altLang="en-US" sz="2800" b="1" i="1" dirty="0">
                <a:latin typeface="Arial Narrow" panose="020B0606020202030204" pitchFamily="34" charset="0"/>
              </a:rPr>
              <a:t>NOT </a:t>
            </a:r>
            <a:r>
              <a:rPr lang="en-US" altLang="en-US" sz="2800" b="1" i="1" u="sng" dirty="0">
                <a:latin typeface="Arial Narrow" panose="020B0606020202030204" pitchFamily="34" charset="0"/>
              </a:rPr>
              <a:t>fast </a:t>
            </a:r>
            <a:r>
              <a:rPr lang="en-US" altLang="en-US" sz="2800" b="1" i="1" dirty="0">
                <a:latin typeface="Arial Narrow" panose="020B0606020202030204" pitchFamily="34" charset="0"/>
              </a:rPr>
              <a:t>money!  </a:t>
            </a:r>
            <a:r>
              <a:rPr lang="en-US" altLang="en-US" sz="2800" i="1" dirty="0">
                <a:latin typeface="Arial Narrow" panose="020B0606020202030204" pitchFamily="34" charset="0"/>
              </a:rPr>
              <a:t>HAVE A GAME PLAN! Talk to your parents about your tuition &amp; costs.</a:t>
            </a:r>
            <a:endParaRPr lang="en-US" altLang="en-US" sz="2800" dirty="0">
              <a:latin typeface="Arial Narrow" panose="020B0606020202030204" pitchFamily="34" charset="0"/>
            </a:endParaRPr>
          </a:p>
          <a:p>
            <a:pPr>
              <a:spcBef>
                <a:spcPct val="50000"/>
              </a:spcBef>
            </a:pPr>
            <a:r>
              <a:rPr lang="en-US" altLang="en-US" dirty="0">
                <a:latin typeface="Arial Narrow" panose="020B0606020202030204" pitchFamily="34" charset="0"/>
              </a:rPr>
              <a:t>There is usually a </a:t>
            </a:r>
            <a:r>
              <a:rPr lang="en-US" altLang="en-US" b="1" i="1" dirty="0">
                <a:highlight>
                  <a:srgbClr val="FFFF00"/>
                </a:highlight>
                <a:latin typeface="Arial Narrow" panose="020B0606020202030204" pitchFamily="34" charset="0"/>
              </a:rPr>
              <a:t>4 to 6 month delay</a:t>
            </a:r>
            <a:r>
              <a:rPr lang="en-US" altLang="en-US" dirty="0">
                <a:highlight>
                  <a:srgbClr val="FFFF00"/>
                </a:highlight>
                <a:latin typeface="Arial Narrow" panose="020B0606020202030204" pitchFamily="34" charset="0"/>
              </a:rPr>
              <a:t> </a:t>
            </a:r>
            <a:r>
              <a:rPr lang="en-US" altLang="en-US" dirty="0">
                <a:latin typeface="Arial Narrow" panose="020B0606020202030204" pitchFamily="34" charset="0"/>
              </a:rPr>
              <a:t>between the time you applying and receiving funding. Your first semester tuition and fees will be due (usually in full) in </a:t>
            </a:r>
            <a:r>
              <a:rPr lang="en-US" altLang="en-US" b="1" dirty="0">
                <a:latin typeface="Arial Narrow" panose="020B0606020202030204" pitchFamily="34" charset="0"/>
              </a:rPr>
              <a:t>August</a:t>
            </a:r>
            <a:r>
              <a:rPr lang="en-US" altLang="en-US" dirty="0">
                <a:latin typeface="Arial Narrow" panose="020B0606020202030204" pitchFamily="34" charset="0"/>
              </a:rPr>
              <a:t> so plan accordingly.</a:t>
            </a:r>
          </a:p>
        </p:txBody>
      </p:sp>
      <p:sp>
        <p:nvSpPr>
          <p:cNvPr id="2" name="Rectangle 1">
            <a:extLst>
              <a:ext uri="{FF2B5EF4-FFF2-40B4-BE49-F238E27FC236}">
                <a16:creationId xmlns:a16="http://schemas.microsoft.com/office/drawing/2014/main" id="{D77FA5C4-AB0C-9531-4511-44172779219D}"/>
              </a:ext>
            </a:extLst>
          </p:cNvPr>
          <p:cNvSpPr/>
          <p:nvPr/>
        </p:nvSpPr>
        <p:spPr>
          <a:xfrm>
            <a:off x="1837121" y="2844422"/>
            <a:ext cx="10066474" cy="923330"/>
          </a:xfrm>
          <a:prstGeom prst="rect">
            <a:avLst/>
          </a:prstGeom>
          <a:noFill/>
        </p:spPr>
        <p:txBody>
          <a:bodyPr wrap="none" lIns="91440" tIns="45720" rIns="91440" bIns="45720">
            <a:spAutoFit/>
          </a:bodyPr>
          <a:lstStyle/>
          <a:p>
            <a:pPr algn="ctr"/>
            <a:r>
              <a:rPr lang="en-US" altLang="en-US" sz="5400" b="1" i="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rial Narrow" panose="020B0606020202030204" pitchFamily="34" charset="0"/>
                <a:cs typeface="Calibri" panose="020F0502020204030204" pitchFamily="34" charset="0"/>
              </a:rPr>
              <a:t>Please DO NOT wait until MAY           </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612082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679580" y="3270022"/>
            <a:ext cx="1083283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3600" i="1" dirty="0"/>
              <a:t>Beware….There are no ‘guarantees.</a:t>
            </a:r>
            <a:endParaRPr lang="en-US" altLang="en-US" sz="3600" dirty="0"/>
          </a:p>
          <a:p>
            <a:pPr>
              <a:spcBef>
                <a:spcPct val="50000"/>
              </a:spcBef>
            </a:pPr>
            <a:r>
              <a:rPr lang="en-US" altLang="en-US" sz="3600" dirty="0"/>
              <a:t>You might apply and receive </a:t>
            </a:r>
            <a:r>
              <a:rPr lang="en-US" altLang="en-US" sz="3600" i="1" dirty="0"/>
              <a:t>nothing.</a:t>
            </a:r>
            <a:r>
              <a:rPr lang="en-US" altLang="en-US" sz="3600" dirty="0"/>
              <a:t>  </a:t>
            </a:r>
            <a:r>
              <a:rPr lang="en-US" altLang="en-US" sz="2000" dirty="0"/>
              <a:t>(Centennial package applicants usually win something)</a:t>
            </a:r>
          </a:p>
          <a:p>
            <a:pPr>
              <a:spcBef>
                <a:spcPct val="50000"/>
              </a:spcBef>
            </a:pPr>
            <a:r>
              <a:rPr lang="en-US" altLang="en-US" sz="2800" dirty="0"/>
              <a:t>Anyone who “guarantees” scholarship/contest money or asks for money from you is probably a scam artist.  Beware!</a:t>
            </a:r>
          </a:p>
        </p:txBody>
      </p:sp>
      <p:pic>
        <p:nvPicPr>
          <p:cNvPr id="2" name="Picture 1">
            <a:extLst>
              <a:ext uri="{FF2B5EF4-FFF2-40B4-BE49-F238E27FC236}">
                <a16:creationId xmlns:a16="http://schemas.microsoft.com/office/drawing/2014/main" id="{A157D059-9B54-45A0-A54D-106F6BE45F9A}"/>
              </a:ext>
            </a:extLst>
          </p:cNvPr>
          <p:cNvPicPr>
            <a:picLocks noChangeAspect="1"/>
          </p:cNvPicPr>
          <p:nvPr/>
        </p:nvPicPr>
        <p:blipFill>
          <a:blip r:embed="rId2"/>
          <a:stretch>
            <a:fillRect/>
          </a:stretch>
        </p:blipFill>
        <p:spPr>
          <a:xfrm>
            <a:off x="1969035" y="2120750"/>
            <a:ext cx="699749" cy="876384"/>
          </a:xfrm>
          <a:prstGeom prst="rect">
            <a:avLst/>
          </a:prstGeom>
        </p:spPr>
      </p:pic>
      <p:sp>
        <p:nvSpPr>
          <p:cNvPr id="4" name="Title 3">
            <a:extLst>
              <a:ext uri="{FF2B5EF4-FFF2-40B4-BE49-F238E27FC236}">
                <a16:creationId xmlns:a16="http://schemas.microsoft.com/office/drawing/2014/main" id="{910937AF-AB3C-248A-32F0-2A3D4A0D5593}"/>
              </a:ext>
            </a:extLst>
          </p:cNvPr>
          <p:cNvSpPr>
            <a:spLocks noGrp="1"/>
          </p:cNvSpPr>
          <p:nvPr>
            <p:ph type="ctrTitle"/>
          </p:nvPr>
        </p:nvSpPr>
        <p:spPr>
          <a:xfrm>
            <a:off x="1194487" y="1771135"/>
            <a:ext cx="9473512" cy="1420951"/>
          </a:xfrm>
        </p:spPr>
        <p:txBody>
          <a:bodyPr>
            <a:noAutofit/>
          </a:bodyPr>
          <a:lstStyle/>
          <a:p>
            <a:r>
              <a:rPr lang="en-US" altLang="en-US" sz="4000" b="1" i="1" u="sng" dirty="0">
                <a:solidFill>
                  <a:srgbClr val="FF0000"/>
                </a:solidFill>
              </a:rPr>
              <a:t>Make the time</a:t>
            </a:r>
            <a:r>
              <a:rPr lang="en-US" altLang="en-US" sz="4000" b="1" i="1" dirty="0">
                <a:solidFill>
                  <a:srgbClr val="FF0000"/>
                </a:solidFill>
              </a:rPr>
              <a:t>: </a:t>
            </a:r>
            <a:br>
              <a:rPr lang="en-US" altLang="en-US" sz="4000" b="1" i="1" dirty="0">
                <a:solidFill>
                  <a:srgbClr val="FF0000"/>
                </a:solidFill>
              </a:rPr>
            </a:br>
            <a:r>
              <a:rPr lang="en-US" altLang="en-US" sz="3200" b="1" i="1" dirty="0">
                <a:solidFill>
                  <a:srgbClr val="FF0000"/>
                </a:solidFill>
              </a:rPr>
              <a:t>Spending 2 hours applying for a scholarship saves the future you both time and money.</a:t>
            </a:r>
            <a:br>
              <a:rPr lang="en-US" altLang="en-US" sz="4000" b="1" i="1" dirty="0">
                <a:solidFill>
                  <a:srgbClr val="FF0000"/>
                </a:solidFill>
              </a:rPr>
            </a:br>
            <a:r>
              <a:rPr lang="en-US" altLang="en-US" sz="4000" b="1" i="1" dirty="0">
                <a:solidFill>
                  <a:srgbClr val="FF0000"/>
                </a:solidFill>
                <a:highlight>
                  <a:srgbClr val="FFFF00"/>
                </a:highlight>
              </a:rPr>
              <a:t>Win $1,250 = </a:t>
            </a:r>
            <a:r>
              <a:rPr lang="en-US" altLang="en-US" sz="3600" b="1" i="1" u="sng" dirty="0">
                <a:solidFill>
                  <a:srgbClr val="FF0000"/>
                </a:solidFill>
                <a:highlight>
                  <a:srgbClr val="FFFF00"/>
                </a:highlight>
              </a:rPr>
              <a:t>73 hours </a:t>
            </a:r>
            <a:r>
              <a:rPr lang="en-US" altLang="en-US" sz="3600" b="1" i="1" dirty="0">
                <a:solidFill>
                  <a:srgbClr val="FF0000"/>
                </a:solidFill>
                <a:highlight>
                  <a:srgbClr val="FFFF00"/>
                </a:highlight>
              </a:rPr>
              <a:t>of work</a:t>
            </a:r>
            <a:br>
              <a:rPr lang="en-US" altLang="en-US" sz="3600" b="1" i="1" dirty="0">
                <a:solidFill>
                  <a:srgbClr val="FF0000"/>
                </a:solidFill>
                <a:highlight>
                  <a:srgbClr val="FFFF00"/>
                </a:highlight>
              </a:rPr>
            </a:br>
            <a:r>
              <a:rPr lang="en-US" altLang="en-US" sz="3600" b="1" i="1" dirty="0">
                <a:solidFill>
                  <a:srgbClr val="FF0000"/>
                </a:solidFill>
                <a:highlight>
                  <a:srgbClr val="FFFF00"/>
                </a:highlight>
              </a:rPr>
              <a:t>Win </a:t>
            </a:r>
            <a:r>
              <a:rPr lang="en-US" altLang="en-US" sz="4000" b="1" i="1" dirty="0">
                <a:solidFill>
                  <a:srgbClr val="FF0000"/>
                </a:solidFill>
                <a:highlight>
                  <a:srgbClr val="FFFF00"/>
                </a:highlight>
              </a:rPr>
              <a:t>$5,000 = </a:t>
            </a:r>
            <a:r>
              <a:rPr lang="en-US" altLang="en-US" sz="3600" b="1" i="1" u="sng" dirty="0">
                <a:solidFill>
                  <a:srgbClr val="FF0000"/>
                </a:solidFill>
                <a:highlight>
                  <a:srgbClr val="FFFF00"/>
                </a:highlight>
              </a:rPr>
              <a:t>294 hours </a:t>
            </a:r>
            <a:r>
              <a:rPr lang="en-US" altLang="en-US" sz="3600" b="1" i="1" dirty="0">
                <a:solidFill>
                  <a:srgbClr val="FF0000"/>
                </a:solidFill>
                <a:highlight>
                  <a:srgbClr val="FFFF00"/>
                </a:highlight>
              </a:rPr>
              <a:t>of work</a:t>
            </a:r>
            <a:endParaRPr lang="en-CA" sz="4400" dirty="0">
              <a:solidFill>
                <a:srgbClr val="FF0000"/>
              </a:solidFill>
              <a:highlight>
                <a:srgbClr val="FFFF00"/>
              </a:highlight>
            </a:endParaRPr>
          </a:p>
        </p:txBody>
      </p:sp>
    </p:spTree>
    <p:extLst>
      <p:ext uri="{BB962C8B-B14F-4D97-AF65-F5344CB8AC3E}">
        <p14:creationId xmlns:p14="http://schemas.microsoft.com/office/powerpoint/2010/main" val="1142273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8DF77-3E3E-403A-B2F4-30295AA0405F}"/>
              </a:ext>
            </a:extLst>
          </p:cNvPr>
          <p:cNvSpPr>
            <a:spLocks noGrp="1"/>
          </p:cNvSpPr>
          <p:nvPr>
            <p:ph type="title"/>
          </p:nvPr>
        </p:nvSpPr>
        <p:spPr>
          <a:xfrm>
            <a:off x="261425" y="-89667"/>
            <a:ext cx="10515600" cy="1325563"/>
          </a:xfrm>
        </p:spPr>
        <p:txBody>
          <a:bodyPr/>
          <a:lstStyle/>
          <a:p>
            <a:pPr algn="ctr"/>
            <a:r>
              <a:rPr lang="en-US" sz="7200" b="1" u="sng" dirty="0">
                <a:solidFill>
                  <a:schemeClr val="accent6"/>
                </a:solidFill>
                <a:latin typeface="Aharoni" panose="02010803020104030203" pitchFamily="2" charset="-79"/>
                <a:cs typeface="Aharoni" panose="02010803020104030203" pitchFamily="2" charset="-79"/>
              </a:rPr>
              <a:t>$</a:t>
            </a:r>
            <a:r>
              <a:rPr lang="en-US" b="1" u="sng" dirty="0" err="1">
                <a:latin typeface="Aharoni" panose="02010803020104030203" pitchFamily="2" charset="-79"/>
                <a:cs typeface="Aharoni" panose="02010803020104030203" pitchFamily="2" charset="-79"/>
              </a:rPr>
              <a:t>ucce</a:t>
            </a:r>
            <a:r>
              <a:rPr lang="en-US" b="1" u="sng" dirty="0">
                <a:solidFill>
                  <a:schemeClr val="accent6"/>
                </a:solidFill>
                <a:latin typeface="Aharoni" panose="02010803020104030203" pitchFamily="2" charset="-79"/>
                <a:cs typeface="Aharoni" panose="02010803020104030203" pitchFamily="2" charset="-79"/>
              </a:rPr>
              <a:t>$$</a:t>
            </a:r>
            <a:r>
              <a:rPr lang="en-US" b="1" u="sng" dirty="0">
                <a:latin typeface="Aharoni" panose="02010803020104030203" pitchFamily="2" charset="-79"/>
                <a:cs typeface="Aharoni" panose="02010803020104030203" pitchFamily="2" charset="-79"/>
              </a:rPr>
              <a:t> i</a:t>
            </a:r>
            <a:r>
              <a:rPr lang="en-US" b="1" u="sng" dirty="0">
                <a:solidFill>
                  <a:schemeClr val="accent6"/>
                </a:solidFill>
                <a:latin typeface="Aharoni" panose="02010803020104030203" pitchFamily="2" charset="-79"/>
                <a:cs typeface="Aharoni" panose="02010803020104030203" pitchFamily="2" charset="-79"/>
              </a:rPr>
              <a:t>$</a:t>
            </a:r>
            <a:r>
              <a:rPr lang="en-US" b="1" u="sng" dirty="0">
                <a:latin typeface="Aharoni" panose="02010803020104030203" pitchFamily="2" charset="-79"/>
                <a:cs typeface="Aharoni" panose="02010803020104030203" pitchFamily="2" charset="-79"/>
              </a:rPr>
              <a:t> po</a:t>
            </a:r>
            <a:r>
              <a:rPr lang="en-US" b="1" u="sng" dirty="0">
                <a:solidFill>
                  <a:schemeClr val="accent6"/>
                </a:solidFill>
                <a:latin typeface="Aharoni" panose="02010803020104030203" pitchFamily="2" charset="-79"/>
                <a:cs typeface="Aharoni" panose="02010803020104030203" pitchFamily="2" charset="-79"/>
              </a:rPr>
              <a:t>$$</a:t>
            </a:r>
            <a:r>
              <a:rPr lang="en-US" b="1" u="sng" dirty="0" err="1">
                <a:latin typeface="Aharoni" panose="02010803020104030203" pitchFamily="2" charset="-79"/>
                <a:cs typeface="Aharoni" panose="02010803020104030203" pitchFamily="2" charset="-79"/>
              </a:rPr>
              <a:t>ible</a:t>
            </a:r>
            <a:r>
              <a:rPr lang="en-US" b="1" u="sng" dirty="0">
                <a:latin typeface="Aharoni" panose="02010803020104030203" pitchFamily="2" charset="-79"/>
                <a:cs typeface="Aharoni" panose="02010803020104030203" pitchFamily="2" charset="-79"/>
              </a:rPr>
              <a:t>! </a:t>
            </a:r>
            <a:endParaRPr lang="en-CA" b="1" u="sng" dirty="0">
              <a:latin typeface="Aharoni" panose="02010803020104030203" pitchFamily="2" charset="-79"/>
              <a:cs typeface="Aharoni" panose="02010803020104030203" pitchFamily="2" charset="-79"/>
            </a:endParaRPr>
          </a:p>
        </p:txBody>
      </p:sp>
      <p:sp>
        <p:nvSpPr>
          <p:cNvPr id="3" name="Content Placeholder 2">
            <a:extLst>
              <a:ext uri="{FF2B5EF4-FFF2-40B4-BE49-F238E27FC236}">
                <a16:creationId xmlns:a16="http://schemas.microsoft.com/office/drawing/2014/main" id="{019F2DAD-D829-4EFE-ACC6-8B8895442924}"/>
              </a:ext>
            </a:extLst>
          </p:cNvPr>
          <p:cNvSpPr>
            <a:spLocks noGrp="1"/>
          </p:cNvSpPr>
          <p:nvPr>
            <p:ph idx="1"/>
          </p:nvPr>
        </p:nvSpPr>
        <p:spPr>
          <a:xfrm>
            <a:off x="838200" y="1359243"/>
            <a:ext cx="10515600" cy="4817720"/>
          </a:xfrm>
        </p:spPr>
        <p:txBody>
          <a:bodyPr>
            <a:normAutofit fontScale="92500"/>
          </a:bodyPr>
          <a:lstStyle/>
          <a:p>
            <a:pPr marL="0" indent="0">
              <a:buNone/>
            </a:pPr>
            <a:r>
              <a:rPr lang="en-US" sz="3600" dirty="0">
                <a:solidFill>
                  <a:srgbClr val="FF0000"/>
                </a:solidFill>
              </a:rPr>
              <a:t>Centennial Grads </a:t>
            </a:r>
            <a:r>
              <a:rPr lang="en-US" sz="3600" u="sng" dirty="0"/>
              <a:t>have</a:t>
            </a:r>
            <a:r>
              <a:rPr lang="en-US" sz="3600" dirty="0"/>
              <a:t> WON: </a:t>
            </a:r>
          </a:p>
          <a:p>
            <a:r>
              <a:rPr lang="en-US" sz="3500" dirty="0"/>
              <a:t>2026 </a:t>
            </a:r>
            <a:r>
              <a:rPr lang="en-US" sz="3500" dirty="0">
                <a:solidFill>
                  <a:srgbClr val="FF0000"/>
                </a:solidFill>
              </a:rPr>
              <a:t>UBC International Scholars </a:t>
            </a:r>
            <a:r>
              <a:rPr lang="en-US" sz="3500" b="1" dirty="0"/>
              <a:t>180K</a:t>
            </a:r>
          </a:p>
          <a:p>
            <a:r>
              <a:rPr lang="en-US" sz="3200" dirty="0"/>
              <a:t>2025 </a:t>
            </a:r>
            <a:r>
              <a:rPr lang="en-US" sz="3200" dirty="0">
                <a:solidFill>
                  <a:srgbClr val="FF0000"/>
                </a:solidFill>
              </a:rPr>
              <a:t>Terry Fox Humanitarian Award </a:t>
            </a:r>
            <a:r>
              <a:rPr lang="en-US" sz="3200" b="1" dirty="0"/>
              <a:t>28K</a:t>
            </a:r>
          </a:p>
          <a:p>
            <a:r>
              <a:rPr lang="en-US" sz="3200" dirty="0"/>
              <a:t>2022 and 2024 </a:t>
            </a:r>
            <a:r>
              <a:rPr lang="en-US" sz="3200" i="1" dirty="0">
                <a:solidFill>
                  <a:srgbClr val="FF0000"/>
                </a:solidFill>
              </a:rPr>
              <a:t>U of T </a:t>
            </a:r>
            <a:r>
              <a:rPr lang="en-US" sz="3200" i="1" dirty="0"/>
              <a:t>Arbor scholars </a:t>
            </a:r>
            <a:r>
              <a:rPr lang="en-US" sz="3200" b="1" dirty="0"/>
              <a:t>20K. </a:t>
            </a:r>
            <a:r>
              <a:rPr lang="en-US" sz="3200" dirty="0"/>
              <a:t> </a:t>
            </a:r>
          </a:p>
          <a:p>
            <a:r>
              <a:rPr lang="en-US" sz="3200" dirty="0">
                <a:solidFill>
                  <a:srgbClr val="FF0000"/>
                </a:solidFill>
              </a:rPr>
              <a:t>Cmolik</a:t>
            </a:r>
            <a:r>
              <a:rPr lang="en-US" sz="3200" dirty="0"/>
              <a:t> </a:t>
            </a:r>
            <a:r>
              <a:rPr lang="en-US" sz="3200" b="1" dirty="0"/>
              <a:t>40K,</a:t>
            </a:r>
            <a:r>
              <a:rPr lang="en-US" sz="3200" dirty="0"/>
              <a:t> </a:t>
            </a:r>
            <a:r>
              <a:rPr lang="en-US" sz="3200" dirty="0">
                <a:solidFill>
                  <a:srgbClr val="FF0000"/>
                </a:solidFill>
              </a:rPr>
              <a:t>Beedie </a:t>
            </a:r>
            <a:r>
              <a:rPr lang="en-US" sz="3200" b="1" dirty="0"/>
              <a:t>30K</a:t>
            </a:r>
            <a:r>
              <a:rPr lang="en-US" sz="3200" dirty="0"/>
              <a:t> and </a:t>
            </a:r>
            <a:r>
              <a:rPr lang="en-US" sz="3200" dirty="0">
                <a:solidFill>
                  <a:srgbClr val="FF0000"/>
                </a:solidFill>
              </a:rPr>
              <a:t>SFU Uggla </a:t>
            </a:r>
            <a:r>
              <a:rPr lang="en-US" sz="3200" b="1" dirty="0"/>
              <a:t>(full ride) </a:t>
            </a:r>
            <a:r>
              <a:rPr lang="en-US" sz="3200" dirty="0"/>
              <a:t>2023 and 2024</a:t>
            </a:r>
            <a:r>
              <a:rPr lang="en-US" sz="3600" dirty="0"/>
              <a:t>!</a:t>
            </a:r>
          </a:p>
          <a:p>
            <a:r>
              <a:rPr lang="en-US" sz="3200" dirty="0"/>
              <a:t>2020 </a:t>
            </a:r>
            <a:r>
              <a:rPr lang="en-US" sz="3200" i="1" dirty="0">
                <a:solidFill>
                  <a:srgbClr val="FF0000"/>
                </a:solidFill>
              </a:rPr>
              <a:t>Schulich Leader </a:t>
            </a:r>
            <a:r>
              <a:rPr lang="en-US" sz="3200" dirty="0"/>
              <a:t>winner: </a:t>
            </a:r>
            <a:r>
              <a:rPr lang="en-US" sz="3200" b="1" dirty="0"/>
              <a:t>$80,000. </a:t>
            </a:r>
          </a:p>
          <a:p>
            <a:r>
              <a:rPr lang="en-US" sz="3200" b="1" dirty="0">
                <a:solidFill>
                  <a:srgbClr val="FF0000"/>
                </a:solidFill>
                <a:highlight>
                  <a:srgbClr val="FFFF00"/>
                </a:highlight>
              </a:rPr>
              <a:t>Reminder: </a:t>
            </a:r>
            <a:r>
              <a:rPr lang="en-US" sz="3200" b="1" dirty="0">
                <a:highlight>
                  <a:srgbClr val="FFFF00"/>
                </a:highlight>
              </a:rPr>
              <a:t>Most</a:t>
            </a:r>
            <a:r>
              <a:rPr lang="en-US" sz="3200" dirty="0">
                <a:highlight>
                  <a:srgbClr val="FFFF00"/>
                </a:highlight>
              </a:rPr>
              <a:t> grads who apply to our </a:t>
            </a:r>
            <a:r>
              <a:rPr lang="en-US" sz="3200" b="1" dirty="0">
                <a:highlight>
                  <a:srgbClr val="FFFF00"/>
                </a:highlight>
              </a:rPr>
              <a:t>local package and/or District Authority Awards </a:t>
            </a:r>
            <a:r>
              <a:rPr lang="en-US" sz="3200" dirty="0">
                <a:highlight>
                  <a:srgbClr val="FFFF00"/>
                </a:highlight>
              </a:rPr>
              <a:t>($1250) and meet all criteria will win.(Spring)</a:t>
            </a:r>
          </a:p>
        </p:txBody>
      </p:sp>
      <p:pic>
        <p:nvPicPr>
          <p:cNvPr id="5" name="Picture 4">
            <a:extLst>
              <a:ext uri="{FF2B5EF4-FFF2-40B4-BE49-F238E27FC236}">
                <a16:creationId xmlns:a16="http://schemas.microsoft.com/office/drawing/2014/main" id="{341891C9-8E8C-DAAF-C536-74D7C0DBE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7672" y="-213014"/>
            <a:ext cx="4077269" cy="3429479"/>
          </a:xfrm>
          <a:prstGeom prst="rect">
            <a:avLst/>
          </a:prstGeom>
        </p:spPr>
      </p:pic>
    </p:spTree>
    <p:extLst>
      <p:ext uri="{BB962C8B-B14F-4D97-AF65-F5344CB8AC3E}">
        <p14:creationId xmlns:p14="http://schemas.microsoft.com/office/powerpoint/2010/main" val="2704083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8585" y="1019331"/>
            <a:ext cx="10424574" cy="4961744"/>
          </a:xfrm>
        </p:spPr>
        <p:txBody>
          <a:bodyPr>
            <a:normAutofit fontScale="90000"/>
          </a:bodyPr>
          <a:lstStyle/>
          <a:p>
            <a:r>
              <a:rPr lang="en-CA" sz="4000" b="1" u="sng" dirty="0">
                <a:latin typeface="+mn-lt"/>
              </a:rPr>
              <a:t>Fall 2027 Application Timeline - BC Schools</a:t>
            </a:r>
            <a:br>
              <a:rPr lang="en-CA" sz="4000" b="1" u="sng" dirty="0">
                <a:latin typeface="+mn-lt"/>
              </a:rPr>
            </a:br>
            <a:br>
              <a:rPr lang="en-CA" sz="4000" b="1" u="sng" dirty="0">
                <a:latin typeface="+mn-lt"/>
              </a:rPr>
            </a:br>
            <a:r>
              <a:rPr lang="en-CA" sz="3100" b="1" u="sng" dirty="0">
                <a:latin typeface="+mn-lt"/>
              </a:rPr>
              <a:t>Apply via Education Planner BC Application system (create account) </a:t>
            </a:r>
            <a:br>
              <a:rPr lang="en-CA" sz="3100" b="1" u="sng" dirty="0">
                <a:latin typeface="+mn-lt"/>
              </a:rPr>
            </a:br>
            <a:r>
              <a:rPr lang="en-CA" sz="3100" b="1" u="sng" dirty="0">
                <a:latin typeface="+mn-lt"/>
              </a:rPr>
              <a:t>   </a:t>
            </a:r>
            <a:br>
              <a:rPr lang="en-CA" sz="3100" b="1" u="sng" dirty="0"/>
            </a:br>
            <a:r>
              <a:rPr lang="en-CA" sz="3100" b="1" dirty="0"/>
              <a:t>Douglas College </a:t>
            </a:r>
            <a:r>
              <a:rPr lang="en-CA" sz="3100" dirty="0"/>
              <a:t>– Applications OPEN Oct. 1 Apply for limited entry right away</a:t>
            </a:r>
            <a:br>
              <a:rPr lang="en-US" sz="3100" dirty="0"/>
            </a:br>
            <a:r>
              <a:rPr lang="en-CA" sz="3100" b="1" dirty="0"/>
              <a:t>SFU </a:t>
            </a:r>
            <a:r>
              <a:rPr lang="en-CA" sz="3100" dirty="0"/>
              <a:t>– Applications OPEN Oct. 1SFU Application deadline is </a:t>
            </a:r>
            <a:r>
              <a:rPr lang="en-CA" sz="3100" b="1" dirty="0"/>
              <a:t>Jan 31</a:t>
            </a:r>
            <a:br>
              <a:rPr lang="en-CA" sz="3100" dirty="0"/>
            </a:br>
            <a:r>
              <a:rPr lang="en-CA" sz="3100" b="1" dirty="0"/>
              <a:t>SFU</a:t>
            </a:r>
            <a:r>
              <a:rPr lang="en-CA" sz="3100" dirty="0"/>
              <a:t> USES Entrance Scholarship deadline </a:t>
            </a:r>
            <a:r>
              <a:rPr lang="en-CA" sz="3100" b="1" dirty="0"/>
              <a:t>Dec. 15</a:t>
            </a:r>
            <a:br>
              <a:rPr lang="en-US" sz="3100" dirty="0"/>
            </a:br>
            <a:r>
              <a:rPr lang="en-CA" sz="3100" b="1" dirty="0"/>
              <a:t>UBC</a:t>
            </a:r>
            <a:r>
              <a:rPr lang="en-CA" sz="3100" dirty="0"/>
              <a:t> –Apply by </a:t>
            </a:r>
            <a:r>
              <a:rPr lang="en-CA" sz="3100" b="1" dirty="0"/>
              <a:t>Dec. 1 </a:t>
            </a:r>
            <a:r>
              <a:rPr lang="en-CA" sz="3100" dirty="0"/>
              <a:t>for the UBC Major Entrance Scholarships. Application </a:t>
            </a:r>
            <a:r>
              <a:rPr lang="en-CA" sz="3100" b="1" dirty="0"/>
              <a:t>Deadline is Jan. 15</a:t>
            </a:r>
            <a:br>
              <a:rPr lang="en-US" sz="3100" dirty="0"/>
            </a:br>
            <a:r>
              <a:rPr lang="en-CA" sz="3100" b="1" dirty="0"/>
              <a:t>UVic</a:t>
            </a:r>
            <a:r>
              <a:rPr lang="en-CA" sz="3100" dirty="0"/>
              <a:t> </a:t>
            </a:r>
            <a:r>
              <a:rPr lang="en-CA" sz="3100" dirty="0">
                <a:solidFill>
                  <a:schemeClr val="accent6"/>
                </a:solidFill>
              </a:rPr>
              <a:t>(open)–</a:t>
            </a:r>
            <a:r>
              <a:rPr lang="en-CA" sz="3100" dirty="0"/>
              <a:t>Application deadline is </a:t>
            </a:r>
            <a:r>
              <a:rPr lang="en-CA" sz="3100" b="1" dirty="0"/>
              <a:t>Jan 31 (most programs)</a:t>
            </a:r>
            <a:br>
              <a:rPr lang="en-CA" sz="3100" b="1" dirty="0"/>
            </a:br>
            <a:r>
              <a:rPr lang="en-CA" sz="3100" b="1" dirty="0"/>
              <a:t>Capilano U – (Oct 7) Entrance Awards deadline March 1</a:t>
            </a:r>
            <a:br>
              <a:rPr lang="en-CA" sz="3100" b="1" dirty="0"/>
            </a:br>
            <a:r>
              <a:rPr lang="en-CA" sz="3100" b="1" dirty="0"/>
              <a:t>BCIT</a:t>
            </a:r>
            <a:r>
              <a:rPr lang="en-CA" sz="3100" dirty="0"/>
              <a:t> – Applications open </a:t>
            </a:r>
            <a:r>
              <a:rPr lang="en-CA" sz="3100" b="1" dirty="0"/>
              <a:t>Oct 1 until full </a:t>
            </a:r>
            <a:r>
              <a:rPr lang="en-CA" sz="3100" dirty="0"/>
              <a:t>or by deadline date. Apps for trades programs accepted all year. (rotating</a:t>
            </a:r>
            <a:r>
              <a:rPr lang="en-CA" sz="2700" dirty="0"/>
              <a:t>).  </a:t>
            </a:r>
            <a:r>
              <a:rPr lang="en-CA" sz="2700" b="1" dirty="0"/>
              <a:t>Get a DVR from your counsellor to upload</a:t>
            </a:r>
            <a:endParaRPr lang="en-US" sz="2700" dirty="0"/>
          </a:p>
        </p:txBody>
      </p:sp>
    </p:spTree>
    <p:extLst>
      <p:ext uri="{BB962C8B-B14F-4D97-AF65-F5344CB8AC3E}">
        <p14:creationId xmlns:p14="http://schemas.microsoft.com/office/powerpoint/2010/main" val="3264656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71666"/>
            <a:ext cx="10515600" cy="1325563"/>
          </a:xfrm>
        </p:spPr>
        <p:txBody>
          <a:bodyPr>
            <a:normAutofit fontScale="90000"/>
          </a:bodyPr>
          <a:lstStyle/>
          <a:p>
            <a:pPr algn="ctr"/>
            <a:br>
              <a:rPr lang="en-US" b="1" dirty="0">
                <a:latin typeface="+mn-lt"/>
              </a:rPr>
            </a:br>
            <a:r>
              <a:rPr lang="en-US" dirty="0">
                <a:latin typeface="+mn-lt"/>
              </a:rPr>
              <a:t>Deadlines</a:t>
            </a:r>
            <a:r>
              <a:rPr lang="en-US" dirty="0"/>
              <a:t> are set in </a:t>
            </a:r>
            <a:r>
              <a:rPr lang="en-US" sz="5400" b="1" dirty="0">
                <a:blipFill>
                  <a:blip r:embed="rId2"/>
                  <a:tile tx="0" ty="0" sx="100000" sy="100000" flip="none" algn="tl"/>
                </a:blipFill>
                <a:latin typeface="Arial Black" panose="020B0A04020102020204" pitchFamily="34" charset="0"/>
              </a:rPr>
              <a:t>STONE !!</a:t>
            </a:r>
            <a:br>
              <a:rPr lang="en-US" sz="5400" b="1" dirty="0">
                <a:blipFill>
                  <a:blip r:embed="rId2"/>
                  <a:tile tx="0" ty="0" sx="100000" sy="100000" flip="none" algn="tl"/>
                </a:blipFill>
                <a:latin typeface="Arial Black" panose="020B0A04020102020204" pitchFamily="34" charset="0"/>
              </a:rPr>
            </a:br>
            <a:r>
              <a:rPr lang="en-US" sz="5400" b="1" dirty="0">
                <a:blipFill>
                  <a:blip r:embed="rId2"/>
                  <a:tile tx="0" ty="0" sx="100000" sy="100000" flip="none" algn="tl"/>
                </a:blipFill>
                <a:latin typeface="Arial Black" panose="020B0A04020102020204" pitchFamily="34" charset="0"/>
              </a:rPr>
              <a:t>Do your research</a:t>
            </a:r>
            <a:br>
              <a:rPr lang="en-US" sz="3600" b="1" dirty="0">
                <a:blipFill>
                  <a:blip r:embed="rId2"/>
                  <a:tile tx="0" ty="0" sx="100000" sy="100000" flip="none" algn="tl"/>
                </a:blipFill>
                <a:latin typeface="Arial Black" panose="020B0A04020102020204" pitchFamily="34" charset="0"/>
              </a:rPr>
            </a:br>
            <a:endParaRPr lang="en-US" sz="5400" b="1" dirty="0">
              <a:blipFill>
                <a:blip r:embed="rId2"/>
                <a:tile tx="0" ty="0" sx="100000" sy="100000" flip="none" algn="tl"/>
              </a:blipFill>
              <a:latin typeface="Arial Black" panose="020B0A04020102020204" pitchFamily="34" charset="0"/>
            </a:endParaRPr>
          </a:p>
        </p:txBody>
      </p:sp>
      <p:sp>
        <p:nvSpPr>
          <p:cNvPr id="3" name="Content Placeholder 2"/>
          <p:cNvSpPr>
            <a:spLocks noGrp="1"/>
          </p:cNvSpPr>
          <p:nvPr>
            <p:ph idx="1"/>
          </p:nvPr>
        </p:nvSpPr>
        <p:spPr>
          <a:xfrm>
            <a:off x="838200" y="2254313"/>
            <a:ext cx="10515600" cy="3922650"/>
          </a:xfrm>
        </p:spPr>
        <p:txBody>
          <a:bodyPr>
            <a:normAutofit/>
          </a:bodyPr>
          <a:lstStyle/>
          <a:p>
            <a:pPr marL="1200150" lvl="2" indent="-285750">
              <a:spcAft>
                <a:spcPts val="400"/>
              </a:spcAft>
              <a:buSzPct val="75000"/>
              <a:buBlip>
                <a:blip r:embed="rId3"/>
              </a:buBlip>
            </a:pPr>
            <a:r>
              <a:rPr lang="en-US" sz="3600" dirty="0">
                <a:latin typeface="KievitPro-Regular"/>
                <a:cs typeface="KievitPro-Regular"/>
              </a:rPr>
              <a:t>College &amp; University </a:t>
            </a:r>
            <a:r>
              <a:rPr lang="en-US" sz="3600" b="1" dirty="0">
                <a:latin typeface="KievitPro-Regular"/>
                <a:cs typeface="KievitPro-Regular"/>
              </a:rPr>
              <a:t>application deadlines</a:t>
            </a:r>
          </a:p>
          <a:p>
            <a:pPr marL="1200150" lvl="2" indent="-285750">
              <a:spcAft>
                <a:spcPts val="400"/>
              </a:spcAft>
              <a:buSzPct val="75000"/>
              <a:buBlip>
                <a:blip r:embed="rId3"/>
              </a:buBlip>
            </a:pPr>
            <a:r>
              <a:rPr lang="en-US" sz="3600" dirty="0">
                <a:latin typeface="KievitPro-Regular"/>
                <a:cs typeface="KievitPro-Regular"/>
              </a:rPr>
              <a:t>Online/Distance </a:t>
            </a:r>
            <a:r>
              <a:rPr lang="en-US" sz="3600" b="1" dirty="0">
                <a:latin typeface="KievitPro-Regular"/>
                <a:cs typeface="KievitPro-Regular"/>
              </a:rPr>
              <a:t>course completion </a:t>
            </a:r>
            <a:r>
              <a:rPr lang="en-US" sz="3600" dirty="0">
                <a:latin typeface="KievitPro-Regular"/>
                <a:cs typeface="KievitPro-Regular"/>
              </a:rPr>
              <a:t>deadlines</a:t>
            </a:r>
          </a:p>
          <a:p>
            <a:pPr marL="1200150" lvl="2" indent="-285750">
              <a:spcAft>
                <a:spcPts val="400"/>
              </a:spcAft>
              <a:buSzPct val="75000"/>
              <a:buBlip>
                <a:blip r:embed="rId3"/>
              </a:buBlip>
            </a:pPr>
            <a:r>
              <a:rPr lang="en-US" sz="3600" dirty="0">
                <a:latin typeface="KievitPro-Regular"/>
                <a:cs typeface="KievitPro-Regular"/>
              </a:rPr>
              <a:t>Standardized </a:t>
            </a:r>
            <a:r>
              <a:rPr lang="en-US" sz="3600" b="1" dirty="0">
                <a:latin typeface="KievitPro-Regular"/>
                <a:cs typeface="KievitPro-Regular"/>
              </a:rPr>
              <a:t>test deadlines </a:t>
            </a:r>
            <a:r>
              <a:rPr lang="en-US" sz="3600" dirty="0">
                <a:latin typeface="KievitPro-Regular"/>
                <a:cs typeface="KievitPro-Regular"/>
              </a:rPr>
              <a:t>TOEFL, SAT, IELTS etc.</a:t>
            </a:r>
          </a:p>
          <a:p>
            <a:pPr marL="1200150" lvl="2" indent="-285750">
              <a:spcAft>
                <a:spcPts val="400"/>
              </a:spcAft>
              <a:buSzPct val="75000"/>
              <a:buBlip>
                <a:blip r:embed="rId3"/>
              </a:buBlip>
            </a:pPr>
            <a:r>
              <a:rPr lang="en-US" sz="3600" b="1" dirty="0">
                <a:latin typeface="KievitPro-Regular"/>
                <a:cs typeface="KievitPro-Regular"/>
              </a:rPr>
              <a:t>Transcript</a:t>
            </a:r>
            <a:r>
              <a:rPr lang="en-US" sz="3600" dirty="0">
                <a:latin typeface="KievitPro-Regular"/>
                <a:cs typeface="KievitPro-Regular"/>
              </a:rPr>
              <a:t> request deadlines: BCeID#, STS </a:t>
            </a:r>
          </a:p>
          <a:p>
            <a:pPr marL="1200150" lvl="2" indent="-285750">
              <a:spcAft>
                <a:spcPts val="400"/>
              </a:spcAft>
              <a:buSzPct val="75000"/>
              <a:buBlip>
                <a:blip r:embed="rId3"/>
              </a:buBlip>
            </a:pPr>
            <a:r>
              <a:rPr lang="en-US" sz="3600" dirty="0">
                <a:latin typeface="KievitPro-Regular"/>
                <a:cs typeface="KievitPro-Regular"/>
              </a:rPr>
              <a:t>Forms close automatically</a:t>
            </a:r>
          </a:p>
          <a:p>
            <a:pPr marL="914400" lvl="2" indent="0">
              <a:spcAft>
                <a:spcPts val="400"/>
              </a:spcAft>
              <a:buSzPct val="75000"/>
              <a:buNone/>
            </a:pPr>
            <a:endParaRPr lang="en-US" sz="3600" dirty="0">
              <a:latin typeface="KievitPro-Regular"/>
              <a:cs typeface="KievitPro-Regular"/>
            </a:endParaRPr>
          </a:p>
          <a:p>
            <a:pPr marL="0" indent="0">
              <a:buNone/>
            </a:pPr>
            <a:endParaRPr lang="en-US" dirty="0"/>
          </a:p>
        </p:txBody>
      </p:sp>
    </p:spTree>
    <p:extLst>
      <p:ext uri="{BB962C8B-B14F-4D97-AF65-F5344CB8AC3E}">
        <p14:creationId xmlns:p14="http://schemas.microsoft.com/office/powerpoint/2010/main" val="2122229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AD52A-AADC-59D1-F5E0-3C8F00EB2F0E}"/>
              </a:ext>
            </a:extLst>
          </p:cNvPr>
          <p:cNvSpPr>
            <a:spLocks noGrp="1"/>
          </p:cNvSpPr>
          <p:nvPr>
            <p:ph type="title"/>
          </p:nvPr>
        </p:nvSpPr>
        <p:spPr/>
        <p:txBody>
          <a:bodyPr/>
          <a:lstStyle/>
          <a:p>
            <a:r>
              <a:rPr lang="en-US" b="1" i="1" u="sng" dirty="0"/>
              <a:t>UPCOMING EVENTS &amp; INFO SESSIONS</a:t>
            </a:r>
            <a:endParaRPr lang="en-CA" b="1" i="1" u="sng" dirty="0"/>
          </a:p>
        </p:txBody>
      </p:sp>
      <p:sp>
        <p:nvSpPr>
          <p:cNvPr id="3" name="Content Placeholder 2">
            <a:extLst>
              <a:ext uri="{FF2B5EF4-FFF2-40B4-BE49-F238E27FC236}">
                <a16:creationId xmlns:a16="http://schemas.microsoft.com/office/drawing/2014/main" id="{28DCB737-035E-4A82-D39E-0861FA796AF8}"/>
              </a:ext>
            </a:extLst>
          </p:cNvPr>
          <p:cNvSpPr>
            <a:spLocks noGrp="1"/>
          </p:cNvSpPr>
          <p:nvPr>
            <p:ph idx="1"/>
          </p:nvPr>
        </p:nvSpPr>
        <p:spPr>
          <a:xfrm>
            <a:off x="838200" y="1690688"/>
            <a:ext cx="10515600" cy="4486275"/>
          </a:xfrm>
        </p:spPr>
        <p:txBody>
          <a:bodyPr>
            <a:normAutofit fontScale="92500" lnSpcReduction="10000"/>
          </a:bodyPr>
          <a:lstStyle/>
          <a:p>
            <a:endParaRPr lang="en-US" b="1" dirty="0"/>
          </a:p>
          <a:p>
            <a:r>
              <a:rPr lang="en-US" b="1" dirty="0"/>
              <a:t>BCIT BIG INFO </a:t>
            </a:r>
            <a:r>
              <a:rPr lang="en-US" dirty="0"/>
              <a:t>– Oct 14th Burnaby Campus </a:t>
            </a:r>
          </a:p>
          <a:p>
            <a:r>
              <a:rPr lang="en-US" b="1" dirty="0"/>
              <a:t>U of C info table flex </a:t>
            </a:r>
            <a:r>
              <a:rPr lang="en-US" dirty="0"/>
              <a:t>at </a:t>
            </a:r>
            <a:r>
              <a:rPr lang="en-US" dirty="0">
                <a:solidFill>
                  <a:srgbClr val="FF0000"/>
                </a:solidFill>
              </a:rPr>
              <a:t>Centennial</a:t>
            </a:r>
            <a:r>
              <a:rPr lang="en-US" dirty="0"/>
              <a:t> Oct 15 foyer</a:t>
            </a:r>
          </a:p>
          <a:p>
            <a:r>
              <a:rPr lang="en-US" b="1" dirty="0"/>
              <a:t>UVIC Gustavson Business </a:t>
            </a:r>
            <a:r>
              <a:rPr lang="en-US" dirty="0"/>
              <a:t>at </a:t>
            </a:r>
            <a:r>
              <a:rPr lang="en-US" dirty="0">
                <a:solidFill>
                  <a:srgbClr val="FF0000"/>
                </a:solidFill>
              </a:rPr>
              <a:t>Centennial</a:t>
            </a:r>
            <a:r>
              <a:rPr lang="en-US" dirty="0"/>
              <a:t> Oct 16 info table foyer</a:t>
            </a:r>
          </a:p>
          <a:p>
            <a:r>
              <a:rPr lang="en-US" b="1" dirty="0"/>
              <a:t>SFU Beedie </a:t>
            </a:r>
            <a:r>
              <a:rPr lang="en-US" dirty="0"/>
              <a:t>at </a:t>
            </a:r>
            <a:r>
              <a:rPr lang="en-US" dirty="0">
                <a:solidFill>
                  <a:srgbClr val="FF0000"/>
                </a:solidFill>
              </a:rPr>
              <a:t>Centennial</a:t>
            </a:r>
            <a:r>
              <a:rPr lang="en-US" dirty="0"/>
              <a:t> Oct 21 Lunch library</a:t>
            </a:r>
            <a:endParaRPr lang="en-US" b="1" dirty="0"/>
          </a:p>
          <a:p>
            <a:r>
              <a:rPr lang="en-US" b="1" dirty="0"/>
              <a:t>SFU Faculty of Applied Science  </a:t>
            </a:r>
            <a:r>
              <a:rPr lang="en-US" dirty="0"/>
              <a:t>at </a:t>
            </a:r>
            <a:r>
              <a:rPr lang="en-US" dirty="0">
                <a:solidFill>
                  <a:srgbClr val="FF0000"/>
                </a:solidFill>
              </a:rPr>
              <a:t>Centennial</a:t>
            </a:r>
            <a:r>
              <a:rPr lang="en-US" dirty="0"/>
              <a:t> Oct 22 Lunch library</a:t>
            </a:r>
          </a:p>
          <a:p>
            <a:r>
              <a:rPr lang="en-US" b="1" dirty="0"/>
              <a:t>Langara Info Week </a:t>
            </a:r>
            <a:r>
              <a:rPr lang="en-US" dirty="0"/>
              <a:t>Nov 2-6 (campus)</a:t>
            </a:r>
            <a:endParaRPr lang="en-CA" dirty="0"/>
          </a:p>
          <a:p>
            <a:r>
              <a:rPr lang="en-US" b="1" dirty="0"/>
              <a:t>Douglas Campus </a:t>
            </a:r>
            <a:r>
              <a:rPr lang="en-US" dirty="0"/>
              <a:t>Info Fair (New West Campus) Oct 27</a:t>
            </a:r>
            <a:r>
              <a:rPr lang="en-US" baseline="30000" dirty="0"/>
              <a:t>th</a:t>
            </a:r>
            <a:r>
              <a:rPr lang="en-US" dirty="0"/>
              <a:t> 4-7pm</a:t>
            </a:r>
          </a:p>
          <a:p>
            <a:r>
              <a:rPr lang="en-US" b="1" dirty="0"/>
              <a:t>PSBC FAIR NOV 2 </a:t>
            </a:r>
            <a:r>
              <a:rPr lang="en-US" dirty="0"/>
              <a:t>9-11 AM at </a:t>
            </a:r>
            <a:r>
              <a:rPr lang="en-US" dirty="0">
                <a:solidFill>
                  <a:srgbClr val="FF0000"/>
                </a:solidFill>
              </a:rPr>
              <a:t>Centennial </a:t>
            </a:r>
            <a:r>
              <a:rPr lang="en-US" dirty="0"/>
              <a:t>Gr. 11/12’s</a:t>
            </a:r>
          </a:p>
          <a:p>
            <a:r>
              <a:rPr lang="en-US" b="1" dirty="0"/>
              <a:t>Explore</a:t>
            </a:r>
            <a:r>
              <a:rPr lang="en-US" dirty="0"/>
              <a:t> </a:t>
            </a:r>
            <a:r>
              <a:rPr lang="en-US" b="1" dirty="0"/>
              <a:t>CapU</a:t>
            </a:r>
            <a:r>
              <a:rPr lang="en-US" dirty="0"/>
              <a:t> Campus Open House Nov 28</a:t>
            </a:r>
            <a:r>
              <a:rPr lang="en-US" baseline="30000" dirty="0"/>
              <a:t>th </a:t>
            </a:r>
            <a:endParaRPr lang="en-US" dirty="0"/>
          </a:p>
          <a:p>
            <a:pPr marL="0" indent="0">
              <a:buNone/>
            </a:pPr>
            <a:endParaRPr lang="en-US" dirty="0"/>
          </a:p>
          <a:p>
            <a:pPr marL="0" indent="0">
              <a:buNone/>
            </a:pPr>
            <a:endParaRPr lang="en-US" sz="2000" dirty="0"/>
          </a:p>
          <a:p>
            <a:endParaRPr lang="en-US" dirty="0"/>
          </a:p>
        </p:txBody>
      </p:sp>
      <p:pic>
        <p:nvPicPr>
          <p:cNvPr id="7" name="Picture 6" descr="A collage of people at a convention&#10;&#10;Description automatically generated">
            <a:extLst>
              <a:ext uri="{FF2B5EF4-FFF2-40B4-BE49-F238E27FC236}">
                <a16:creationId xmlns:a16="http://schemas.microsoft.com/office/drawing/2014/main" id="{D9F4A1BC-C4C7-E764-4E0E-1A2C2EF29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3312" y="0"/>
            <a:ext cx="2198688" cy="2198688"/>
          </a:xfrm>
          <a:prstGeom prst="rect">
            <a:avLst/>
          </a:prstGeom>
        </p:spPr>
      </p:pic>
    </p:spTree>
    <p:extLst>
      <p:ext uri="{BB962C8B-B14F-4D97-AF65-F5344CB8AC3E}">
        <p14:creationId xmlns:p14="http://schemas.microsoft.com/office/powerpoint/2010/main" val="857175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CC66E84-2B42-463F-8329-75BA0D5212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679732"/>
            <a:ext cx="6009366" cy="542388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FE33AD9-85FB-2794-5455-0A9EA12C102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65650" y="3170811"/>
            <a:ext cx="3333411" cy="2803803"/>
          </a:xfrm>
          <a:prstGeom prst="rect">
            <a:avLst/>
          </a:prstGeom>
        </p:spPr>
      </p:pic>
      <p:sp>
        <p:nvSpPr>
          <p:cNvPr id="2" name="Title 1">
            <a:extLst>
              <a:ext uri="{FF2B5EF4-FFF2-40B4-BE49-F238E27FC236}">
                <a16:creationId xmlns:a16="http://schemas.microsoft.com/office/drawing/2014/main" id="{3A96D8E8-349E-418D-8D7A-F1B0BF0E88FB}"/>
              </a:ext>
            </a:extLst>
          </p:cNvPr>
          <p:cNvSpPr>
            <a:spLocks noGrp="1"/>
          </p:cNvSpPr>
          <p:nvPr>
            <p:ph type="title"/>
          </p:nvPr>
        </p:nvSpPr>
        <p:spPr>
          <a:xfrm>
            <a:off x="6567697" y="579120"/>
            <a:ext cx="5063745" cy="5163368"/>
          </a:xfrm>
        </p:spPr>
        <p:txBody>
          <a:bodyPr vert="horz" lIns="91440" tIns="45720" rIns="91440" bIns="45720" rtlCol="0" anchor="t">
            <a:normAutofit fontScale="90000"/>
          </a:bodyPr>
          <a:lstStyle/>
          <a:p>
            <a:pPr algn="ctr"/>
            <a:r>
              <a:rPr lang="en-US" sz="6700" b="1" dirty="0">
                <a:latin typeface="ADLaM Display" panose="02010000000000000000" pitchFamily="2" charset="0"/>
                <a:ea typeface="ADLaM Display" panose="02010000000000000000" pitchFamily="2" charset="0"/>
                <a:cs typeface="ADLaM Display" panose="02010000000000000000" pitchFamily="2" charset="0"/>
              </a:rPr>
              <a:t>Thanks for attending! </a:t>
            </a:r>
            <a:br>
              <a:rPr lang="en-US" b="1" dirty="0"/>
            </a:br>
            <a:r>
              <a:rPr lang="en-US" sz="4000" b="1" dirty="0">
                <a:solidFill>
                  <a:srgbClr val="FF0000"/>
                </a:solidFill>
                <a:latin typeface="+mn-lt"/>
                <a:cs typeface="Aharoni" panose="020F0502020204030204" pitchFamily="2" charset="-79"/>
              </a:rPr>
              <a:t>Next scholarship meeting Thurs. Feb 17th</a:t>
            </a:r>
            <a:br>
              <a:rPr lang="en-US" sz="4000" b="1" dirty="0">
                <a:solidFill>
                  <a:srgbClr val="FF0000"/>
                </a:solidFill>
                <a:latin typeface="+mn-lt"/>
                <a:cs typeface="Aharoni" panose="020F0502020204030204" pitchFamily="2" charset="-79"/>
              </a:rPr>
            </a:br>
            <a:br>
              <a:rPr lang="en-US" sz="4000" b="1" dirty="0">
                <a:solidFill>
                  <a:srgbClr val="FF0000"/>
                </a:solidFill>
                <a:latin typeface="+mn-lt"/>
                <a:cs typeface="Aharoni" panose="020F0502020204030204" pitchFamily="2" charset="-79"/>
              </a:rPr>
            </a:br>
            <a:r>
              <a:rPr lang="en-US" sz="3100" b="1" dirty="0">
                <a:solidFill>
                  <a:srgbClr val="FF0000"/>
                </a:solidFill>
                <a:latin typeface="+mn-lt"/>
                <a:cs typeface="Aharoni" panose="020F0502020204030204" pitchFamily="2" charset="-79"/>
              </a:rPr>
              <a:t>Local Scholarship Application package &amp; SD43 Community Awards/Provincial DAA Awards</a:t>
            </a:r>
            <a:r>
              <a:rPr lang="en-US" sz="3600" b="1" dirty="0">
                <a:solidFill>
                  <a:srgbClr val="FF0000"/>
                </a:solidFill>
                <a:latin typeface="+mn-lt"/>
                <a:cs typeface="Aharoni" panose="020F0502020204030204" pitchFamily="2" charset="-79"/>
              </a:rPr>
              <a:t>.</a:t>
            </a:r>
            <a:br>
              <a:rPr lang="en-US" sz="5400" dirty="0"/>
            </a:br>
            <a:endParaRPr lang="en-US" sz="5400" dirty="0"/>
          </a:p>
        </p:txBody>
      </p:sp>
      <p:pic>
        <p:nvPicPr>
          <p:cNvPr id="5" name="Picture 4">
            <a:extLst>
              <a:ext uri="{FF2B5EF4-FFF2-40B4-BE49-F238E27FC236}">
                <a16:creationId xmlns:a16="http://schemas.microsoft.com/office/drawing/2014/main" id="{04863162-1C12-C5AA-32EA-30E6CBFD42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625" y="161201"/>
            <a:ext cx="3030223" cy="3030223"/>
          </a:xfrm>
          <a:prstGeom prst="rect">
            <a:avLst/>
          </a:prstGeom>
        </p:spPr>
      </p:pic>
      <p:sp>
        <p:nvSpPr>
          <p:cNvPr id="6" name="TextBox 5">
            <a:extLst>
              <a:ext uri="{FF2B5EF4-FFF2-40B4-BE49-F238E27FC236}">
                <a16:creationId xmlns:a16="http://schemas.microsoft.com/office/drawing/2014/main" id="{2E001B1B-5BD7-D83A-331B-7158C80F7A0C}"/>
              </a:ext>
            </a:extLst>
          </p:cNvPr>
          <p:cNvSpPr txBox="1"/>
          <p:nvPr/>
        </p:nvSpPr>
        <p:spPr>
          <a:xfrm>
            <a:off x="3575957" y="930729"/>
            <a:ext cx="2109853" cy="830997"/>
          </a:xfrm>
          <a:prstGeom prst="rect">
            <a:avLst/>
          </a:prstGeom>
          <a:noFill/>
        </p:spPr>
        <p:txBody>
          <a:bodyPr wrap="square" rtlCol="0">
            <a:spAutoFit/>
          </a:bodyPr>
          <a:lstStyle/>
          <a:p>
            <a:r>
              <a:rPr lang="en-US" sz="2400" b="1" dirty="0"/>
              <a:t>Career Centre website</a:t>
            </a:r>
          </a:p>
        </p:txBody>
      </p:sp>
    </p:spTree>
    <p:extLst>
      <p:ext uri="{BB962C8B-B14F-4D97-AF65-F5344CB8AC3E}">
        <p14:creationId xmlns:p14="http://schemas.microsoft.com/office/powerpoint/2010/main" val="1700970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EA9E9-1170-2A70-93AB-0169ABE0507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970E7B-7B25-9BC7-CD0F-6CA0177C080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B28BE1D-99DB-68F2-8711-FE26B970213D}"/>
              </a:ext>
            </a:extLst>
          </p:cNvPr>
          <p:cNvPicPr>
            <a:picLocks noChangeAspect="1"/>
          </p:cNvPicPr>
          <p:nvPr/>
        </p:nvPicPr>
        <p:blipFill>
          <a:blip r:embed="rId2"/>
          <a:stretch>
            <a:fillRect/>
          </a:stretch>
        </p:blipFill>
        <p:spPr>
          <a:xfrm>
            <a:off x="657" y="0"/>
            <a:ext cx="12190686" cy="6858000"/>
          </a:xfrm>
          <a:prstGeom prst="rect">
            <a:avLst/>
          </a:prstGeom>
        </p:spPr>
      </p:pic>
    </p:spTree>
    <p:extLst>
      <p:ext uri="{BB962C8B-B14F-4D97-AF65-F5344CB8AC3E}">
        <p14:creationId xmlns:p14="http://schemas.microsoft.com/office/powerpoint/2010/main" val="2641471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07E4F57BB99044BA11394B1359EC68" ma:contentTypeVersion="1" ma:contentTypeDescription="Create a new document." ma:contentTypeScope="" ma:versionID="c5c5d7b1f87cf9ee44d09935934ad2b4">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15E95003-9BAD-44A9-9E82-F5E0B3F21E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244127-F9F6-4FE2-BE05-553F2146CF5A}">
  <ds:schemaRefs>
    <ds:schemaRef ds:uri="http://schemas.microsoft.com/sharepoint/v3/contenttype/forms"/>
  </ds:schemaRefs>
</ds:datastoreItem>
</file>

<file path=customXml/itemProps3.xml><?xml version="1.0" encoding="utf-8"?>
<ds:datastoreItem xmlns:ds="http://schemas.openxmlformats.org/officeDocument/2006/customXml" ds:itemID="{E14A8123-BB4B-448E-A274-65B297D85BE8}">
  <ds:schemaRef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purl.org/dc/terms/"/>
    <ds:schemaRef ds:uri="http://www.w3.org/XML/1998/namespace"/>
    <ds:schemaRef ds:uri="http://schemas.microsoft.com/office/infopath/2007/PartnerControl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Film Burn</Template>
  <TotalTime>1590</TotalTime>
  <Words>3514</Words>
  <Application>Microsoft Office PowerPoint</Application>
  <PresentationFormat>Widescreen</PresentationFormat>
  <Paragraphs>256</Paragraphs>
  <Slides>36</Slides>
  <Notes>3</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36</vt:i4>
      </vt:variant>
    </vt:vector>
  </HeadingPairs>
  <TitlesOfParts>
    <vt:vector size="52" baseType="lpstr">
      <vt:lpstr>ADLaM Display</vt:lpstr>
      <vt:lpstr>Aharoni</vt:lpstr>
      <vt:lpstr>Amasis MT Pro Black</vt:lpstr>
      <vt:lpstr>Aptos Black</vt:lpstr>
      <vt:lpstr>Arial</vt:lpstr>
      <vt:lpstr>Arial Black</vt:lpstr>
      <vt:lpstr>Arial Narrow</vt:lpstr>
      <vt:lpstr>BC Sans</vt:lpstr>
      <vt:lpstr>Calibri</vt:lpstr>
      <vt:lpstr>Calibri Light</vt:lpstr>
      <vt:lpstr>Calisto MT</vt:lpstr>
      <vt:lpstr>Cambria</vt:lpstr>
      <vt:lpstr>DINWebBold</vt:lpstr>
      <vt:lpstr>KievitPro-Regular</vt:lpstr>
      <vt:lpstr>Wingdings</vt:lpstr>
      <vt:lpstr>Office Theme</vt:lpstr>
      <vt:lpstr> SCHOLARSHIP MEETING #1   WELCOME!</vt:lpstr>
      <vt:lpstr>Quick survery  </vt:lpstr>
      <vt:lpstr>New Centennial Career Centre Website  Download: - How to Apply to Post Secondary  -Scholarship Mtg 1 Handout (info &amp; list of scholarships)</vt:lpstr>
      <vt:lpstr> Scholarship eligibility: *Graduating students*Canadian Citizenship, PR or Landed Immigrant Status, Protected persons/Refugees will fulfill most requirements and criteria.  **International Students do not meet this requirement.  There are a few sources of funding for International students via government agencies, post-secondary institutions and other independent donors ------------------------------------------------------------------------------------------------------------------------------------</vt:lpstr>
      <vt:lpstr> Fall updates to note:  </vt:lpstr>
      <vt:lpstr>SFU – Grade ranges from  low 90’s to low 80’s</vt:lpstr>
      <vt:lpstr>UBC Updates</vt:lpstr>
      <vt:lpstr>PowerPoint Presentation</vt:lpstr>
      <vt:lpstr>PowerPoint Presentation</vt:lpstr>
      <vt:lpstr>Scholarships open and close during the year.</vt:lpstr>
      <vt:lpstr> Post-Secondary Funding options:    </vt:lpstr>
      <vt:lpstr>SCHOLARSHIPS, BURSARIES &amp; AWARDS - AN OVERVIEW Financial aid is not the same as Financial need </vt:lpstr>
      <vt:lpstr>Student Aid BC - Explore the website EARLY IN 2027- BUT YOU CAN’T APPLY UNTIL JUNE 2027</vt:lpstr>
      <vt:lpstr>Sample Costs of Post Secondary  </vt:lpstr>
      <vt:lpstr>PowerPoint Presentation</vt:lpstr>
      <vt:lpstr>PowerPoint Presentation</vt:lpstr>
      <vt:lpstr>Major Scholarships &amp; Major Entrance Scholarships (Merit based)  Deadlines are early in the school year  .   </vt:lpstr>
      <vt:lpstr>Loran Scholars Program  / Major Award Value: up to $100,000, $5,000 and $2,000 awards available.    </vt:lpstr>
      <vt:lpstr>Queen’s University. Major Admission Awards</vt:lpstr>
      <vt:lpstr>UBC Major Entrance Awards</vt:lpstr>
      <vt:lpstr>SFU Entrance Awards </vt:lpstr>
      <vt:lpstr>The process is ongoing all year:  Scholarship Applications open and close all year. </vt:lpstr>
      <vt:lpstr> Notes: General Scholarship applications/essays:  Apply if you meet the criteria. </vt:lpstr>
      <vt:lpstr>Where can you find scholarships?</vt:lpstr>
      <vt:lpstr> Strategies for Winning Scholarships  … JUST START.    </vt:lpstr>
      <vt:lpstr>PowerPoint Presentation</vt:lpstr>
      <vt:lpstr>Writing a Winning Scholarship Essay or Personal profile </vt:lpstr>
      <vt:lpstr>Grade 12 is YOUR best  opportunity to win a scholarship!  There will never be a time with  more opportunities and less competition  than your grad year.</vt:lpstr>
      <vt:lpstr>PowerPoint Presentation</vt:lpstr>
      <vt:lpstr>Make the time:  Spending 2 hours applying for a scholarship saves the future you both time and money. Win $1,250 = 73 hours of work Win $5,000 = 294 hours of work</vt:lpstr>
      <vt:lpstr>$ucce$$ i$ po$$ible! </vt:lpstr>
      <vt:lpstr>Fall 2027 Application Timeline - BC Schools  Apply via Education Planner BC Application system (create account)      Douglas College – Applications OPEN Oct. 1 Apply for limited entry right away SFU – Applications OPEN Oct. 1SFU Application deadline is Jan 31 SFU USES Entrance Scholarship deadline Dec. 15 UBC –Apply by Dec. 1 for the UBC Major Entrance Scholarships. Application Deadline is Jan. 15 UVic (open)–Application deadline is Jan 31 (most programs) Capilano U – (Oct 7) Entrance Awards deadline March 1 BCIT – Applications open Oct 1 until full or by deadline date. Apps for trades programs accepted all year. (rotating).  Get a DVR from your counsellor to upload</vt:lpstr>
      <vt:lpstr> Deadlines are set in STONE !! Do your research </vt:lpstr>
      <vt:lpstr>UPCOMING EVENTS &amp; INFO SESSIONS</vt:lpstr>
      <vt:lpstr>Thanks for attending!  Next scholarship meeting Thurs. Feb 17th  Local Scholarship Application package &amp; SD43 Community Awards/Provincial DAA Awards.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SCHOLARSHIP MEETING #1 - WELCOME!</dc:title>
  <dc:creator>Healeywright, Denise</dc:creator>
  <cp:lastModifiedBy>Healey Wright, Denise</cp:lastModifiedBy>
  <cp:revision>34</cp:revision>
  <cp:lastPrinted>2023-10-12T19:57:42Z</cp:lastPrinted>
  <dcterms:created xsi:type="dcterms:W3CDTF">2019-06-14T20:15:24Z</dcterms:created>
  <dcterms:modified xsi:type="dcterms:W3CDTF">2026-10-07T20:43:17Z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0x0101002D07E4F57BB99044BA11394B1359EC68</vt:lpwstr>
  </property>
  <property fmtid="{D5CDD505-2E9C-101B-9397-08002B2CF9AE}" pid="3" name="MSIP_Label_67f96a5d-77da-4993-b431-64db1bc697e2_Enabled">
    <vt:lpwstr>true</vt:lpwstr>
  </property>
  <property fmtid="{D5CDD505-2E9C-101B-9397-08002B2CF9AE}" pid="4" name="MSIP_Label_67f96a5d-77da-4993-b431-64db1bc697e2_SetDate">
    <vt:lpwstr>2026-10-01T18:12:26Z</vt:lpwstr>
  </property>
  <property fmtid="{D5CDD505-2E9C-101B-9397-08002B2CF9AE}" pid="5" name="MSIP_Label_67f96a5d-77da-4993-b431-64db1bc697e2_Method">
    <vt:lpwstr>Standard</vt:lpwstr>
  </property>
  <property fmtid="{D5CDD505-2E9C-101B-9397-08002B2CF9AE}" pid="6" name="MSIP_Label_67f96a5d-77da-4993-b431-64db1bc697e2_Name">
    <vt:lpwstr>Sensitive - Internal Only</vt:lpwstr>
  </property>
  <property fmtid="{D5CDD505-2E9C-101B-9397-08002B2CF9AE}" pid="7" name="MSIP_Label_67f96a5d-77da-4993-b431-64db1bc697e2_SiteId">
    <vt:lpwstr>d9658cef-0292-4252-9925-6442de24a44b</vt:lpwstr>
  </property>
  <property fmtid="{D5CDD505-2E9C-101B-9397-08002B2CF9AE}" pid="8" name="MSIP_Label_67f96a5d-77da-4993-b431-64db1bc697e2_ActionId">
    <vt:lpwstr>0d679c12-b606-49dd-8782-265e4dedd3f6</vt:lpwstr>
  </property>
  <property fmtid="{D5CDD505-2E9C-101B-9397-08002B2CF9AE}" pid="9" name="MSIP_Label_67f96a5d-77da-4993-b431-64db1bc697e2_ContentBits">
    <vt:lpwstr>0</vt:lpwstr>
  </property>
  <property fmtid="{D5CDD505-2E9C-101B-9397-08002B2CF9AE}" pid="10" name="MSIP_Label_67f96a5d-77da-4993-b431-64db1bc697e2_Tag">
    <vt:lpwstr>10, 3, 0, 1</vt:lpwstr>
  </property>
</Properties>
</file>