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87" r:id="rId23"/>
    <p:sldId id="274" r:id="rId24"/>
    <p:sldId id="275" r:id="rId25"/>
    <p:sldId id="276" r:id="rId26"/>
    <p:sldId id="277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9753600" cy="7315200"/>
  <p:notesSz cx="6858000" cy="9144000"/>
  <p:embeddedFontLst>
    <p:embeddedFont>
      <p:font typeface="Canva Sans" panose="020B0604020202020204" charset="0"/>
      <p:regular r:id="rId37"/>
    </p:embeddedFont>
    <p:embeddedFont>
      <p:font typeface="Finger Paint" panose="020B0604020202020204" charset="0"/>
      <p:regular r:id="rId38"/>
    </p:embeddedFont>
    <p:embeddedFont>
      <p:font typeface="Monami" panose="020B0604020202020204" charset="0"/>
      <p:regular r:id="rId39"/>
    </p:embeddedFont>
    <p:embeddedFont>
      <p:font typeface="Poppins" panose="00000500000000000000" pitchFamily="2" charset="0"/>
      <p:regular r:id="rId40"/>
      <p:bold r:id="rId41"/>
      <p:italic r:id="rId42"/>
      <p:boldItalic r:id="rId43"/>
    </p:embeddedFont>
    <p:embeddedFont>
      <p:font typeface="Poppins Bold" panose="00000800000000000000" pitchFamily="2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C2C8F6-482B-3A6F-7698-B3F63279B0C8}" v="1" dt="2026-10-07T21:34:43.510"/>
    <p1510:client id="{9193875F-443E-4815-9EBE-71B01CA46B59}" v="21" dt="2026-10-06T17:38:08.7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 assignments:</a:t>
            </a:r>
          </a:p>
          <a:p>
            <a:r>
              <a:rPr lang="en-US"/>
              <a:t>4 of which should have been completed in Grade 11</a:t>
            </a:r>
          </a:p>
          <a:p>
            <a:r>
              <a:rPr lang="en-US"/>
              <a:t>3 others which include finding a mentor and meeting with them 3 times, 30 hours of volunteer/work experience and a financial plan</a:t>
            </a:r>
          </a:p>
          <a:p>
            <a:r>
              <a:rPr lang="en-US"/>
              <a:t>Capstone Project (worth 40% of your mark)</a:t>
            </a:r>
          </a:p>
          <a:p>
            <a:endParaRPr lang="en-US"/>
          </a:p>
          <a:p>
            <a:r>
              <a:rPr lang="en-US"/>
              <a:t>&lt;number&gt;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 assignments:</a:t>
            </a:r>
          </a:p>
          <a:p>
            <a:r>
              <a:rPr lang="en-US"/>
              <a:t>4 of which should have been completed in Grade 11</a:t>
            </a:r>
          </a:p>
          <a:p>
            <a:r>
              <a:rPr lang="en-US"/>
              <a:t>3 others which include finding a mentor and meeting with them 3 times, 30 hours of volunteer/work experience and a financial plan</a:t>
            </a:r>
          </a:p>
          <a:p>
            <a:r>
              <a:rPr lang="en-US"/>
              <a:t>Capstone Project (worth 40% of your mark)</a:t>
            </a:r>
          </a:p>
          <a:p>
            <a:endParaRPr lang="en-US"/>
          </a:p>
          <a:p>
            <a:r>
              <a:rPr lang="en-US"/>
              <a:t>&lt;number&gt;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 assignments:</a:t>
            </a:r>
          </a:p>
          <a:p>
            <a:r>
              <a:rPr lang="en-US"/>
              <a:t>4 of which should have been completed in Grade 11</a:t>
            </a:r>
          </a:p>
          <a:p>
            <a:r>
              <a:rPr lang="en-US"/>
              <a:t>3 others which include finding a mentor and meeting with them 3 times, 30 hours of volunteer/work experience and a financial plan</a:t>
            </a:r>
          </a:p>
          <a:p>
            <a:r>
              <a:rPr lang="en-US"/>
              <a:t>Capstone Project (worth 40% of your mark)</a:t>
            </a:r>
          </a:p>
          <a:p>
            <a:endParaRPr lang="en-US"/>
          </a:p>
          <a:p>
            <a:r>
              <a:rPr lang="en-US"/>
              <a:t>&lt;number&gt;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john@sd43.bc.ca" TargetMode="External"/><Relationship Id="rId7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mcbride@sd43.bc.ca" TargetMode="External"/><Relationship Id="rId5" Type="http://schemas.openxmlformats.org/officeDocument/2006/relationships/hyperlink" Target="mailto:ibirsan@sd43.bc.ca" TargetMode="External"/><Relationship Id="rId4" Type="http://schemas.openxmlformats.org/officeDocument/2006/relationships/hyperlink" Target="mailto:zalam@sd43.bc.c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plannerbc.c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ouac.on.ca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enttranscripts.gov.bc.ca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80" r="-135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84073" y="3266643"/>
            <a:ext cx="1126227" cy="1230850"/>
          </a:xfrm>
          <a:custGeom>
            <a:avLst/>
            <a:gdLst/>
            <a:ahLst/>
            <a:cxnLst/>
            <a:rect l="l" t="t" r="r" b="b"/>
            <a:pathLst>
              <a:path w="1126227" h="1230850">
                <a:moveTo>
                  <a:pt x="0" y="0"/>
                </a:moveTo>
                <a:lnTo>
                  <a:pt x="1126227" y="0"/>
                </a:lnTo>
                <a:lnTo>
                  <a:pt x="1126227" y="1230850"/>
                </a:lnTo>
                <a:lnTo>
                  <a:pt x="0" y="1230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888851" y="1217235"/>
            <a:ext cx="5358336" cy="4098816"/>
            <a:chOff x="0" y="0"/>
            <a:chExt cx="7144448" cy="54650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44448" cy="5465088"/>
            </a:xfrm>
            <a:custGeom>
              <a:avLst/>
              <a:gdLst/>
              <a:ahLst/>
              <a:cxnLst/>
              <a:rect l="l" t="t" r="r" b="b"/>
              <a:pathLst>
                <a:path w="7144448" h="5465088">
                  <a:moveTo>
                    <a:pt x="0" y="0"/>
                  </a:moveTo>
                  <a:lnTo>
                    <a:pt x="7144448" y="0"/>
                  </a:lnTo>
                  <a:lnTo>
                    <a:pt x="7144448" y="5465088"/>
                  </a:lnTo>
                  <a:lnTo>
                    <a:pt x="0" y="54650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7144448" cy="54650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40"/>
                </a:lnSpc>
              </a:pPr>
              <a:endParaRPr/>
            </a:p>
            <a:p>
              <a:pPr algn="l">
                <a:lnSpc>
                  <a:spcPts val="3740"/>
                </a:lnSpc>
              </a:pPr>
              <a:endParaRPr/>
            </a:p>
            <a:p>
              <a:pPr algn="l">
                <a:lnSpc>
                  <a:spcPts val="3740"/>
                </a:lnSpc>
              </a:pPr>
              <a:r>
                <a:rPr lang="en-US" sz="38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DR. CHARLES BEST SECONDARY</a:t>
              </a:r>
              <a:endParaRPr lang="en-US" sz="38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algn="l">
                <a:lnSpc>
                  <a:spcPts val="3740"/>
                </a:lnSpc>
              </a:pPr>
              <a:r>
                <a:rPr lang="en-US" sz="38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                                                     </a:t>
              </a:r>
              <a:endParaRPr lang="en-US" sz="38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algn="l">
                <a:lnSpc>
                  <a:spcPts val="3740"/>
                </a:lnSpc>
              </a:pPr>
              <a:r>
                <a:rPr lang="en-US" sz="38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Grad 2027</a:t>
              </a:r>
              <a:endParaRPr lang="en-US" sz="38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algn="l">
                <a:lnSpc>
                  <a:spcPts val="3740"/>
                </a:lnSpc>
              </a:pPr>
              <a:endParaRPr lang="en-US" sz="3847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409379" y="-594873"/>
            <a:ext cx="7492992" cy="3789130"/>
            <a:chOff x="0" y="0"/>
            <a:chExt cx="9990656" cy="50521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90656" cy="5052173"/>
            </a:xfrm>
            <a:custGeom>
              <a:avLst/>
              <a:gdLst/>
              <a:ahLst/>
              <a:cxnLst/>
              <a:rect l="l" t="t" r="r" b="b"/>
              <a:pathLst>
                <a:path w="9990656" h="5052173">
                  <a:moveTo>
                    <a:pt x="0" y="0"/>
                  </a:moveTo>
                  <a:lnTo>
                    <a:pt x="9990656" y="0"/>
                  </a:lnTo>
                  <a:lnTo>
                    <a:pt x="9990656" y="5052173"/>
                  </a:lnTo>
                  <a:lnTo>
                    <a:pt x="0" y="50521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9990656" cy="51188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95"/>
                </a:lnSpc>
              </a:pPr>
              <a:r>
                <a:rPr lang="en-US" sz="3413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		</a:t>
              </a:r>
            </a:p>
            <a:p>
              <a:pPr algn="ctr">
                <a:lnSpc>
                  <a:spcPts val="4095"/>
                </a:lnSpc>
              </a:pPr>
              <a:endParaRPr lang="en-US" sz="3413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endParaRPr>
            </a:p>
            <a:p>
              <a:pPr algn="ctr">
                <a:lnSpc>
                  <a:spcPts val="5631"/>
                </a:lnSpc>
              </a:pPr>
              <a:r>
                <a:rPr lang="en-US" sz="4693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GRADE 12 SURVIVAL GUIDE</a:t>
              </a:r>
            </a:p>
            <a:p>
              <a:pPr algn="ctr">
                <a:lnSpc>
                  <a:spcPts val="4095"/>
                </a:lnSpc>
              </a:pPr>
              <a:endParaRPr lang="en-US" sz="4693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endParaRPr>
            </a:p>
            <a:p>
              <a:pPr algn="ctr">
                <a:lnSpc>
                  <a:spcPts val="5631"/>
                </a:lnSpc>
              </a:pPr>
              <a:endParaRPr lang="en-US" sz="4693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19267" y="1814805"/>
            <a:ext cx="8884398" cy="4586407"/>
            <a:chOff x="0" y="-1739"/>
            <a:chExt cx="10967275" cy="56546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551296" cy="5635584"/>
            </a:xfrm>
            <a:custGeom>
              <a:avLst/>
              <a:gdLst/>
              <a:ahLst/>
              <a:cxnLst/>
              <a:rect l="l" t="t" r="r" b="b"/>
              <a:pathLst>
                <a:path w="10551296" h="5635584">
                  <a:moveTo>
                    <a:pt x="0" y="0"/>
                  </a:moveTo>
                  <a:lnTo>
                    <a:pt x="10551296" y="0"/>
                  </a:lnTo>
                  <a:lnTo>
                    <a:pt x="10551296" y="5635584"/>
                  </a:lnTo>
                  <a:lnTo>
                    <a:pt x="0" y="56355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15979" y="-1739"/>
              <a:ext cx="10551296" cy="56546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04"/>
                </a:lnSpc>
              </a:pP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Counsellors:	</a:t>
              </a:r>
            </a:p>
            <a:p>
              <a:pPr algn="l">
                <a:lnSpc>
                  <a:spcPts val="2304"/>
                </a:lnSpc>
              </a:pP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190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>
                <a:lnSpc>
                  <a:spcPts val="2304"/>
                </a:lnSpc>
              </a:pP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   Ms. Rachel John          Ms. Zafrin Alam 	           Ms. Irina Birsan     </a:t>
              </a:r>
              <a:r>
                <a:rPr lang="en-US" sz="1900" u="sng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  <a:hlinkClick r:id="rId3" tooltip="mailto:rjohn@sd43.bc.ca"/>
                </a:rPr>
                <a:t>rjohn@sd43.bc.ca</a:t>
              </a: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        </a:t>
              </a:r>
              <a:r>
                <a:rPr lang="en-US" sz="1900" u="sng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  <a:hlinkClick r:id="rId4" tooltip="mailto:zalam@sd43.bc.ca"/>
                </a:rPr>
                <a:t>zalam@sd43.bc.ca</a:t>
              </a: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          </a:t>
              </a:r>
              <a:r>
                <a:rPr lang="en-US" sz="1900" u="sng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  <a:hlinkClick r:id="rId5"/>
                </a:rPr>
                <a:t>ibirsan@sd43.bc.ca</a:t>
              </a:r>
              <a:endParaRPr lang="en-US" sz="1900" u="sng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>
                <a:lnSpc>
                  <a:spcPts val="2304"/>
                </a:lnSpc>
              </a:pPr>
              <a:endParaRPr lang="en-US" sz="1900" u="sng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>
                <a:lnSpc>
                  <a:spcPts val="2304"/>
                </a:lnSpc>
              </a:pP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        (A-G) 	                                 (H-O)		         (P-Z)							</a:t>
              </a:r>
              <a:endParaRPr lang="en-US" sz="190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 algn="ctr">
                <a:lnSpc>
                  <a:spcPts val="2304"/>
                </a:lnSpc>
              </a:pP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Post-Secondary and Career Advisor:</a:t>
              </a:r>
              <a:endParaRPr lang="en-US" sz="1900">
                <a:solidFill>
                  <a:srgbClr val="8C9ABE"/>
                </a:solidFill>
                <a:latin typeface="Poppins"/>
                <a:cs typeface="Poppins"/>
              </a:endParaRPr>
            </a:p>
            <a:p>
              <a:pPr algn="ctr">
                <a:lnSpc>
                  <a:spcPts val="2304"/>
                </a:lnSpc>
              </a:pPr>
              <a:r>
                <a:rPr lang="en-US" sz="190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Mrs. Silke Kaufmann</a:t>
              </a:r>
              <a:endParaRPr lang="en-US" sz="190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 algn="ctr">
                <a:lnSpc>
                  <a:spcPts val="2304"/>
                </a:lnSpc>
              </a:pPr>
              <a:r>
                <a:rPr lang="en-US" sz="1900" u="sng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  <a:hlinkClick r:id="rId6" tooltip="mailto:smcbride@sd43.bc.ca"/>
                </a:rPr>
                <a:t>skaufmann@sd43.bc.ca</a:t>
              </a:r>
              <a:r>
                <a:rPr lang="en-US" sz="1900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900">
                <a:solidFill>
                  <a:srgbClr val="8C9ABE"/>
                </a:solidFill>
                <a:latin typeface="Monami"/>
                <a:ea typeface="Monami"/>
                <a:cs typeface="Monami"/>
              </a:endParaRPr>
            </a:p>
            <a:p>
              <a:pPr algn="l">
                <a:lnSpc>
                  <a:spcPts val="2047"/>
                </a:lnSpc>
              </a:pPr>
              <a:r>
                <a:rPr lang="en-US" sz="1700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700">
                <a:solidFill>
                  <a:srgbClr val="8C9ABE"/>
                </a:solidFill>
                <a:latin typeface="Monami"/>
                <a:ea typeface="Monami"/>
                <a:cs typeface="Monami"/>
              </a:endParaRPr>
            </a:p>
            <a:p>
              <a:pPr algn="l">
                <a:lnSpc>
                  <a:spcPts val="2047"/>
                </a:lnSpc>
              </a:pPr>
              <a:r>
                <a:rPr lang="en-US" sz="1700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700">
                <a:solidFill>
                  <a:srgbClr val="8C9ABE"/>
                </a:solidFill>
                <a:latin typeface="Monami"/>
                <a:ea typeface="Monami"/>
                <a:cs typeface="Monami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4854528" y="5526912"/>
            <a:ext cx="3652992" cy="1106304"/>
            <a:chOff x="0" y="0"/>
            <a:chExt cx="4870656" cy="1475072"/>
          </a:xfrm>
        </p:grpSpPr>
        <p:sp>
          <p:nvSpPr>
            <p:cNvPr id="10" name="Freeform 10" descr="C:\Users\pgangnes\AppData\Local\Microsoft\Windows\Temporary Internet Files\Content.IE5\BVZ7B1B2\MP900449121[1].jpg"/>
            <p:cNvSpPr/>
            <p:nvPr/>
          </p:nvSpPr>
          <p:spPr>
            <a:xfrm>
              <a:off x="0" y="0"/>
              <a:ext cx="4870704" cy="1475105"/>
            </a:xfrm>
            <a:custGeom>
              <a:avLst/>
              <a:gdLst/>
              <a:ahLst/>
              <a:cxnLst/>
              <a:rect l="l" t="t" r="r" b="b"/>
              <a:pathLst>
                <a:path w="4870704" h="1475105">
                  <a:moveTo>
                    <a:pt x="0" y="0"/>
                  </a:moveTo>
                  <a:lnTo>
                    <a:pt x="4870704" y="0"/>
                  </a:lnTo>
                  <a:lnTo>
                    <a:pt x="4870704" y="1475105"/>
                  </a:lnTo>
                  <a:lnTo>
                    <a:pt x="0" y="1475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8583" t="-187497" r="-24531" b="-916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625472" y="5526912"/>
            <a:ext cx="3684480" cy="1106304"/>
            <a:chOff x="0" y="0"/>
            <a:chExt cx="4912640" cy="1475072"/>
          </a:xfrm>
        </p:grpSpPr>
        <p:sp>
          <p:nvSpPr>
            <p:cNvPr id="12" name="Freeform 12" descr="C:\Users\pgangnes\AppData\Local\Microsoft\Windows\Temporary Internet Files\Content.IE5\BVZ7B1B2\MP900449121[1].jpg"/>
            <p:cNvSpPr/>
            <p:nvPr/>
          </p:nvSpPr>
          <p:spPr>
            <a:xfrm flipH="1">
              <a:off x="0" y="0"/>
              <a:ext cx="4912614" cy="1475105"/>
            </a:xfrm>
            <a:custGeom>
              <a:avLst/>
              <a:gdLst/>
              <a:ahLst/>
              <a:cxnLst/>
              <a:rect l="l" t="t" r="r" b="b"/>
              <a:pathLst>
                <a:path w="4912614" h="1475105">
                  <a:moveTo>
                    <a:pt x="4912614" y="0"/>
                  </a:moveTo>
                  <a:lnTo>
                    <a:pt x="0" y="0"/>
                  </a:lnTo>
                  <a:lnTo>
                    <a:pt x="0" y="1475105"/>
                  </a:lnTo>
                  <a:lnTo>
                    <a:pt x="4912614" y="1475105"/>
                  </a:lnTo>
                  <a:lnTo>
                    <a:pt x="4912614" y="0"/>
                  </a:lnTo>
                  <a:close/>
                </a:path>
              </a:pathLst>
            </a:custGeom>
            <a:blipFill>
              <a:blip r:embed="rId7"/>
              <a:stretch>
                <a:fillRect l="-27488" t="-187502" r="-24323" b="-9168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87680" y="0"/>
            <a:ext cx="8778240" cy="1259586"/>
            <a:chOff x="0" y="0"/>
            <a:chExt cx="11704320" cy="1679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04320" cy="1679448"/>
            </a:xfrm>
            <a:custGeom>
              <a:avLst/>
              <a:gdLst/>
              <a:ahLst/>
              <a:cxnLst/>
              <a:rect l="l" t="t" r="r" b="b"/>
              <a:pathLst>
                <a:path w="11704320" h="1679448">
                  <a:moveTo>
                    <a:pt x="0" y="0"/>
                  </a:moveTo>
                  <a:lnTo>
                    <a:pt x="11704320" y="0"/>
                  </a:lnTo>
                  <a:lnTo>
                    <a:pt x="11704320" y="1679448"/>
                  </a:lnTo>
                  <a:lnTo>
                    <a:pt x="0" y="16794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1704320" cy="1765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08"/>
                </a:lnSpc>
              </a:pPr>
              <a:r>
                <a:rPr lang="en-US" sz="3840" u="sng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80 CREDIT GRADUATION PROGRAM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770686" y="767252"/>
            <a:ext cx="10874427" cy="5576840"/>
            <a:chOff x="0" y="0"/>
            <a:chExt cx="12675214" cy="121551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704320" cy="8669696"/>
            </a:xfrm>
            <a:custGeom>
              <a:avLst/>
              <a:gdLst/>
              <a:ahLst/>
              <a:cxnLst/>
              <a:rect l="l" t="t" r="r" b="b"/>
              <a:pathLst>
                <a:path w="11704320" h="8669696">
                  <a:moveTo>
                    <a:pt x="0" y="0"/>
                  </a:moveTo>
                  <a:lnTo>
                    <a:pt x="11704320" y="0"/>
                  </a:lnTo>
                  <a:lnTo>
                    <a:pt x="11704320" y="8669696"/>
                  </a:lnTo>
                  <a:lnTo>
                    <a:pt x="0" y="86696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70894" y="3485445"/>
              <a:ext cx="11704320" cy="86696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43"/>
                </a:lnSpc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Required Courses (48 credits – including 4 Indigenous course credits)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English 10	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An English 11 							4 Credits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English 12 	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Social Studies 10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A Socials 11 or 12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Science 10	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Biol., Chem., Phys., Earth Sc., Sc&amp;Tech 11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A Math 10 	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A Math 11 	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Physical Ed. 10				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CLE 10   								4 Credits	  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a F.A. or App. Sk.10/11/12				2 or 4 Credits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Numeracy/ Literacy Assessments	</a:t>
              </a:r>
            </a:p>
            <a:p>
              <a:pPr marL="364211" lvl="1" indent="-182106" algn="l">
                <a:lnSpc>
                  <a:spcPts val="1843"/>
                </a:lnSpc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Elective Courses (28 credits – 7 Courses)			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____________________________12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____________________________12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____________________________12		4 Credits	</a:t>
              </a:r>
            </a:p>
            <a:p>
              <a:pPr marL="364211" lvl="1" indent="-182106" algn="l">
                <a:lnSpc>
                  <a:spcPts val="1843"/>
                </a:lnSpc>
                <a:buFont typeface="Arial"/>
                <a:buChar char="•"/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Career Life Connections					4 Credits</a:t>
              </a:r>
            </a:p>
            <a:p>
              <a:pPr marL="364211" lvl="1" indent="-182106" algn="l">
                <a:lnSpc>
                  <a:spcPts val="1843"/>
                </a:lnSpc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								</a:t>
              </a:r>
            </a:p>
            <a:p>
              <a:pPr marL="364211" lvl="1" indent="-182106" algn="l">
                <a:lnSpc>
                  <a:spcPts val="1843"/>
                </a:lnSpc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									Total:	80 Credits</a:t>
              </a:r>
            </a:p>
            <a:p>
              <a:pPr marL="364211" lvl="1" indent="-182106" algn="l">
                <a:lnSpc>
                  <a:spcPts val="1843"/>
                </a:lnSpc>
              </a:pPr>
              <a:r>
                <a:rPr lang="en-US" sz="192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30112" y="1056768"/>
            <a:ext cx="7492992" cy="1219200"/>
            <a:chOff x="0" y="0"/>
            <a:chExt cx="9990656" cy="1625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90656" cy="1625600"/>
            </a:xfrm>
            <a:custGeom>
              <a:avLst/>
              <a:gdLst/>
              <a:ahLst/>
              <a:cxnLst/>
              <a:rect l="l" t="t" r="r" b="b"/>
              <a:pathLst>
                <a:path w="9990656" h="1625600">
                  <a:moveTo>
                    <a:pt x="0" y="0"/>
                  </a:moveTo>
                  <a:lnTo>
                    <a:pt x="9990656" y="0"/>
                  </a:lnTo>
                  <a:lnTo>
                    <a:pt x="9990656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9990656" cy="1711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ASSESSMENTS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73561" y="2158841"/>
            <a:ext cx="7492992" cy="4424839"/>
            <a:chOff x="0" y="-47625"/>
            <a:chExt cx="9990656" cy="58997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90656" cy="5852160"/>
            </a:xfrm>
            <a:custGeom>
              <a:avLst/>
              <a:gdLst/>
              <a:ahLst/>
              <a:cxnLst/>
              <a:rect l="l" t="t" r="r" b="b"/>
              <a:pathLst>
                <a:path w="9990656" h="5852160">
                  <a:moveTo>
                    <a:pt x="0" y="0"/>
                  </a:moveTo>
                  <a:lnTo>
                    <a:pt x="9990656" y="0"/>
                  </a:lnTo>
                  <a:lnTo>
                    <a:pt x="9990656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9990656" cy="5899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28930" lvl="1" indent="-164465" algn="just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Required to graduate:</a:t>
              </a:r>
              <a:endParaRPr lang="en-US" sz="2550"/>
            </a:p>
            <a:p>
              <a:pPr marL="328930" lvl="1" indent="-164465" algn="just">
                <a:lnSpc>
                  <a:spcPts val="3071"/>
                </a:lnSpc>
              </a:pPr>
              <a:r>
                <a:rPr lang="en-US" sz="2550" b="1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Numeracy 10</a:t>
              </a:r>
              <a:endParaRPr lang="en-US" sz="2550" b="1" u="sng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8930" lvl="1" indent="-164465" algn="just">
                <a:lnSpc>
                  <a:spcPts val="3071"/>
                </a:lnSpc>
              </a:pPr>
              <a:r>
                <a:rPr lang="en-US" sz="2550" b="1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Literacy 10 and  12</a:t>
              </a:r>
              <a:endParaRPr lang="en-US" sz="2550" b="1" u="sng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8930" lvl="1" indent="-164465" algn="just">
                <a:lnSpc>
                  <a:spcPts val="3071"/>
                </a:lnSpc>
              </a:pPr>
              <a:r>
                <a:rPr lang="en-US" sz="2550" b="1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2550" b="1" u="sng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8930" lvl="1" indent="-164465" algn="just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If you have not written a grade 10 assessment, please see your counsellor so that you can be placed on the next assessment date</a:t>
              </a:r>
              <a:endParaRPr lang="en-US" sz="25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9455" lvl="1" indent="-164727" algn="just">
                <a:lnSpc>
                  <a:spcPts val="3071"/>
                </a:lnSpc>
                <a:buFont typeface="Arial"/>
                <a:buChar char="•"/>
              </a:pPr>
              <a:endParaRPr lang="en-US" sz="2559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endParaRPr>
            </a:p>
            <a:p>
              <a:pPr marL="328930" lvl="1" indent="-164465" algn="just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French Immersion students:</a:t>
              </a:r>
              <a:endParaRPr lang="en-US" sz="25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8930" lvl="1" indent="-164465" algn="just">
                <a:lnSpc>
                  <a:spcPts val="3071"/>
                </a:lnSpc>
              </a:pPr>
              <a:r>
                <a:rPr lang="en-US" sz="2550" b="1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Français 12 Assessment</a:t>
              </a:r>
              <a:endParaRPr lang="en-US" sz="2550" b="1" u="sng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4878967"/>
            <a:ext cx="1872854" cy="2436233"/>
          </a:xfrm>
          <a:custGeom>
            <a:avLst/>
            <a:gdLst/>
            <a:ahLst/>
            <a:cxnLst/>
            <a:rect l="l" t="t" r="r" b="b"/>
            <a:pathLst>
              <a:path w="1872854" h="2436233">
                <a:moveTo>
                  <a:pt x="0" y="0"/>
                </a:moveTo>
                <a:lnTo>
                  <a:pt x="1872854" y="0"/>
                </a:lnTo>
                <a:lnTo>
                  <a:pt x="1872854" y="2436233"/>
                </a:lnTo>
                <a:lnTo>
                  <a:pt x="0" y="24362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87328" y="731520"/>
            <a:ext cx="8014848" cy="1760593"/>
            <a:chOff x="0" y="0"/>
            <a:chExt cx="10686464" cy="23474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686464" cy="2347457"/>
            </a:xfrm>
            <a:custGeom>
              <a:avLst/>
              <a:gdLst/>
              <a:ahLst/>
              <a:cxnLst/>
              <a:rect l="l" t="t" r="r" b="b"/>
              <a:pathLst>
                <a:path w="10686464" h="2347457">
                  <a:moveTo>
                    <a:pt x="0" y="0"/>
                  </a:moveTo>
                  <a:lnTo>
                    <a:pt x="10686464" y="0"/>
                  </a:lnTo>
                  <a:lnTo>
                    <a:pt x="10686464" y="2347457"/>
                  </a:lnTo>
                  <a:lnTo>
                    <a:pt x="0" y="23474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686464" cy="23855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62"/>
                </a:lnSpc>
              </a:pPr>
              <a:r>
                <a:rPr lang="en-US" sz="3946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INDIGENOUS COURSE CREDITS</a:t>
              </a:r>
            </a:p>
            <a:p>
              <a:pPr algn="ctr">
                <a:lnSpc>
                  <a:spcPts val="4262"/>
                </a:lnSpc>
              </a:pPr>
              <a:endParaRPr lang="en-US" sz="3946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015464" y="2131200"/>
            <a:ext cx="6830208" cy="4045824"/>
            <a:chOff x="0" y="0"/>
            <a:chExt cx="9106944" cy="53944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06944" cy="5394432"/>
            </a:xfrm>
            <a:custGeom>
              <a:avLst/>
              <a:gdLst/>
              <a:ahLst/>
              <a:cxnLst/>
              <a:rect l="l" t="t" r="r" b="b"/>
              <a:pathLst>
                <a:path w="9106944" h="5394432">
                  <a:moveTo>
                    <a:pt x="0" y="0"/>
                  </a:moveTo>
                  <a:lnTo>
                    <a:pt x="9106944" y="0"/>
                  </a:lnTo>
                  <a:lnTo>
                    <a:pt x="9106944" y="5394432"/>
                  </a:lnTo>
                  <a:lnTo>
                    <a:pt x="0" y="53944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9106944" cy="54230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71"/>
                </a:lnSpc>
              </a:pPr>
              <a:r>
                <a:rPr lang="en-US" sz="2559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One of the following is required   </a:t>
              </a:r>
            </a:p>
            <a:p>
              <a:pPr algn="l">
                <a:lnSpc>
                  <a:spcPts val="3071"/>
                </a:lnSpc>
              </a:pPr>
              <a:r>
                <a:rPr lang="en-US" sz="2559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  ​​    </a:t>
              </a:r>
            </a:p>
            <a:p>
              <a:pPr marL="835570" lvl="2" indent="-278523" algn="l">
                <a:lnSpc>
                  <a:spcPts val="2560"/>
                </a:lnSpc>
                <a:buFont typeface="Arial"/>
                <a:buChar char="⚬"/>
              </a:pPr>
              <a:r>
                <a:rPr lang="en-US" sz="2133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EFP English 11</a:t>
              </a:r>
            </a:p>
            <a:p>
              <a:pPr marL="835570" lvl="2" indent="-278523" algn="l">
                <a:lnSpc>
                  <a:spcPts val="2560"/>
                </a:lnSpc>
                <a:buFont typeface="Arial"/>
                <a:buChar char="⚬"/>
              </a:pPr>
              <a:r>
                <a:rPr lang="en-US" sz="2133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Contp. Indigenous Studies 12</a:t>
              </a:r>
            </a:p>
            <a:p>
              <a:pPr marL="835570" lvl="2" indent="-278523" algn="l">
                <a:lnSpc>
                  <a:spcPts val="2560"/>
                </a:lnSpc>
                <a:buFont typeface="Arial"/>
                <a:buChar char="⚬"/>
              </a:pPr>
              <a:r>
                <a:rPr lang="en-US" sz="2133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Peuples Autochtones 12</a:t>
              </a:r>
            </a:p>
            <a:p>
              <a:pPr marL="1002684" lvl="2" indent="-334228" algn="l">
                <a:lnSpc>
                  <a:spcPts val="3071"/>
                </a:lnSpc>
              </a:pPr>
              <a:r>
                <a:rPr lang="en-US" sz="2559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304229" y="204095"/>
            <a:ext cx="7541443" cy="7315200"/>
          </a:xfrm>
          <a:custGeom>
            <a:avLst/>
            <a:gdLst/>
            <a:ahLst/>
            <a:cxnLst/>
            <a:rect l="l" t="t" r="r" b="b"/>
            <a:pathLst>
              <a:path w="7541443" h="7315200">
                <a:moveTo>
                  <a:pt x="0" y="0"/>
                </a:moveTo>
                <a:lnTo>
                  <a:pt x="7541443" y="0"/>
                </a:lnTo>
                <a:lnTo>
                  <a:pt x="7541443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513612">
            <a:off x="-447912" y="3582304"/>
            <a:ext cx="3901440" cy="2550566"/>
          </a:xfrm>
          <a:custGeom>
            <a:avLst/>
            <a:gdLst/>
            <a:ahLst/>
            <a:cxnLst/>
            <a:rect l="l" t="t" r="r" b="b"/>
            <a:pathLst>
              <a:path w="3901440" h="2550566">
                <a:moveTo>
                  <a:pt x="0" y="0"/>
                </a:moveTo>
                <a:lnTo>
                  <a:pt x="3901440" y="0"/>
                </a:lnTo>
                <a:lnTo>
                  <a:pt x="3901440" y="2550566"/>
                </a:lnTo>
                <a:lnTo>
                  <a:pt x="0" y="2550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753600" cy="7315200"/>
            <a:chOff x="0" y="0"/>
            <a:chExt cx="13004800" cy="9753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0"/>
                  </a:moveTo>
                  <a:lnTo>
                    <a:pt x="13004800" y="0"/>
                  </a:lnTo>
                  <a:lnTo>
                    <a:pt x="13004800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7F9F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32064" y="-13824"/>
            <a:ext cx="2083584" cy="5654784"/>
            <a:chOff x="0" y="0"/>
            <a:chExt cx="2778112" cy="75397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82189" cy="7539736"/>
            </a:xfrm>
            <a:custGeom>
              <a:avLst/>
              <a:gdLst/>
              <a:ahLst/>
              <a:cxnLst/>
              <a:rect l="l" t="t" r="r" b="b"/>
              <a:pathLst>
                <a:path w="2782189" h="7539736">
                  <a:moveTo>
                    <a:pt x="955929" y="0"/>
                  </a:moveTo>
                  <a:lnTo>
                    <a:pt x="2777998" y="18288"/>
                  </a:lnTo>
                  <a:cubicBezTo>
                    <a:pt x="2782189" y="2556002"/>
                    <a:pt x="2703957" y="5002022"/>
                    <a:pt x="2708275" y="7539736"/>
                  </a:cubicBezTo>
                  <a:lnTo>
                    <a:pt x="0" y="7498969"/>
                  </a:lnTo>
                  <a:lnTo>
                    <a:pt x="955929" y="0"/>
                  </a:lnTo>
                  <a:close/>
                </a:path>
              </a:pathLst>
            </a:custGeom>
            <a:blipFill>
              <a:blip r:embed="rId3"/>
              <a:stretch>
                <a:fillRect l="-191434" r="-1914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841664" y="5607936"/>
            <a:ext cx="2011776" cy="1728000"/>
            <a:chOff x="0" y="0"/>
            <a:chExt cx="2682368" cy="230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82367" cy="2303907"/>
            </a:xfrm>
            <a:custGeom>
              <a:avLst/>
              <a:gdLst/>
              <a:ahLst/>
              <a:cxnLst/>
              <a:rect l="l" t="t" r="r" b="b"/>
              <a:pathLst>
                <a:path w="2682367" h="2303907">
                  <a:moveTo>
                    <a:pt x="0" y="8509"/>
                  </a:moveTo>
                  <a:lnTo>
                    <a:pt x="2682367" y="0"/>
                  </a:lnTo>
                  <a:cubicBezTo>
                    <a:pt x="2682367" y="764413"/>
                    <a:pt x="2682367" y="1528953"/>
                    <a:pt x="2682367" y="2293366"/>
                  </a:cubicBezTo>
                  <a:lnTo>
                    <a:pt x="1248664" y="2303907"/>
                  </a:lnTo>
                  <a:lnTo>
                    <a:pt x="0" y="8509"/>
                  </a:lnTo>
                  <a:close/>
                </a:path>
              </a:pathLst>
            </a:custGeom>
            <a:blipFill>
              <a:blip r:embed="rId3"/>
              <a:stretch>
                <a:fillRect l="-26412" r="-26412" b="-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888512" y="0"/>
            <a:ext cx="1949184" cy="7315200"/>
          </a:xfrm>
          <a:custGeom>
            <a:avLst/>
            <a:gdLst/>
            <a:ahLst/>
            <a:cxnLst/>
            <a:rect l="l" t="t" r="r" b="b"/>
            <a:pathLst>
              <a:path w="1949184" h="7315200">
                <a:moveTo>
                  <a:pt x="0" y="0"/>
                </a:moveTo>
                <a:lnTo>
                  <a:pt x="1949184" y="0"/>
                </a:lnTo>
                <a:lnTo>
                  <a:pt x="1949184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145344" y="297735"/>
            <a:ext cx="5876736" cy="2051473"/>
            <a:chOff x="0" y="0"/>
            <a:chExt cx="7835648" cy="273529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835648" cy="2735298"/>
            </a:xfrm>
            <a:custGeom>
              <a:avLst/>
              <a:gdLst/>
              <a:ahLst/>
              <a:cxnLst/>
              <a:rect l="l" t="t" r="r" b="b"/>
              <a:pathLst>
                <a:path w="7835648" h="2735298">
                  <a:moveTo>
                    <a:pt x="0" y="0"/>
                  </a:moveTo>
                  <a:lnTo>
                    <a:pt x="7835648" y="0"/>
                  </a:lnTo>
                  <a:lnTo>
                    <a:pt x="7835648" y="2735298"/>
                  </a:lnTo>
                  <a:lnTo>
                    <a:pt x="0" y="2735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7835648" cy="2821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CAREER LIFE CONNECTIONS CLC12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075072" y="2536704"/>
            <a:ext cx="6127488" cy="3679135"/>
            <a:chOff x="0" y="0"/>
            <a:chExt cx="8169984" cy="49055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69984" cy="4905513"/>
            </a:xfrm>
            <a:custGeom>
              <a:avLst/>
              <a:gdLst/>
              <a:ahLst/>
              <a:cxnLst/>
              <a:rect l="l" t="t" r="r" b="b"/>
              <a:pathLst>
                <a:path w="8169984" h="4905513">
                  <a:moveTo>
                    <a:pt x="0" y="0"/>
                  </a:moveTo>
                  <a:lnTo>
                    <a:pt x="8169984" y="0"/>
                  </a:lnTo>
                  <a:lnTo>
                    <a:pt x="8169984" y="4905513"/>
                  </a:lnTo>
                  <a:lnTo>
                    <a:pt x="0" y="49055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8169984" cy="49150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284480" lvl="1" indent="-142240" algn="l">
                <a:lnSpc>
                  <a:spcPts val="1918"/>
                </a:lnSpc>
                <a:buFont typeface="Arial"/>
                <a:buChar char="•"/>
              </a:pPr>
              <a:r>
                <a:rPr lang="en-US" sz="19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Purpose: Capstone, 30 Hours (grad requirements) and a successful transition out of high school.</a:t>
              </a:r>
              <a:endParaRPr lang="en-US" sz="1950"/>
            </a:p>
            <a:p>
              <a:pPr marL="284480" lvl="1" indent="-142240" algn="l">
                <a:lnSpc>
                  <a:spcPts val="1918"/>
                </a:lnSpc>
                <a:buFont typeface="Arial"/>
                <a:buChar char="•"/>
              </a:pPr>
              <a:r>
                <a:rPr lang="en-US" sz="19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Delivery Model: Blended/Hybrid through MS Teams &amp; monthly in-person workshops. Support is available in every block of every day: Room 514. </a:t>
              </a:r>
              <a:endParaRPr lang="en-US" sz="19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284480" lvl="1" indent="-142240" algn="l">
                <a:lnSpc>
                  <a:spcPts val="1918"/>
                </a:lnSpc>
              </a:pPr>
              <a:r>
                <a:rPr lang="en-US" sz="19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9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284480" lvl="1" indent="-142240">
                <a:lnSpc>
                  <a:spcPts val="1918"/>
                </a:lnSpc>
                <a:buFont typeface="Arial"/>
                <a:buChar char="•"/>
              </a:pPr>
              <a:r>
                <a:rPr lang="en-US" sz="19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KEY! CLC12 is 4-credit, graded course that will appear on your June report card and your high school transcript.</a:t>
              </a:r>
              <a:endParaRPr lang="en-US" sz="19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284480" lvl="1" indent="-142240" algn="l">
                <a:lnSpc>
                  <a:spcPts val="1918"/>
                </a:lnSpc>
              </a:pPr>
              <a:r>
                <a:rPr lang="en-US" sz="19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9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284480" lvl="1" indent="-142240" algn="l">
                <a:lnSpc>
                  <a:spcPts val="1918"/>
                </a:lnSpc>
              </a:pPr>
              <a:r>
                <a:rPr lang="en-US" sz="19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9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70300" y="1165305"/>
            <a:ext cx="3075044" cy="5852160"/>
          </a:xfrm>
          <a:custGeom>
            <a:avLst/>
            <a:gdLst/>
            <a:ahLst/>
            <a:cxnLst/>
            <a:rect l="l" t="t" r="r" b="b"/>
            <a:pathLst>
              <a:path w="3075044" h="5852160">
                <a:moveTo>
                  <a:pt x="0" y="0"/>
                </a:moveTo>
                <a:lnTo>
                  <a:pt x="3075044" y="0"/>
                </a:lnTo>
                <a:lnTo>
                  <a:pt x="307504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753600" cy="7315200"/>
            <a:chOff x="0" y="0"/>
            <a:chExt cx="13004800" cy="9753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0"/>
                  </a:moveTo>
                  <a:lnTo>
                    <a:pt x="13004800" y="0"/>
                  </a:lnTo>
                  <a:lnTo>
                    <a:pt x="13004800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7F9F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32064" y="-13824"/>
            <a:ext cx="2083584" cy="5654784"/>
            <a:chOff x="0" y="0"/>
            <a:chExt cx="2778112" cy="75397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82189" cy="7539736"/>
            </a:xfrm>
            <a:custGeom>
              <a:avLst/>
              <a:gdLst/>
              <a:ahLst/>
              <a:cxnLst/>
              <a:rect l="l" t="t" r="r" b="b"/>
              <a:pathLst>
                <a:path w="2782189" h="7539736">
                  <a:moveTo>
                    <a:pt x="955929" y="0"/>
                  </a:moveTo>
                  <a:lnTo>
                    <a:pt x="2777998" y="18288"/>
                  </a:lnTo>
                  <a:cubicBezTo>
                    <a:pt x="2782189" y="2556002"/>
                    <a:pt x="2703957" y="5002022"/>
                    <a:pt x="2708275" y="7539736"/>
                  </a:cubicBezTo>
                  <a:lnTo>
                    <a:pt x="0" y="7498969"/>
                  </a:lnTo>
                  <a:lnTo>
                    <a:pt x="955929" y="0"/>
                  </a:lnTo>
                  <a:close/>
                </a:path>
              </a:pathLst>
            </a:custGeom>
            <a:blipFill>
              <a:blip r:embed="rId3"/>
              <a:stretch>
                <a:fillRect l="-191434" r="-1914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841664" y="5607936"/>
            <a:ext cx="2011776" cy="1728000"/>
            <a:chOff x="0" y="0"/>
            <a:chExt cx="2682368" cy="230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82367" cy="2303907"/>
            </a:xfrm>
            <a:custGeom>
              <a:avLst/>
              <a:gdLst/>
              <a:ahLst/>
              <a:cxnLst/>
              <a:rect l="l" t="t" r="r" b="b"/>
              <a:pathLst>
                <a:path w="2682367" h="2303907">
                  <a:moveTo>
                    <a:pt x="0" y="8509"/>
                  </a:moveTo>
                  <a:lnTo>
                    <a:pt x="2682367" y="0"/>
                  </a:lnTo>
                  <a:cubicBezTo>
                    <a:pt x="2682367" y="764413"/>
                    <a:pt x="2682367" y="1528953"/>
                    <a:pt x="2682367" y="2293366"/>
                  </a:cubicBezTo>
                  <a:lnTo>
                    <a:pt x="1248664" y="2303907"/>
                  </a:lnTo>
                  <a:lnTo>
                    <a:pt x="0" y="8509"/>
                  </a:lnTo>
                  <a:close/>
                </a:path>
              </a:pathLst>
            </a:custGeom>
            <a:blipFill>
              <a:blip r:embed="rId3"/>
              <a:stretch>
                <a:fillRect l="-26412" r="-26412" b="-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888512" y="0"/>
            <a:ext cx="1949184" cy="7315200"/>
          </a:xfrm>
          <a:custGeom>
            <a:avLst/>
            <a:gdLst/>
            <a:ahLst/>
            <a:cxnLst/>
            <a:rect l="l" t="t" r="r" b="b"/>
            <a:pathLst>
              <a:path w="1949184" h="7315200">
                <a:moveTo>
                  <a:pt x="0" y="0"/>
                </a:moveTo>
                <a:lnTo>
                  <a:pt x="1949184" y="0"/>
                </a:lnTo>
                <a:lnTo>
                  <a:pt x="1949184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169920" y="731520"/>
            <a:ext cx="5876736" cy="2051473"/>
            <a:chOff x="0" y="0"/>
            <a:chExt cx="7835648" cy="273529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835648" cy="2735298"/>
            </a:xfrm>
            <a:custGeom>
              <a:avLst/>
              <a:gdLst/>
              <a:ahLst/>
              <a:cxnLst/>
              <a:rect l="l" t="t" r="r" b="b"/>
              <a:pathLst>
                <a:path w="7835648" h="2735298">
                  <a:moveTo>
                    <a:pt x="0" y="0"/>
                  </a:moveTo>
                  <a:lnTo>
                    <a:pt x="7835648" y="0"/>
                  </a:lnTo>
                  <a:lnTo>
                    <a:pt x="7835648" y="2735298"/>
                  </a:lnTo>
                  <a:lnTo>
                    <a:pt x="0" y="2735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7835648" cy="2821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CAREER LIFE CONNECTIONS  CLC12</a:t>
              </a:r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0" y="0"/>
            <a:ext cx="2767488" cy="7315200"/>
            <a:chOff x="0" y="0"/>
            <a:chExt cx="3689984" cy="9753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89985" cy="9753600"/>
            </a:xfrm>
            <a:custGeom>
              <a:avLst/>
              <a:gdLst/>
              <a:ahLst/>
              <a:cxnLst/>
              <a:rect l="l" t="t" r="r" b="b"/>
              <a:pathLst>
                <a:path w="3689985" h="9753600">
                  <a:moveTo>
                    <a:pt x="0" y="0"/>
                  </a:moveTo>
                  <a:lnTo>
                    <a:pt x="3689985" y="0"/>
                  </a:lnTo>
                  <a:lnTo>
                    <a:pt x="3689985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1192" r="-4119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75072" y="2185344"/>
            <a:ext cx="6127488" cy="3991680"/>
            <a:chOff x="0" y="0"/>
            <a:chExt cx="8169984" cy="53222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69984" cy="5322240"/>
            </a:xfrm>
            <a:custGeom>
              <a:avLst/>
              <a:gdLst/>
              <a:ahLst/>
              <a:cxnLst/>
              <a:rect l="l" t="t" r="r" b="b"/>
              <a:pathLst>
                <a:path w="8169984" h="5322240">
                  <a:moveTo>
                    <a:pt x="0" y="0"/>
                  </a:moveTo>
                  <a:lnTo>
                    <a:pt x="8169984" y="0"/>
                  </a:lnTo>
                  <a:lnTo>
                    <a:pt x="8169984" y="5322240"/>
                  </a:lnTo>
                  <a:lnTo>
                    <a:pt x="0" y="5322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8169984" cy="5322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60045" lvl="1" indent="-179705" algn="l">
                <a:lnSpc>
                  <a:spcPts val="2764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Part 1: Capstone (50%)</a:t>
              </a:r>
              <a:endParaRPr lang="en-US" sz="2550"/>
            </a:p>
            <a:p>
              <a:pPr marL="589915" lvl="3" indent="-147320" algn="l">
                <a:lnSpc>
                  <a:spcPts val="2073"/>
                </a:lnSpc>
                <a:buFont typeface="Arial"/>
                <a:buChar char="￭"/>
              </a:pPr>
              <a:r>
                <a:rPr lang="en-US" sz="19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Showcase project including proposal, two check-in meetings, presentation</a:t>
              </a:r>
              <a:endParaRPr lang="en-US" sz="19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589915" lvl="3" indent="-147320" algn="l">
                <a:lnSpc>
                  <a:spcPts val="2073"/>
                </a:lnSpc>
                <a:buFont typeface="Arial"/>
                <a:buChar char="￭"/>
              </a:pPr>
              <a:r>
                <a:rPr lang="en-US" sz="19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 (Jan. 28).</a:t>
              </a:r>
              <a:endParaRPr lang="en-US" sz="19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589915" lvl="3" indent="-147320" algn="l">
                <a:lnSpc>
                  <a:spcPts val="2073"/>
                </a:lnSpc>
              </a:pPr>
              <a:r>
                <a:rPr lang="en-US" sz="1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1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60045" lvl="1" indent="-179705" algn="l">
                <a:lnSpc>
                  <a:spcPts val="2764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Part 2: Coursework (50%)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589915" lvl="3" indent="-147320" algn="l">
                <a:lnSpc>
                  <a:spcPts val="2073"/>
                </a:lnSpc>
                <a:buFont typeface="Arial"/>
                <a:buChar char="￭"/>
              </a:pPr>
              <a:r>
                <a:rPr lang="en-US" sz="19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3 workshops + assignments completed within the workshop</a:t>
              </a:r>
              <a:endParaRPr lang="en-US" sz="19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589915" lvl="3" indent="-147320" algn="l">
                <a:lnSpc>
                  <a:spcPts val="2073"/>
                </a:lnSpc>
                <a:buFont typeface="Arial"/>
                <a:buChar char="￭"/>
              </a:pPr>
              <a:r>
                <a:rPr lang="en-US" sz="1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Evidence of 30-hours (work or volunteer experience)</a:t>
              </a:r>
              <a:endParaRPr lang="en-US" sz="1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786130" lvl="3" indent="-196215" algn="l">
                <a:lnSpc>
                  <a:spcPts val="2764"/>
                </a:lnSpc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753600" cy="7315200"/>
            <a:chOff x="0" y="0"/>
            <a:chExt cx="13004800" cy="9753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0"/>
                  </a:moveTo>
                  <a:lnTo>
                    <a:pt x="13004800" y="0"/>
                  </a:lnTo>
                  <a:lnTo>
                    <a:pt x="13004800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7F9F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32064" y="-13824"/>
            <a:ext cx="2083584" cy="5654784"/>
            <a:chOff x="0" y="0"/>
            <a:chExt cx="2778112" cy="75397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82189" cy="7539736"/>
            </a:xfrm>
            <a:custGeom>
              <a:avLst/>
              <a:gdLst/>
              <a:ahLst/>
              <a:cxnLst/>
              <a:rect l="l" t="t" r="r" b="b"/>
              <a:pathLst>
                <a:path w="2782189" h="7539736">
                  <a:moveTo>
                    <a:pt x="955929" y="0"/>
                  </a:moveTo>
                  <a:lnTo>
                    <a:pt x="2777998" y="18288"/>
                  </a:lnTo>
                  <a:cubicBezTo>
                    <a:pt x="2782189" y="2556002"/>
                    <a:pt x="2703957" y="5002022"/>
                    <a:pt x="2708275" y="7539736"/>
                  </a:cubicBezTo>
                  <a:lnTo>
                    <a:pt x="0" y="7498969"/>
                  </a:lnTo>
                  <a:lnTo>
                    <a:pt x="955929" y="0"/>
                  </a:lnTo>
                  <a:close/>
                </a:path>
              </a:pathLst>
            </a:custGeom>
            <a:blipFill>
              <a:blip r:embed="rId3"/>
              <a:stretch>
                <a:fillRect l="-191434" r="-1914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841664" y="5607936"/>
            <a:ext cx="2011776" cy="1728000"/>
            <a:chOff x="0" y="0"/>
            <a:chExt cx="2682368" cy="230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82367" cy="2303907"/>
            </a:xfrm>
            <a:custGeom>
              <a:avLst/>
              <a:gdLst/>
              <a:ahLst/>
              <a:cxnLst/>
              <a:rect l="l" t="t" r="r" b="b"/>
              <a:pathLst>
                <a:path w="2682367" h="2303907">
                  <a:moveTo>
                    <a:pt x="0" y="8509"/>
                  </a:moveTo>
                  <a:lnTo>
                    <a:pt x="2682367" y="0"/>
                  </a:lnTo>
                  <a:cubicBezTo>
                    <a:pt x="2682367" y="764413"/>
                    <a:pt x="2682367" y="1528953"/>
                    <a:pt x="2682367" y="2293366"/>
                  </a:cubicBezTo>
                  <a:lnTo>
                    <a:pt x="1248664" y="2303907"/>
                  </a:lnTo>
                  <a:lnTo>
                    <a:pt x="0" y="8509"/>
                  </a:lnTo>
                  <a:close/>
                </a:path>
              </a:pathLst>
            </a:custGeom>
            <a:blipFill>
              <a:blip r:embed="rId3"/>
              <a:stretch>
                <a:fillRect l="-26412" r="-26412" b="-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38432" y="271893"/>
            <a:ext cx="5876736" cy="2051473"/>
            <a:chOff x="0" y="0"/>
            <a:chExt cx="7835648" cy="27352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835648" cy="2735298"/>
            </a:xfrm>
            <a:custGeom>
              <a:avLst/>
              <a:gdLst/>
              <a:ahLst/>
              <a:cxnLst/>
              <a:rect l="l" t="t" r="r" b="b"/>
              <a:pathLst>
                <a:path w="7835648" h="2735298">
                  <a:moveTo>
                    <a:pt x="0" y="0"/>
                  </a:moveTo>
                  <a:lnTo>
                    <a:pt x="7835648" y="0"/>
                  </a:lnTo>
                  <a:lnTo>
                    <a:pt x="7835648" y="2735298"/>
                  </a:lnTo>
                  <a:lnTo>
                    <a:pt x="0" y="2735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7835648" cy="2821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CAREER LIFE CONNECTIONS CLC12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85847" y="2480256"/>
            <a:ext cx="7176256" cy="3991680"/>
            <a:chOff x="0" y="0"/>
            <a:chExt cx="9568342" cy="53222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68342" cy="5322240"/>
            </a:xfrm>
            <a:custGeom>
              <a:avLst/>
              <a:gdLst/>
              <a:ahLst/>
              <a:cxnLst/>
              <a:rect l="l" t="t" r="r" b="b"/>
              <a:pathLst>
                <a:path w="9568342" h="5322240">
                  <a:moveTo>
                    <a:pt x="0" y="0"/>
                  </a:moveTo>
                  <a:lnTo>
                    <a:pt x="9568342" y="0"/>
                  </a:lnTo>
                  <a:lnTo>
                    <a:pt x="9568342" y="5322240"/>
                  </a:lnTo>
                  <a:lnTo>
                    <a:pt x="0" y="5322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7625"/>
              <a:ext cx="9568342" cy="52746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Upcoming Dates</a:t>
              </a:r>
            </a:p>
            <a:p>
              <a:pPr algn="l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1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36550" lvl="1" indent="-168275" algn="l">
                <a:lnSpc>
                  <a:spcPts val="1877"/>
                </a:lnSpc>
                <a:buFont typeface="Arial"/>
                <a:buChar char="•"/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Sept. 30 – Capstone Proposal DRAFT 1 is DUE</a:t>
              </a:r>
              <a:endParaRPr lang="en-US" sz="21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36550" lvl="1" indent="-168275" algn="l">
                <a:lnSpc>
                  <a:spcPts val="1877"/>
                </a:lnSpc>
                <a:buFont typeface="Arial"/>
                <a:buChar char="•"/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Oct. 7 to 30 – Capstone Check-In Meeting #1.</a:t>
              </a:r>
              <a:endParaRPr lang="en-US" sz="21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36550" lvl="1" indent="-168275" algn="l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1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36550" lvl="1" indent="-168275" algn="l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1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36550" lvl="1" indent="-168275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Make sure you’re attached to a Team.</a:t>
              </a:r>
              <a:b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</a:b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Visit your CLC12 Team 1 – 2/week. </a:t>
              </a:r>
              <a:endParaRPr lang="en-US" sz="21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36550" lvl="1" indent="-168275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Visit Room 514 during your off block with questions. </a:t>
              </a:r>
              <a:endParaRPr lang="en-US" sz="21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36550" lvl="1" indent="-168275" algn="l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21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36550" lvl="1" indent="-168275" algn="l">
                <a:lnSpc>
                  <a:spcPts val="1877"/>
                </a:lnSpc>
              </a:pPr>
              <a:r>
                <a:rPr lang="en-US" sz="21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For students who are graduating early or off site in Sem II, make arrangements with your CLC teacher </a:t>
              </a:r>
              <a:endParaRPr lang="en-US" sz="21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181610" lvl="1" indent="-90805" algn="l">
                <a:lnSpc>
                  <a:spcPts val="1013"/>
                </a:lnSpc>
              </a:pPr>
              <a:r>
                <a:rPr lang="en-US" sz="11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1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7258793" y="0"/>
            <a:ext cx="2494807" cy="2671815"/>
          </a:xfrm>
          <a:custGeom>
            <a:avLst/>
            <a:gdLst/>
            <a:ahLst/>
            <a:cxnLst/>
            <a:rect l="l" t="t" r="r" b="b"/>
            <a:pathLst>
              <a:path w="2494807" h="2671815">
                <a:moveTo>
                  <a:pt x="0" y="0"/>
                </a:moveTo>
                <a:lnTo>
                  <a:pt x="2494807" y="0"/>
                </a:lnTo>
                <a:lnTo>
                  <a:pt x="2494807" y="2671815"/>
                </a:lnTo>
                <a:lnTo>
                  <a:pt x="0" y="2671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92928" y="-18048"/>
            <a:ext cx="7492992" cy="1403773"/>
            <a:chOff x="0" y="0"/>
            <a:chExt cx="9990656" cy="18716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90656" cy="1871698"/>
            </a:xfrm>
            <a:custGeom>
              <a:avLst/>
              <a:gdLst/>
              <a:ahLst/>
              <a:cxnLst/>
              <a:rect l="l" t="t" r="r" b="b"/>
              <a:pathLst>
                <a:path w="9990656" h="1871698">
                  <a:moveTo>
                    <a:pt x="0" y="0"/>
                  </a:moveTo>
                  <a:lnTo>
                    <a:pt x="9990656" y="0"/>
                  </a:lnTo>
                  <a:lnTo>
                    <a:pt x="9990656" y="1871698"/>
                  </a:lnTo>
                  <a:lnTo>
                    <a:pt x="0" y="18716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9990656" cy="19574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LANGUAGE CHALLENGE EXAMS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075904" y="1150080"/>
            <a:ext cx="7352832" cy="4210176"/>
            <a:chOff x="0" y="0"/>
            <a:chExt cx="9803776" cy="56135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03776" cy="5613568"/>
            </a:xfrm>
            <a:custGeom>
              <a:avLst/>
              <a:gdLst/>
              <a:ahLst/>
              <a:cxnLst/>
              <a:rect l="l" t="t" r="r" b="b"/>
              <a:pathLst>
                <a:path w="9803776" h="5613568">
                  <a:moveTo>
                    <a:pt x="0" y="0"/>
                  </a:moveTo>
                  <a:lnTo>
                    <a:pt x="9803776" y="0"/>
                  </a:lnTo>
                  <a:lnTo>
                    <a:pt x="9803776" y="5613568"/>
                  </a:lnTo>
                  <a:lnTo>
                    <a:pt x="0" y="56135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9803776" cy="56040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French  </a:t>
              </a:r>
            </a:p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Japanese</a:t>
              </a:r>
            </a:p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Korean</a:t>
              </a:r>
            </a:p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Mandarin</a:t>
              </a:r>
            </a:p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Punjabi</a:t>
              </a:r>
            </a:p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Spanish</a:t>
              </a:r>
            </a:p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Farsi </a:t>
              </a:r>
            </a:p>
            <a:p>
              <a:pPr marL="384364" lvl="1" indent="-192182" algn="l">
                <a:lnSpc>
                  <a:spcPts val="3225"/>
                </a:lnSpc>
                <a:buFont typeface="Arial"/>
                <a:buChar char="•"/>
              </a:pPr>
              <a:r>
                <a:rPr lang="en-US" sz="298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ASL 11 (American Sign Language) (NEW)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6327456" y="912921"/>
            <a:ext cx="2926080" cy="2926080"/>
          </a:xfrm>
          <a:custGeom>
            <a:avLst/>
            <a:gdLst/>
            <a:ahLst/>
            <a:cxnLst/>
            <a:rect l="l" t="t" r="r" b="b"/>
            <a:pathLst>
              <a:path w="2926080" h="2926080">
                <a:moveTo>
                  <a:pt x="0" y="0"/>
                </a:moveTo>
                <a:lnTo>
                  <a:pt x="2926080" y="0"/>
                </a:lnTo>
                <a:lnTo>
                  <a:pt x="292608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292928" y="5506977"/>
            <a:ext cx="7960608" cy="1757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1"/>
              </a:lnSpc>
            </a:pPr>
            <a:r>
              <a:rPr lang="en-US" sz="2550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rPr>
              <a:t>Application deadline:  29th  October 2026</a:t>
            </a:r>
          </a:p>
          <a:p>
            <a:pPr>
              <a:lnSpc>
                <a:spcPts val="3071"/>
              </a:lnSpc>
            </a:pPr>
            <a:r>
              <a:rPr lang="en-US" sz="2550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rPr>
              <a:t>Exam Dates: Jan 30th &amp; Jan 31ˢᵗ, 2027 </a:t>
            </a:r>
            <a:endParaRPr lang="en-US" sz="2550">
              <a:solidFill>
                <a:srgbClr val="4E83BB"/>
              </a:solidFill>
              <a:latin typeface="Monami"/>
              <a:ea typeface="Monami"/>
              <a:cs typeface="Monami"/>
            </a:endParaRPr>
          </a:p>
          <a:p>
            <a:pPr algn="l">
              <a:lnSpc>
                <a:spcPts val="2304"/>
              </a:lnSpc>
            </a:pPr>
            <a:r>
              <a:rPr lang="en-US" sz="1900" u="sng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rPr>
              <a:t>https://www.deltasd.bc.ca/schools/secondary/challenge-exams/</a:t>
            </a:r>
            <a:endParaRPr lang="en-US" sz="1900" u="sng">
              <a:solidFill>
                <a:srgbClr val="4E83BB"/>
              </a:solidFill>
              <a:latin typeface="Monami"/>
              <a:ea typeface="Monami"/>
              <a:cs typeface="Monam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753600" cy="7315200"/>
            <a:chOff x="0" y="0"/>
            <a:chExt cx="13004800" cy="9753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0"/>
                  </a:moveTo>
                  <a:lnTo>
                    <a:pt x="13004800" y="0"/>
                  </a:lnTo>
                  <a:lnTo>
                    <a:pt x="13004800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7F9F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32064" y="-13824"/>
            <a:ext cx="2083584" cy="5654784"/>
            <a:chOff x="0" y="0"/>
            <a:chExt cx="2778112" cy="75397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82189" cy="7539736"/>
            </a:xfrm>
            <a:custGeom>
              <a:avLst/>
              <a:gdLst/>
              <a:ahLst/>
              <a:cxnLst/>
              <a:rect l="l" t="t" r="r" b="b"/>
              <a:pathLst>
                <a:path w="2782189" h="7539736">
                  <a:moveTo>
                    <a:pt x="955929" y="0"/>
                  </a:moveTo>
                  <a:lnTo>
                    <a:pt x="2777998" y="18288"/>
                  </a:lnTo>
                  <a:cubicBezTo>
                    <a:pt x="2782189" y="2556002"/>
                    <a:pt x="2703957" y="5002022"/>
                    <a:pt x="2708275" y="7539736"/>
                  </a:cubicBezTo>
                  <a:lnTo>
                    <a:pt x="0" y="7498969"/>
                  </a:lnTo>
                  <a:lnTo>
                    <a:pt x="955929" y="0"/>
                  </a:lnTo>
                  <a:close/>
                </a:path>
              </a:pathLst>
            </a:custGeom>
            <a:blipFill>
              <a:blip r:embed="rId2"/>
              <a:stretch>
                <a:fillRect l="-191434" r="-1914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841664" y="5607936"/>
            <a:ext cx="2011776" cy="1728000"/>
            <a:chOff x="0" y="0"/>
            <a:chExt cx="2682368" cy="230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82367" cy="2303907"/>
            </a:xfrm>
            <a:custGeom>
              <a:avLst/>
              <a:gdLst/>
              <a:ahLst/>
              <a:cxnLst/>
              <a:rect l="l" t="t" r="r" b="b"/>
              <a:pathLst>
                <a:path w="2682367" h="2303907">
                  <a:moveTo>
                    <a:pt x="0" y="8509"/>
                  </a:moveTo>
                  <a:lnTo>
                    <a:pt x="2682367" y="0"/>
                  </a:lnTo>
                  <a:cubicBezTo>
                    <a:pt x="2682367" y="764413"/>
                    <a:pt x="2682367" y="1528953"/>
                    <a:pt x="2682367" y="2293366"/>
                  </a:cubicBezTo>
                  <a:lnTo>
                    <a:pt x="1248664" y="2303907"/>
                  </a:lnTo>
                  <a:lnTo>
                    <a:pt x="0" y="8509"/>
                  </a:lnTo>
                  <a:close/>
                </a:path>
              </a:pathLst>
            </a:custGeom>
            <a:blipFill>
              <a:blip r:embed="rId2"/>
              <a:stretch>
                <a:fillRect l="-26412" r="-26412" b="-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888512" y="0"/>
            <a:ext cx="1949184" cy="7315200"/>
          </a:xfrm>
          <a:custGeom>
            <a:avLst/>
            <a:gdLst/>
            <a:ahLst/>
            <a:cxnLst/>
            <a:rect l="l" t="t" r="r" b="b"/>
            <a:pathLst>
              <a:path w="1949184" h="7315200">
                <a:moveTo>
                  <a:pt x="0" y="0"/>
                </a:moveTo>
                <a:lnTo>
                  <a:pt x="1949184" y="0"/>
                </a:lnTo>
                <a:lnTo>
                  <a:pt x="1949184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0" y="-13824"/>
            <a:ext cx="4697865" cy="7349760"/>
          </a:xfrm>
          <a:custGeom>
            <a:avLst/>
            <a:gdLst/>
            <a:ahLst/>
            <a:cxnLst/>
            <a:rect l="l" t="t" r="r" b="b"/>
            <a:pathLst>
              <a:path w="4697865" h="7349760">
                <a:moveTo>
                  <a:pt x="0" y="0"/>
                </a:moveTo>
                <a:lnTo>
                  <a:pt x="4697865" y="0"/>
                </a:lnTo>
                <a:lnTo>
                  <a:pt x="4697865" y="7349760"/>
                </a:lnTo>
                <a:lnTo>
                  <a:pt x="0" y="73497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141" r="-48127" b="-1202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3837696" y="-13824"/>
            <a:ext cx="5876736" cy="2051473"/>
            <a:chOff x="0" y="0"/>
            <a:chExt cx="7835648" cy="27352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835648" cy="2735298"/>
            </a:xfrm>
            <a:custGeom>
              <a:avLst/>
              <a:gdLst/>
              <a:ahLst/>
              <a:cxnLst/>
              <a:rect l="l" t="t" r="r" b="b"/>
              <a:pathLst>
                <a:path w="7835648" h="2735298">
                  <a:moveTo>
                    <a:pt x="0" y="0"/>
                  </a:moveTo>
                  <a:lnTo>
                    <a:pt x="7835648" y="0"/>
                  </a:lnTo>
                  <a:lnTo>
                    <a:pt x="7835648" y="2735298"/>
                  </a:lnTo>
                  <a:lnTo>
                    <a:pt x="0" y="2735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7835648" cy="2821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endParaRPr/>
            </a:p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EXTERNAL COURSE CREDIT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377906" y="2592000"/>
            <a:ext cx="6127488" cy="3991680"/>
            <a:chOff x="0" y="0"/>
            <a:chExt cx="8169984" cy="53222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69984" cy="5322240"/>
            </a:xfrm>
            <a:custGeom>
              <a:avLst/>
              <a:gdLst/>
              <a:ahLst/>
              <a:cxnLst/>
              <a:rect l="l" t="t" r="r" b="b"/>
              <a:pathLst>
                <a:path w="8169984" h="5322240">
                  <a:moveTo>
                    <a:pt x="0" y="0"/>
                  </a:moveTo>
                  <a:lnTo>
                    <a:pt x="8169984" y="0"/>
                  </a:lnTo>
                  <a:lnTo>
                    <a:pt x="8169984" y="5322240"/>
                  </a:lnTo>
                  <a:lnTo>
                    <a:pt x="0" y="53222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8169984" cy="5369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29455" lvl="1" indent="-164727" algn="r">
                <a:lnSpc>
                  <a:spcPts val="3071"/>
                </a:lnSpc>
                <a:buFont typeface="Arial"/>
                <a:buChar char="•"/>
              </a:pPr>
              <a:r>
                <a:rPr lang="en-US" sz="255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Credit may be given for coursework taken outside of the school system.</a:t>
              </a:r>
            </a:p>
            <a:p>
              <a:pPr marL="329455" lvl="1" indent="-164727" algn="r">
                <a:lnSpc>
                  <a:spcPts val="3071"/>
                </a:lnSpc>
              </a:pPr>
              <a:r>
                <a:rPr lang="en-US" sz="255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</a:p>
            <a:p>
              <a:pPr marL="329455" lvl="1" indent="-164727" algn="r">
                <a:lnSpc>
                  <a:spcPts val="3071"/>
                </a:lnSpc>
                <a:buFont typeface="Arial"/>
                <a:buChar char="•"/>
              </a:pPr>
              <a:r>
                <a:rPr lang="en-US" sz="255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Examples: Music, Languages, First Aid, Sports (provincial/national level), Cadets, Driver Education, Dance, Scouts, Guides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47552" y="487680"/>
            <a:ext cx="8218368" cy="2113152"/>
            <a:chOff x="0" y="0"/>
            <a:chExt cx="10957824" cy="28175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957824" cy="2817536"/>
            </a:xfrm>
            <a:custGeom>
              <a:avLst/>
              <a:gdLst/>
              <a:ahLst/>
              <a:cxnLst/>
              <a:rect l="l" t="t" r="r" b="b"/>
              <a:pathLst>
                <a:path w="10957824" h="2817536">
                  <a:moveTo>
                    <a:pt x="0" y="0"/>
                  </a:moveTo>
                  <a:lnTo>
                    <a:pt x="10957824" y="0"/>
                  </a:lnTo>
                  <a:lnTo>
                    <a:pt x="10957824" y="2817536"/>
                  </a:lnTo>
                  <a:lnTo>
                    <a:pt x="0" y="28175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0957824" cy="2903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WHAT ARE YOU GOING TO DO….</a:t>
              </a:r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039232" y="2519808"/>
            <a:ext cx="3982848" cy="3901440"/>
            <a:chOff x="0" y="0"/>
            <a:chExt cx="5310464" cy="5201920"/>
          </a:xfrm>
        </p:grpSpPr>
        <p:sp>
          <p:nvSpPr>
            <p:cNvPr id="7" name="Freeform 7" descr="C:\Documents and Settings\rjohn\Local Settings\Temporary Internet Files\Content.IE5\OS2ELD9R\MC900383116[1].wmf"/>
            <p:cNvSpPr/>
            <p:nvPr/>
          </p:nvSpPr>
          <p:spPr>
            <a:xfrm>
              <a:off x="0" y="0"/>
              <a:ext cx="5310505" cy="5201920"/>
            </a:xfrm>
            <a:custGeom>
              <a:avLst/>
              <a:gdLst/>
              <a:ahLst/>
              <a:cxnLst/>
              <a:rect l="l" t="t" r="r" b="b"/>
              <a:pathLst>
                <a:path w="5310505" h="5201920">
                  <a:moveTo>
                    <a:pt x="0" y="0"/>
                  </a:moveTo>
                  <a:lnTo>
                    <a:pt x="5310505" y="0"/>
                  </a:lnTo>
                  <a:lnTo>
                    <a:pt x="5310505" y="5201920"/>
                  </a:lnTo>
                  <a:lnTo>
                    <a:pt x="0" y="5201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5733280" y="4748636"/>
            <a:ext cx="3901440" cy="2438400"/>
          </a:xfrm>
          <a:custGeom>
            <a:avLst/>
            <a:gdLst/>
            <a:ahLst/>
            <a:cxnLst/>
            <a:rect l="l" t="t" r="r" b="b"/>
            <a:pathLst>
              <a:path w="3901440" h="2438400">
                <a:moveTo>
                  <a:pt x="0" y="0"/>
                </a:moveTo>
                <a:lnTo>
                  <a:pt x="3901440" y="0"/>
                </a:lnTo>
                <a:lnTo>
                  <a:pt x="3901440" y="2438400"/>
                </a:lnTo>
                <a:lnTo>
                  <a:pt x="0" y="2438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34345" y="1822556"/>
            <a:ext cx="2860243" cy="2926080"/>
          </a:xfrm>
          <a:custGeom>
            <a:avLst/>
            <a:gdLst/>
            <a:ahLst/>
            <a:cxnLst/>
            <a:rect l="l" t="t" r="r" b="b"/>
            <a:pathLst>
              <a:path w="2860243" h="2926080">
                <a:moveTo>
                  <a:pt x="0" y="0"/>
                </a:moveTo>
                <a:lnTo>
                  <a:pt x="2860243" y="0"/>
                </a:lnTo>
                <a:lnTo>
                  <a:pt x="2860243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315878" y="2402251"/>
            <a:ext cx="3901440" cy="1448410"/>
          </a:xfrm>
          <a:custGeom>
            <a:avLst/>
            <a:gdLst/>
            <a:ahLst/>
            <a:cxnLst/>
            <a:rect l="l" t="t" r="r" b="b"/>
            <a:pathLst>
              <a:path w="3901440" h="1448410">
                <a:moveTo>
                  <a:pt x="0" y="0"/>
                </a:moveTo>
                <a:lnTo>
                  <a:pt x="3901440" y="0"/>
                </a:lnTo>
                <a:lnTo>
                  <a:pt x="3901440" y="1448410"/>
                </a:lnTo>
                <a:lnTo>
                  <a:pt x="0" y="14484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456885" y="4927304"/>
            <a:ext cx="2140583" cy="2259733"/>
          </a:xfrm>
          <a:custGeom>
            <a:avLst/>
            <a:gdLst/>
            <a:ahLst/>
            <a:cxnLst/>
            <a:rect l="l" t="t" r="r" b="b"/>
            <a:pathLst>
              <a:path w="2140583" h="2259733">
                <a:moveTo>
                  <a:pt x="0" y="0"/>
                </a:moveTo>
                <a:lnTo>
                  <a:pt x="2140583" y="0"/>
                </a:lnTo>
                <a:lnTo>
                  <a:pt x="2140583" y="2259732"/>
                </a:lnTo>
                <a:lnTo>
                  <a:pt x="0" y="2259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0576" y="0"/>
            <a:ext cx="1949568" cy="7315200"/>
          </a:xfrm>
          <a:custGeom>
            <a:avLst/>
            <a:gdLst/>
            <a:ahLst/>
            <a:cxnLst/>
            <a:rect l="l" t="t" r="r" b="b"/>
            <a:pathLst>
              <a:path w="1949568" h="7315200">
                <a:moveTo>
                  <a:pt x="0" y="0"/>
                </a:moveTo>
                <a:lnTo>
                  <a:pt x="1949568" y="0"/>
                </a:lnTo>
                <a:lnTo>
                  <a:pt x="1949568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763401" y="990467"/>
            <a:ext cx="4270829" cy="1869312"/>
            <a:chOff x="0" y="0"/>
            <a:chExt cx="5694439" cy="24924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94439" cy="2492416"/>
            </a:xfrm>
            <a:custGeom>
              <a:avLst/>
              <a:gdLst/>
              <a:ahLst/>
              <a:cxnLst/>
              <a:rect l="l" t="t" r="r" b="b"/>
              <a:pathLst>
                <a:path w="5694439" h="2492416">
                  <a:moveTo>
                    <a:pt x="0" y="0"/>
                  </a:moveTo>
                  <a:lnTo>
                    <a:pt x="5694439" y="0"/>
                  </a:lnTo>
                  <a:lnTo>
                    <a:pt x="5694439" y="2492416"/>
                  </a:lnTo>
                  <a:lnTo>
                    <a:pt x="0" y="24924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694439" cy="25781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 u="sng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POST SECONDARY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87328" y="2844672"/>
            <a:ext cx="3422976" cy="3332352"/>
            <a:chOff x="0" y="0"/>
            <a:chExt cx="4563968" cy="44431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63968" cy="4443136"/>
            </a:xfrm>
            <a:custGeom>
              <a:avLst/>
              <a:gdLst/>
              <a:ahLst/>
              <a:cxnLst/>
              <a:rect l="l" t="t" r="r" b="b"/>
              <a:pathLst>
                <a:path w="4563968" h="4443136">
                  <a:moveTo>
                    <a:pt x="0" y="0"/>
                  </a:moveTo>
                  <a:lnTo>
                    <a:pt x="4563968" y="0"/>
                  </a:lnTo>
                  <a:lnTo>
                    <a:pt x="4563968" y="4443136"/>
                  </a:lnTo>
                  <a:lnTo>
                    <a:pt x="0" y="44431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563968" cy="44907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71"/>
                </a:lnSpc>
              </a:pPr>
              <a:r>
                <a:rPr lang="en-US" sz="2550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The requirements for each institution vary</a:t>
              </a:r>
              <a:endParaRPr lang="en-US" sz="2559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endParaRPr>
            </a:p>
            <a:p>
              <a:pPr algn="l">
                <a:lnSpc>
                  <a:spcPts val="3071"/>
                </a:lnSpc>
              </a:pPr>
              <a:r>
                <a:rPr lang="en-US" sz="255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Please do your research!!</a:t>
              </a:r>
              <a:endParaRPr lang="en-US" sz="255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4856448" y="672000"/>
            <a:ext cx="4366464" cy="5621376"/>
          </a:xfrm>
          <a:custGeom>
            <a:avLst/>
            <a:gdLst/>
            <a:ahLst/>
            <a:cxnLst/>
            <a:rect l="l" t="t" r="r" b="b"/>
            <a:pathLst>
              <a:path w="4366464" h="5621376">
                <a:moveTo>
                  <a:pt x="0" y="0"/>
                </a:moveTo>
                <a:lnTo>
                  <a:pt x="4366464" y="0"/>
                </a:lnTo>
                <a:lnTo>
                  <a:pt x="4366464" y="5621376"/>
                </a:lnTo>
                <a:lnTo>
                  <a:pt x="0" y="5621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986956" y="1925123"/>
            <a:ext cx="4235956" cy="4251901"/>
          </a:xfrm>
          <a:custGeom>
            <a:avLst/>
            <a:gdLst/>
            <a:ahLst/>
            <a:cxnLst/>
            <a:rect l="l" t="t" r="r" b="b"/>
            <a:pathLst>
              <a:path w="4235956" h="4251901">
                <a:moveTo>
                  <a:pt x="0" y="0"/>
                </a:moveTo>
                <a:lnTo>
                  <a:pt x="4235956" y="0"/>
                </a:lnTo>
                <a:lnTo>
                  <a:pt x="4235956" y="4251901"/>
                </a:lnTo>
                <a:lnTo>
                  <a:pt x="0" y="4251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116A6B-050C-9D0D-58F4-599C4231564C}"/>
              </a:ext>
            </a:extLst>
          </p:cNvPr>
          <p:cNvSpPr txBox="1"/>
          <p:nvPr/>
        </p:nvSpPr>
        <p:spPr>
          <a:xfrm>
            <a:off x="4860073" y="6169502"/>
            <a:ext cx="57954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See </a:t>
            </a:r>
            <a:r>
              <a:rPr lang="en-US" err="1">
                <a:ea typeface="Calibri"/>
                <a:cs typeface="Calibri"/>
              </a:rPr>
              <a:t>Ms</a:t>
            </a:r>
            <a:r>
              <a:rPr lang="en-US">
                <a:ea typeface="Calibri"/>
                <a:cs typeface="Calibri"/>
              </a:rPr>
              <a:t> Kaufmann if you need clarification.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48736" y="746496"/>
            <a:ext cx="8317440" cy="1760587"/>
            <a:chOff x="0" y="0"/>
            <a:chExt cx="11089920" cy="23474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89920" cy="2347449"/>
            </a:xfrm>
            <a:custGeom>
              <a:avLst/>
              <a:gdLst/>
              <a:ahLst/>
              <a:cxnLst/>
              <a:rect l="l" t="t" r="r" b="b"/>
              <a:pathLst>
                <a:path w="11089920" h="2347449">
                  <a:moveTo>
                    <a:pt x="0" y="0"/>
                  </a:moveTo>
                  <a:lnTo>
                    <a:pt x="11089920" y="0"/>
                  </a:lnTo>
                  <a:lnTo>
                    <a:pt x="11089920" y="2347449"/>
                  </a:lnTo>
                  <a:lnTo>
                    <a:pt x="0" y="234744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089920" cy="23855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62"/>
                </a:lnSpc>
              </a:pPr>
              <a:r>
                <a:rPr lang="en-US" sz="3946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POST SECONDARY PLANNING  AND APPLICATIONS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2304" y="6050001"/>
            <a:ext cx="6720122" cy="288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04"/>
              </a:lnSpc>
            </a:pPr>
            <a:r>
              <a:rPr lang="en-US" sz="1900">
                <a:solidFill>
                  <a:srgbClr val="4E83BB"/>
                </a:solidFill>
                <a:latin typeface="Poppins"/>
                <a:cs typeface="Poppins"/>
                <a:sym typeface="Poppins"/>
              </a:rPr>
              <a:t>Applications open around October 1 (UBC Oct 5, 2026)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FD012D-DDD0-1088-8478-B52E35CD9DE5}"/>
              </a:ext>
            </a:extLst>
          </p:cNvPr>
          <p:cNvSpPr txBox="1"/>
          <p:nvPr/>
        </p:nvSpPr>
        <p:spPr>
          <a:xfrm>
            <a:off x="791668" y="3022422"/>
            <a:ext cx="808562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Many different forms of post-secondary institutions available in BC:</a:t>
            </a:r>
          </a:p>
          <a:p>
            <a:pPr marL="285750" indent="-2857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Large research universities, such as UBC, SFU, University of Victoria</a:t>
            </a:r>
          </a:p>
          <a:p>
            <a:pPr marL="285750" indent="-2857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Smaller teaching-focused universities, such as UFV, KPU, Capilano</a:t>
            </a:r>
          </a:p>
          <a:p>
            <a:pPr marL="285750" indent="-2857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Colleges</a:t>
            </a:r>
          </a:p>
          <a:p>
            <a:pPr marL="285750" indent="-285750">
              <a:buFont typeface="Calibri"/>
              <a:buChar char="-"/>
            </a:pP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Visit </a:t>
            </a:r>
            <a:r>
              <a:rPr lang="en-US" err="1">
                <a:ea typeface="Calibri"/>
                <a:cs typeface="Calibri"/>
              </a:rPr>
              <a:t>EducationPlanner</a:t>
            </a:r>
            <a:r>
              <a:rPr lang="en-US">
                <a:ea typeface="Calibri"/>
                <a:cs typeface="Calibri"/>
              </a:rPr>
              <a:t> BC to explore your local options.</a:t>
            </a:r>
          </a:p>
        </p:txBody>
      </p:sp>
      <p:pic>
        <p:nvPicPr>
          <p:cNvPr id="13" name="Picture 12" descr="EducationPlannerBC Logo">
            <a:extLst>
              <a:ext uri="{FF2B5EF4-FFF2-40B4-BE49-F238E27FC236}">
                <a16:creationId xmlns:a16="http://schemas.microsoft.com/office/drawing/2014/main" id="{ACDD30EA-C9F9-D985-A403-061D98598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878" y="4373722"/>
            <a:ext cx="2743196" cy="4026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FF3A45-AB68-EFDD-9493-5B91F32E05E5}"/>
              </a:ext>
            </a:extLst>
          </p:cNvPr>
          <p:cNvSpPr txBox="1"/>
          <p:nvPr/>
        </p:nvSpPr>
        <p:spPr>
          <a:xfrm>
            <a:off x="788079" y="4906575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A great resource to explore Ontario universities is</a:t>
            </a:r>
          </a:p>
        </p:txBody>
      </p:sp>
      <p:pic>
        <p:nvPicPr>
          <p:cNvPr id="15" name="Picture 14" descr="Ontario Universities' Info">
            <a:extLst>
              <a:ext uri="{FF2B5EF4-FFF2-40B4-BE49-F238E27FC236}">
                <a16:creationId xmlns:a16="http://schemas.microsoft.com/office/drawing/2014/main" id="{DFB38EC2-D86D-EA40-5F51-C1D51D900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8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9624" y="4910441"/>
            <a:ext cx="4017539" cy="5185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19065" y="-555291"/>
            <a:ext cx="8390837" cy="5638967"/>
            <a:chOff x="-97863" y="0"/>
            <a:chExt cx="11187783" cy="75186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89920" cy="6279034"/>
            </a:xfrm>
            <a:custGeom>
              <a:avLst/>
              <a:gdLst/>
              <a:ahLst/>
              <a:cxnLst/>
              <a:rect l="l" t="t" r="r" b="b"/>
              <a:pathLst>
                <a:path w="11089920" h="6279034">
                  <a:moveTo>
                    <a:pt x="0" y="0"/>
                  </a:moveTo>
                  <a:lnTo>
                    <a:pt x="11089920" y="0"/>
                  </a:lnTo>
                  <a:lnTo>
                    <a:pt x="11089920" y="6279034"/>
                  </a:lnTo>
                  <a:lnTo>
                    <a:pt x="0" y="62790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-97863" y="1249113"/>
              <a:ext cx="11089920" cy="6269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62"/>
                </a:lnSpc>
              </a:pPr>
              <a:endParaRPr/>
            </a:p>
            <a:p>
              <a:pPr algn="ctr">
                <a:lnSpc>
                  <a:spcPts val="4262"/>
                </a:lnSpc>
              </a:pPr>
              <a:r>
                <a:rPr lang="en-US" sz="3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The pros and cons of </a:t>
              </a:r>
              <a:endParaRPr lang="en-US" sz="3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algn="ctr">
                <a:lnSpc>
                  <a:spcPts val="4262"/>
                </a:lnSpc>
              </a:pPr>
              <a:endParaRPr lang="en-US" sz="3946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4262"/>
                </a:lnSpc>
              </a:pPr>
              <a:r>
                <a:rPr lang="en-US" sz="3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University</a:t>
              </a:r>
              <a:endParaRPr lang="en-US" sz="3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algn="ctr">
                <a:lnSpc>
                  <a:spcPts val="4262"/>
                </a:lnSpc>
              </a:pPr>
              <a:r>
                <a:rPr lang="en-US" sz="3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and</a:t>
              </a:r>
              <a:endParaRPr lang="en-US" sz="3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algn="ctr">
                <a:lnSpc>
                  <a:spcPts val="4262"/>
                </a:lnSpc>
              </a:pPr>
              <a:r>
                <a:rPr lang="en-US" sz="3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College</a:t>
              </a:r>
              <a:endParaRPr lang="en-US" sz="3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algn="ctr">
                <a:lnSpc>
                  <a:spcPts val="4262"/>
                </a:lnSpc>
              </a:pPr>
              <a:endParaRPr lang="en-US" sz="3946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4262"/>
                </a:lnSpc>
              </a:pPr>
              <a:r>
                <a:rPr lang="en-US" sz="3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Which is a better fit for you?</a:t>
              </a:r>
              <a:endParaRPr lang="en-US" sz="3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47552" y="731520"/>
            <a:ext cx="8218368" cy="1869312"/>
            <a:chOff x="0" y="0"/>
            <a:chExt cx="10957824" cy="24924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957824" cy="2492416"/>
            </a:xfrm>
            <a:custGeom>
              <a:avLst/>
              <a:gdLst/>
              <a:ahLst/>
              <a:cxnLst/>
              <a:rect l="l" t="t" r="r" b="b"/>
              <a:pathLst>
                <a:path w="10957824" h="2492416">
                  <a:moveTo>
                    <a:pt x="0" y="0"/>
                  </a:moveTo>
                  <a:lnTo>
                    <a:pt x="10957824" y="0"/>
                  </a:lnTo>
                  <a:lnTo>
                    <a:pt x="10957824" y="2492416"/>
                  </a:lnTo>
                  <a:lnTo>
                    <a:pt x="0" y="24924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0957824" cy="25400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UBC and SFU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02193" y="2506059"/>
            <a:ext cx="8451407" cy="407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8350" lvl="1" indent="-457200" algn="l">
              <a:lnSpc>
                <a:spcPts val="4035"/>
              </a:lnSpc>
              <a:buFont typeface="Calibri"/>
              <a:buChar char="-"/>
            </a:pPr>
            <a:r>
              <a:rPr lang="en-US" sz="28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Highly competitive</a:t>
            </a:r>
            <a:endParaRPr lang="en-US" sz="285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marL="768350" lvl="1" indent="-457200" algn="l">
              <a:lnSpc>
                <a:spcPts val="4035"/>
              </a:lnSpc>
              <a:buFont typeface="Calibri"/>
              <a:buChar char="-"/>
            </a:pPr>
            <a:r>
              <a:rPr lang="en-US" sz="28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Check program requirements (do your research)</a:t>
            </a:r>
            <a:endParaRPr lang="en-US" sz="2882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marL="768350" lvl="1" indent="-457200">
              <a:lnSpc>
                <a:spcPts val="4035"/>
              </a:lnSpc>
              <a:buFont typeface="Calibri"/>
              <a:buChar char="-"/>
            </a:pPr>
            <a:r>
              <a:rPr lang="en-US" sz="28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 11 +12 grades count (academic courses only)</a:t>
            </a:r>
            <a:endParaRPr lang="en-US" sz="285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marL="768350" lvl="1" indent="-457200" algn="l">
              <a:lnSpc>
                <a:spcPts val="4035"/>
              </a:lnSpc>
              <a:buFont typeface="Calibri"/>
              <a:buChar char="-"/>
            </a:pPr>
            <a:r>
              <a:rPr lang="en-US" sz="28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Transcripts sent through STS after application is submitted</a:t>
            </a:r>
            <a:endParaRPr lang="en-US" sz="2882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algn="l">
              <a:lnSpc>
                <a:spcPts val="4035"/>
              </a:lnSpc>
            </a:pPr>
            <a:endParaRPr lang="en-US" sz="2882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48736" y="731520"/>
            <a:ext cx="8317440" cy="1235328"/>
            <a:chOff x="0" y="0"/>
            <a:chExt cx="11089920" cy="16471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89920" cy="1647104"/>
            </a:xfrm>
            <a:custGeom>
              <a:avLst/>
              <a:gdLst/>
              <a:ahLst/>
              <a:cxnLst/>
              <a:rect l="l" t="t" r="r" b="b"/>
              <a:pathLst>
                <a:path w="11089920" h="1647104">
                  <a:moveTo>
                    <a:pt x="0" y="0"/>
                  </a:moveTo>
                  <a:lnTo>
                    <a:pt x="11089920" y="0"/>
                  </a:lnTo>
                  <a:lnTo>
                    <a:pt x="11089920" y="1647104"/>
                  </a:lnTo>
                  <a:lnTo>
                    <a:pt x="0" y="164710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1089920" cy="16947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Polytech and trades schools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938020" y="2299704"/>
            <a:ext cx="5389255" cy="4775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8980" lvl="1" indent="-364490" algn="just">
              <a:lnSpc>
                <a:spcPts val="4727"/>
              </a:lnSpc>
              <a:buFont typeface="Arial"/>
              <a:buChar char="•"/>
            </a:pPr>
            <a:r>
              <a:rPr lang="en-US" sz="33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More practical </a:t>
            </a:r>
            <a:endParaRPr lang="en-US" sz="3350"/>
          </a:p>
          <a:p>
            <a:pPr marL="728980" lvl="1" indent="-364490" algn="just">
              <a:lnSpc>
                <a:spcPts val="4727"/>
              </a:lnSpc>
              <a:buFont typeface="Arial"/>
              <a:buChar char="•"/>
            </a:pPr>
            <a:r>
              <a:rPr lang="en-US" sz="33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BCIT/Kwantlen/VCC</a:t>
            </a:r>
            <a:endParaRPr lang="en-US" sz="335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marL="728980" lvl="1" indent="-364490" algn="just">
              <a:lnSpc>
                <a:spcPts val="4727"/>
              </a:lnSpc>
              <a:buFont typeface="Arial"/>
              <a:buChar char="•"/>
            </a:pPr>
            <a:r>
              <a:rPr lang="en-US" sz="33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varying application </a:t>
            </a:r>
            <a:endParaRPr lang="en-US" sz="335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marL="728980" lvl="1" indent="-364490" algn="just">
              <a:lnSpc>
                <a:spcPts val="4727"/>
              </a:lnSpc>
              <a:buFont typeface="Arial"/>
              <a:buChar char="•"/>
            </a:pPr>
            <a:r>
              <a:rPr lang="en-US" sz="33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waitlist for most trades</a:t>
            </a:r>
            <a:endParaRPr lang="en-US" sz="335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marL="728980" lvl="1" indent="-364490" algn="just">
              <a:lnSpc>
                <a:spcPts val="4727"/>
              </a:lnSpc>
              <a:buFont typeface="Arial"/>
              <a:buChar char="•"/>
            </a:pPr>
            <a:r>
              <a:rPr lang="en-US" sz="33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high job possibilities</a:t>
            </a:r>
            <a:endParaRPr lang="en-US" sz="335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marL="728980" lvl="1" indent="-364490" algn="just">
              <a:lnSpc>
                <a:spcPts val="4727"/>
              </a:lnSpc>
              <a:buFont typeface="Arial"/>
              <a:buChar char="•"/>
            </a:pPr>
            <a:r>
              <a:rPr lang="en-US" sz="33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Hands-on learning</a:t>
            </a:r>
            <a:endParaRPr lang="en-US" sz="3350">
              <a:solidFill>
                <a:srgbClr val="000000"/>
              </a:solidFill>
              <a:latin typeface="Canva Sans"/>
              <a:ea typeface="Canva Sans"/>
              <a:cs typeface="Canva Sans"/>
            </a:endParaRPr>
          </a:p>
          <a:p>
            <a:pPr algn="just">
              <a:lnSpc>
                <a:spcPts val="4727"/>
              </a:lnSpc>
            </a:pPr>
            <a:endParaRPr lang="en-US" sz="337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30112" y="440832"/>
            <a:ext cx="7492992" cy="796709"/>
            <a:chOff x="0" y="0"/>
            <a:chExt cx="9990656" cy="1062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90656" cy="1062279"/>
            </a:xfrm>
            <a:custGeom>
              <a:avLst/>
              <a:gdLst/>
              <a:ahLst/>
              <a:cxnLst/>
              <a:rect l="l" t="t" r="r" b="b"/>
              <a:pathLst>
                <a:path w="9990656" h="1062279">
                  <a:moveTo>
                    <a:pt x="0" y="0"/>
                  </a:moveTo>
                  <a:lnTo>
                    <a:pt x="9990656" y="0"/>
                  </a:lnTo>
                  <a:lnTo>
                    <a:pt x="9990656" y="1062279"/>
                  </a:lnTo>
                  <a:lnTo>
                    <a:pt x="0" y="10622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9990656" cy="10527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60"/>
                </a:lnSpc>
              </a:pPr>
              <a:r>
                <a:rPr lang="en-US" sz="26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POST SECONDARY INSTITUTION DAY</a:t>
              </a:r>
            </a:p>
            <a:p>
              <a:pPr algn="ctr">
                <a:lnSpc>
                  <a:spcPts val="2560"/>
                </a:lnSpc>
              </a:pPr>
              <a:r>
                <a:rPr lang="en-US" sz="26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NOVEMBER 4, 2026</a:t>
              </a:r>
              <a:endParaRPr lang="en-US" sz="26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D1BF1C4-3EBA-0B09-0AEC-45C58CBC9E34}"/>
              </a:ext>
            </a:extLst>
          </p:cNvPr>
          <p:cNvSpPr txBox="1"/>
          <p:nvPr/>
        </p:nvSpPr>
        <p:spPr>
          <a:xfrm>
            <a:off x="530087" y="1235531"/>
            <a:ext cx="8944884" cy="38779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/>
            <a:r>
              <a:rPr lang="en-US" sz="2450">
                <a:latin typeface="Poppins"/>
                <a:ea typeface="Segoe UI"/>
                <a:cs typeface="Segoe UI"/>
              </a:rPr>
              <a:t>​</a:t>
            </a:r>
          </a:p>
          <a:p>
            <a:pPr marL="243840" lvl="1" indent="-121920" algn="just" rtl="0">
              <a:buFont typeface="Arial,Sans-Serif"/>
              <a:buChar char="•"/>
            </a:pPr>
            <a:r>
              <a:rPr lang="en-US" sz="1850">
                <a:solidFill>
                  <a:srgbClr val="4E83BB"/>
                </a:solidFill>
                <a:latin typeface="Poppins"/>
                <a:ea typeface="Arial"/>
                <a:cs typeface="Arial"/>
              </a:rPr>
              <a:t>All Grade 11 and 12 students.</a:t>
            </a:r>
            <a:r>
              <a:rPr lang="en-US" sz="1850">
                <a:latin typeface="Poppins"/>
                <a:ea typeface="Arial"/>
                <a:cs typeface="Arial"/>
              </a:rPr>
              <a:t>​</a:t>
            </a:r>
          </a:p>
          <a:p>
            <a:pPr marL="243840" lvl="1" indent="-121920" algn="just">
              <a:buFont typeface="Arial,Sans-Serif"/>
              <a:buChar char="•"/>
            </a:pPr>
            <a:r>
              <a:rPr lang="en-US" sz="1850">
                <a:solidFill>
                  <a:srgbClr val="4E83BB"/>
                </a:solidFill>
                <a:latin typeface="Poppins"/>
                <a:ea typeface="Arial"/>
                <a:cs typeface="Arial"/>
              </a:rPr>
              <a:t>Go to Period 1 class. Attendance will be taken, then you will watch a short introductory video after which you will attend two small sessions and then go to the Mini Fair. If you do not have a Period 1 class, please report to the small gym at 8:40am. </a:t>
            </a:r>
            <a:r>
              <a:rPr lang="en-US" sz="1850">
                <a:latin typeface="Poppins"/>
                <a:ea typeface="Arial"/>
                <a:cs typeface="Arial"/>
              </a:rPr>
              <a:t>​</a:t>
            </a:r>
            <a:r>
              <a:rPr lang="en-US" sz="1850">
                <a:latin typeface="Poppins"/>
                <a:ea typeface="Arial"/>
                <a:cs typeface="Segoe UI"/>
              </a:rPr>
              <a:t>​</a:t>
            </a:r>
            <a:endParaRPr lang="en-US" sz="900">
              <a:latin typeface="Poppins"/>
              <a:ea typeface="Segoe UI"/>
              <a:cs typeface="Segoe UI"/>
            </a:endParaRPr>
          </a:p>
          <a:p>
            <a:pPr algn="ctr" rtl="0"/>
            <a:r>
              <a:rPr lang="en-US" sz="1850">
                <a:solidFill>
                  <a:srgbClr val="4E83BB"/>
                </a:solidFill>
                <a:latin typeface="Poppins"/>
                <a:ea typeface="Segoe UI"/>
                <a:cs typeface="Segoe UI"/>
              </a:rPr>
              <a:t> </a:t>
            </a:r>
            <a:r>
              <a:rPr lang="en-US" sz="1850" u="sng">
                <a:solidFill>
                  <a:srgbClr val="4E83BB"/>
                </a:solidFill>
                <a:latin typeface="Poppins"/>
                <a:ea typeface="Segoe UI"/>
                <a:cs typeface="Segoe UI"/>
              </a:rPr>
              <a:t>Schedule</a:t>
            </a:r>
            <a:r>
              <a:rPr lang="en-US" sz="1850">
                <a:latin typeface="Poppins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n-US" sz="1850">
                <a:solidFill>
                  <a:srgbClr val="4E83BB"/>
                </a:solidFill>
                <a:latin typeface="Poppins"/>
                <a:ea typeface="Segoe UI"/>
                <a:cs typeface="Segoe UI"/>
              </a:rPr>
              <a:t>8:40 – 8:50 am: Scope of the Day Presentation (in-class)</a:t>
            </a:r>
            <a:r>
              <a:rPr lang="en-US" sz="1850">
                <a:latin typeface="Poppins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n-US" sz="1850">
                <a:solidFill>
                  <a:srgbClr val="4E83BB"/>
                </a:solidFill>
                <a:latin typeface="Poppins"/>
                <a:ea typeface="Segoe UI"/>
                <a:cs typeface="Segoe UI"/>
              </a:rPr>
              <a:t>9:00 – 9:25 am: Session 1</a:t>
            </a:r>
            <a:r>
              <a:rPr lang="en-US" sz="1850">
                <a:latin typeface="Poppins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n-US" sz="1850">
                <a:solidFill>
                  <a:srgbClr val="4E83BB"/>
                </a:solidFill>
                <a:latin typeface="Poppins"/>
                <a:ea typeface="Segoe UI"/>
                <a:cs typeface="Segoe UI"/>
              </a:rPr>
              <a:t>9:30 – 9:55 am: Session 2 </a:t>
            </a:r>
            <a:r>
              <a:rPr lang="en-US" sz="1850">
                <a:latin typeface="Poppins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n-US" sz="1850">
                <a:solidFill>
                  <a:srgbClr val="4E83BB"/>
                </a:solidFill>
                <a:latin typeface="Poppins"/>
                <a:ea typeface="Segoe UI"/>
                <a:cs typeface="Segoe UI"/>
              </a:rPr>
              <a:t>10:05 – 11 am: Mini Fair (large gym)</a:t>
            </a:r>
            <a:r>
              <a:rPr lang="en-US" sz="1850">
                <a:latin typeface="Poppins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n-US" sz="1850">
                <a:latin typeface="Poppins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0DE0C7-B409-C028-B487-4F5953BEEEA9}"/>
              </a:ext>
            </a:extLst>
          </p:cNvPr>
          <p:cNvSpPr txBox="1"/>
          <p:nvPr/>
        </p:nvSpPr>
        <p:spPr>
          <a:xfrm>
            <a:off x="723730" y="436961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>
                <a:ea typeface="Calibri"/>
                <a:cs typeface="Calibri"/>
              </a:rPr>
              <a:t>Attending institutions: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EC97EB-C4FB-49AD-0061-3F44383970A9}"/>
              </a:ext>
            </a:extLst>
          </p:cNvPr>
          <p:cNvSpPr txBox="1"/>
          <p:nvPr/>
        </p:nvSpPr>
        <p:spPr>
          <a:xfrm>
            <a:off x="718777" y="4731465"/>
            <a:ext cx="455668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SFU</a:t>
            </a:r>
          </a:p>
          <a:p>
            <a:r>
              <a:rPr lang="en-US">
                <a:ea typeface="Calibri"/>
                <a:cs typeface="Calibri"/>
              </a:rPr>
              <a:t>Douglas College</a:t>
            </a:r>
          </a:p>
          <a:p>
            <a:r>
              <a:rPr lang="en-US">
                <a:ea typeface="Calibri"/>
                <a:cs typeface="Calibri"/>
              </a:rPr>
              <a:t>Vancouver Community College</a:t>
            </a:r>
          </a:p>
          <a:p>
            <a:r>
              <a:rPr lang="en-US" err="1">
                <a:ea typeface="Calibri"/>
                <a:cs typeface="Calibri"/>
              </a:rPr>
              <a:t>Langara</a:t>
            </a:r>
            <a:r>
              <a:rPr lang="en-US">
                <a:ea typeface="Calibri"/>
                <a:cs typeface="Calibri"/>
              </a:rPr>
              <a:t> College</a:t>
            </a:r>
          </a:p>
          <a:p>
            <a:r>
              <a:rPr lang="en-US">
                <a:ea typeface="Calibri"/>
                <a:cs typeface="Calibri"/>
              </a:rPr>
              <a:t>Capilano University</a:t>
            </a:r>
          </a:p>
          <a:p>
            <a:r>
              <a:rPr lang="en-US">
                <a:ea typeface="Calibri"/>
                <a:cs typeface="Calibri"/>
              </a:rPr>
              <a:t>Kwantlen Polytechnic University</a:t>
            </a:r>
          </a:p>
          <a:p>
            <a:r>
              <a:rPr lang="en-US">
                <a:ea typeface="Calibri"/>
                <a:cs typeface="Calibri"/>
              </a:rPr>
              <a:t>BCIT</a:t>
            </a:r>
          </a:p>
          <a:p>
            <a:r>
              <a:rPr lang="en-US">
                <a:ea typeface="Calibri"/>
                <a:cs typeface="Calibri"/>
              </a:rPr>
              <a:t>Emily Carr University of Arts &amp; Design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AE253B-DAB1-5BCD-1776-88682D028635}"/>
              </a:ext>
            </a:extLst>
          </p:cNvPr>
          <p:cNvSpPr txBox="1"/>
          <p:nvPr/>
        </p:nvSpPr>
        <p:spPr>
          <a:xfrm>
            <a:off x="4631294" y="4731613"/>
            <a:ext cx="447091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University of Victoria</a:t>
            </a:r>
          </a:p>
          <a:p>
            <a:r>
              <a:rPr lang="en-US">
                <a:ea typeface="Calibri"/>
                <a:cs typeface="Calibri"/>
              </a:rPr>
              <a:t>Vancouver Island University</a:t>
            </a:r>
          </a:p>
          <a:p>
            <a:r>
              <a:rPr lang="en-US">
                <a:ea typeface="Calibri"/>
                <a:cs typeface="Calibri"/>
              </a:rPr>
              <a:t>University of the Fraser Valley</a:t>
            </a:r>
          </a:p>
          <a:p>
            <a:r>
              <a:rPr lang="en-US">
                <a:ea typeface="Calibri"/>
                <a:cs typeface="Calibri"/>
              </a:rPr>
              <a:t>University of Northern BC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Fairleigh Dickinson University </a:t>
            </a:r>
          </a:p>
          <a:p>
            <a:r>
              <a:rPr lang="en-US">
                <a:ea typeface="Calibri"/>
                <a:cs typeface="Calibri"/>
              </a:rPr>
              <a:t>Corpus Christi College/ St Mark's</a:t>
            </a:r>
          </a:p>
          <a:p>
            <a:r>
              <a:rPr lang="en-US">
                <a:ea typeface="Calibri"/>
                <a:cs typeface="Calibri"/>
              </a:rPr>
              <a:t>Trinity Western University</a:t>
            </a:r>
          </a:p>
          <a:p>
            <a:r>
              <a:rPr lang="en-US">
                <a:ea typeface="Calibri"/>
                <a:cs typeface="Calibri"/>
              </a:rPr>
              <a:t>Canadian Armed Forces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DC3931-EC31-CEAF-F60B-8B61F391B212}"/>
              </a:ext>
            </a:extLst>
          </p:cNvPr>
          <p:cNvSpPr txBox="1"/>
          <p:nvPr/>
        </p:nvSpPr>
        <p:spPr>
          <a:xfrm>
            <a:off x="7876142" y="667843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AND MORE!!!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89792" y="243840"/>
            <a:ext cx="7492992" cy="1403773"/>
            <a:chOff x="0" y="0"/>
            <a:chExt cx="9990656" cy="18716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90656" cy="1871698"/>
            </a:xfrm>
            <a:custGeom>
              <a:avLst/>
              <a:gdLst/>
              <a:ahLst/>
              <a:cxnLst/>
              <a:rect l="l" t="t" r="r" b="b"/>
              <a:pathLst>
                <a:path w="9990656" h="1871698">
                  <a:moveTo>
                    <a:pt x="0" y="0"/>
                  </a:moveTo>
                  <a:lnTo>
                    <a:pt x="9990656" y="0"/>
                  </a:lnTo>
                  <a:lnTo>
                    <a:pt x="9990656" y="1871698"/>
                  </a:lnTo>
                  <a:lnTo>
                    <a:pt x="0" y="18716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9990656" cy="19574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POST SECONDARY APPLICATION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8151" y="1647613"/>
            <a:ext cx="8114633" cy="4936067"/>
            <a:chOff x="0" y="0"/>
            <a:chExt cx="9638912" cy="58632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38912" cy="5863273"/>
            </a:xfrm>
            <a:custGeom>
              <a:avLst/>
              <a:gdLst/>
              <a:ahLst/>
              <a:cxnLst/>
              <a:rect l="l" t="t" r="r" b="b"/>
              <a:pathLst>
                <a:path w="9638912" h="5863273">
                  <a:moveTo>
                    <a:pt x="0" y="0"/>
                  </a:moveTo>
                  <a:lnTo>
                    <a:pt x="9638912" y="0"/>
                  </a:lnTo>
                  <a:lnTo>
                    <a:pt x="9638912" y="5863273"/>
                  </a:lnTo>
                  <a:lnTo>
                    <a:pt x="0" y="58632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9638912" cy="58823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29455" lvl="1" indent="-164727" algn="l">
                <a:lnSpc>
                  <a:spcPts val="2764"/>
                </a:lnSpc>
                <a:buFont typeface="Arial"/>
                <a:buChar char="•"/>
              </a:pPr>
              <a:r>
                <a:rPr lang="en-US" sz="2559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For B.C schools </a:t>
              </a:r>
              <a:r>
                <a:rPr lang="en-US" sz="2559" u="sng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  <a:hlinkClick r:id="rId3" tooltip="http://www.educationplannerbc.ca/"/>
                </a:rPr>
                <a:t>www.educationplannerbc.ca</a:t>
              </a:r>
            </a:p>
            <a:p>
              <a:pPr algn="l">
                <a:lnSpc>
                  <a:spcPts val="2764"/>
                </a:lnSpc>
              </a:pPr>
              <a:r>
                <a:rPr lang="en-US" sz="2559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Applications for most schools open in early October </a:t>
              </a:r>
            </a:p>
            <a:p>
              <a:pPr marL="329455" lvl="1" indent="-164727" algn="l">
                <a:lnSpc>
                  <a:spcPts val="2764"/>
                </a:lnSpc>
              </a:pPr>
              <a:endParaRPr lang="en-US" sz="2559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endParaRPr>
            </a:p>
            <a:p>
              <a:pPr marL="329455" lvl="1" indent="-164727" algn="l">
                <a:lnSpc>
                  <a:spcPts val="2764"/>
                </a:lnSpc>
                <a:buFont typeface="Arial"/>
                <a:buChar char="•"/>
              </a:pPr>
              <a:r>
                <a:rPr lang="en-US" sz="2559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For Ontario schools </a:t>
              </a:r>
              <a:r>
                <a:rPr lang="en-US" sz="2559" u="sng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  <a:hlinkClick r:id="rId4" tooltip="http://www.ouac.on.ca/"/>
                </a:rPr>
                <a:t>www.ouac.on.ca</a:t>
              </a:r>
            </a:p>
            <a:p>
              <a:pPr algn="l">
                <a:lnSpc>
                  <a:spcPts val="2764"/>
                </a:lnSpc>
              </a:pPr>
              <a:r>
                <a:rPr lang="en-US" sz="2559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Out of province students should apply as early as possible.</a:t>
              </a:r>
            </a:p>
            <a:p>
              <a:pPr marL="329455" lvl="1" indent="-164727" algn="l">
                <a:lnSpc>
                  <a:spcPts val="2764"/>
                </a:lnSpc>
              </a:pPr>
              <a:endParaRPr lang="en-US" sz="2559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endParaRPr>
            </a:p>
            <a:p>
              <a:pPr marL="329455" lvl="1" indent="-164727" algn="l">
                <a:lnSpc>
                  <a:spcPts val="2764"/>
                </a:lnSpc>
                <a:buFont typeface="Arial"/>
                <a:buChar char="•"/>
              </a:pPr>
              <a:r>
                <a:rPr lang="en-US" sz="2559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Many College programs work on a first-come-first-served basis.  Apply Now!!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EC54-F852-7547-089F-1DD7687F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97DEA3F-9D2F-194B-E7FF-86778F5437BB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AB0F7C2-203C-43C9-CCDF-80D223D9C8A8}"/>
              </a:ext>
            </a:extLst>
          </p:cNvPr>
          <p:cNvGrpSpPr/>
          <p:nvPr/>
        </p:nvGrpSpPr>
        <p:grpSpPr>
          <a:xfrm>
            <a:off x="1089792" y="243840"/>
            <a:ext cx="7492992" cy="1403773"/>
            <a:chOff x="0" y="0"/>
            <a:chExt cx="9990656" cy="187169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1EFC665-1DAD-871E-2A13-963AB8EBE35A}"/>
                </a:ext>
              </a:extLst>
            </p:cNvPr>
            <p:cNvSpPr/>
            <p:nvPr/>
          </p:nvSpPr>
          <p:spPr>
            <a:xfrm>
              <a:off x="0" y="0"/>
              <a:ext cx="9990656" cy="1871698"/>
            </a:xfrm>
            <a:custGeom>
              <a:avLst/>
              <a:gdLst/>
              <a:ahLst/>
              <a:cxnLst/>
              <a:rect l="l" t="t" r="r" b="b"/>
              <a:pathLst>
                <a:path w="9990656" h="1871698">
                  <a:moveTo>
                    <a:pt x="0" y="0"/>
                  </a:moveTo>
                  <a:lnTo>
                    <a:pt x="9990656" y="0"/>
                  </a:lnTo>
                  <a:lnTo>
                    <a:pt x="9990656" y="1871698"/>
                  </a:lnTo>
                  <a:lnTo>
                    <a:pt x="0" y="18716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D63AADB-02BF-5F9B-5FCE-5F611EDC45BB}"/>
                </a:ext>
              </a:extLst>
            </p:cNvPr>
            <p:cNvSpPr txBox="1"/>
            <p:nvPr/>
          </p:nvSpPr>
          <p:spPr>
            <a:xfrm>
              <a:off x="0" y="-85725"/>
              <a:ext cx="9990656" cy="19574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POST SECONDARY APPLICATION </a:t>
              </a: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6131A196-1151-FE5C-6363-D1137091109E}"/>
              </a:ext>
            </a:extLst>
          </p:cNvPr>
          <p:cNvSpPr/>
          <p:nvPr/>
        </p:nvSpPr>
        <p:spPr>
          <a:xfrm>
            <a:off x="468151" y="1647613"/>
            <a:ext cx="8114633" cy="4936067"/>
          </a:xfrm>
          <a:custGeom>
            <a:avLst/>
            <a:gdLst/>
            <a:ahLst/>
            <a:cxnLst/>
            <a:rect l="l" t="t" r="r" b="b"/>
            <a:pathLst>
              <a:path w="9638912" h="5863273">
                <a:moveTo>
                  <a:pt x="0" y="0"/>
                </a:moveTo>
                <a:lnTo>
                  <a:pt x="9638912" y="0"/>
                </a:lnTo>
                <a:lnTo>
                  <a:pt x="9638912" y="5863273"/>
                </a:lnTo>
                <a:lnTo>
                  <a:pt x="0" y="586327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A66855-7DDD-5660-8FBD-FD553799E8CF}"/>
              </a:ext>
            </a:extLst>
          </p:cNvPr>
          <p:cNvSpPr txBox="1"/>
          <p:nvPr/>
        </p:nvSpPr>
        <p:spPr>
          <a:xfrm>
            <a:off x="600820" y="2165161"/>
            <a:ext cx="8540526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rtl="0">
              <a:buFont typeface="Arial"/>
              <a:buChar char="•"/>
            </a:pPr>
            <a:r>
              <a:rPr lang="en-US" sz="2400" b="1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Use your full legal name when applying to post-secondary.</a:t>
            </a:r>
            <a:r>
              <a:rPr lang="en-US" sz="2400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 Check </a:t>
            </a:r>
            <a:r>
              <a:rPr lang="en-US" sz="2400" baseline="0" err="1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MyEd</a:t>
            </a:r>
            <a:r>
              <a:rPr lang="en-US" sz="2400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 if your name is spelled correctly. If the name used on your application doesn't match what the Ministry of Education has on record, they can't match your application with your transcript.</a:t>
            </a:r>
            <a:r>
              <a:rPr lang="en-US" sz="240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​</a:t>
            </a:r>
            <a:endParaRPr lang="en-US" sz="2400">
              <a:solidFill>
                <a:schemeClr val="tx2"/>
              </a:solidFill>
              <a:ea typeface="Calibri"/>
              <a:cs typeface="Calibri"/>
            </a:endParaRPr>
          </a:p>
          <a:p>
            <a:pPr marL="285750" indent="-285750" rtl="0">
              <a:buFont typeface="Arial"/>
              <a:buChar char="•"/>
            </a:pPr>
            <a:endParaRPr lang="en-US" sz="2400">
              <a:solidFill>
                <a:schemeClr val="tx2"/>
              </a:solidFill>
              <a:latin typeface="Calibri"/>
              <a:ea typeface="Segoe UI"/>
              <a:cs typeface="Segoe UI"/>
            </a:endParaRPr>
          </a:p>
          <a:p>
            <a:pPr marL="285750" indent="-285750" rtl="0">
              <a:buFont typeface="Arial"/>
              <a:buChar char="•"/>
            </a:pPr>
            <a:r>
              <a:rPr lang="en-US" sz="2400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Some programs require you to </a:t>
            </a:r>
            <a:r>
              <a:rPr lang="en-US" sz="2400" b="1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complete supplementary applications.</a:t>
            </a:r>
            <a:r>
              <a:rPr lang="en-US" sz="2400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 Understand what's required and when it is due.</a:t>
            </a:r>
            <a:r>
              <a:rPr lang="en-US" sz="240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marL="285750" indent="-285750" rtl="0">
              <a:buFont typeface="Arial"/>
              <a:buChar char="•"/>
            </a:pPr>
            <a:endParaRPr lang="en-US" sz="2400">
              <a:solidFill>
                <a:schemeClr val="tx2"/>
              </a:solidFill>
              <a:latin typeface="Calibri"/>
              <a:ea typeface="Segoe UI"/>
              <a:cs typeface="Segoe UI"/>
            </a:endParaRPr>
          </a:p>
          <a:p>
            <a:pPr marL="285750" indent="-285750" rtl="0">
              <a:buFont typeface="Arial"/>
              <a:buChar char="•"/>
            </a:pPr>
            <a:r>
              <a:rPr lang="en-US" sz="2400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Some post-secondary institutions require you to </a:t>
            </a:r>
            <a:r>
              <a:rPr lang="en-US" sz="2400" b="1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self-report marks and/ or to upload a SCHOOL transcript</a:t>
            </a:r>
            <a:r>
              <a:rPr lang="en-US" sz="2400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 in their applicant portal. Make sure to check. See </a:t>
            </a:r>
            <a:r>
              <a:rPr lang="en-US" sz="2400" baseline="0" err="1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Ms</a:t>
            </a:r>
            <a:r>
              <a:rPr lang="en-US" sz="2400" baseline="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 Kaufmann if you need help.</a:t>
            </a:r>
            <a:r>
              <a:rPr lang="en-US" sz="2400">
                <a:solidFill>
                  <a:schemeClr val="tx2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82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47552" y="487680"/>
            <a:ext cx="8218368" cy="2113152"/>
            <a:chOff x="0" y="0"/>
            <a:chExt cx="10957824" cy="28175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957824" cy="2817536"/>
            </a:xfrm>
            <a:custGeom>
              <a:avLst/>
              <a:gdLst/>
              <a:ahLst/>
              <a:cxnLst/>
              <a:rect l="l" t="t" r="r" b="b"/>
              <a:pathLst>
                <a:path w="10957824" h="2817536">
                  <a:moveTo>
                    <a:pt x="0" y="0"/>
                  </a:moveTo>
                  <a:lnTo>
                    <a:pt x="10957824" y="0"/>
                  </a:lnTo>
                  <a:lnTo>
                    <a:pt x="10957824" y="2817536"/>
                  </a:lnTo>
                  <a:lnTo>
                    <a:pt x="0" y="28175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0957824" cy="2903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APPLYING TO POST SECONDARY WORKSHOP</a:t>
              </a:r>
            </a:p>
            <a:p>
              <a:pPr algn="ctr">
                <a:lnSpc>
                  <a:spcPts val="5120"/>
                </a:lnSpc>
              </a:pPr>
              <a:r>
                <a:rPr lang="en-US" sz="4250">
                  <a:solidFill>
                    <a:srgbClr val="4E83BB"/>
                  </a:solidFill>
                  <a:latin typeface="Monami"/>
                  <a:ea typeface="Monami"/>
                  <a:cs typeface="Monami"/>
                </a:rPr>
                <a:t>with </a:t>
              </a:r>
              <a:r>
                <a:rPr lang="en-US" sz="4250" err="1">
                  <a:solidFill>
                    <a:srgbClr val="4E83BB"/>
                  </a:solidFill>
                  <a:latin typeface="Monami"/>
                  <a:ea typeface="Monami"/>
                  <a:cs typeface="Monami"/>
                </a:rPr>
                <a:t>Ms</a:t>
              </a:r>
              <a:r>
                <a:rPr lang="en-US" sz="4250">
                  <a:solidFill>
                    <a:srgbClr val="4E83BB"/>
                  </a:solidFill>
                  <a:latin typeface="Monami"/>
                  <a:ea typeface="Monami"/>
                  <a:cs typeface="Monami"/>
                </a:rPr>
                <a:t> John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7792" y="2338926"/>
            <a:ext cx="7536210" cy="4248594"/>
            <a:chOff x="0" y="-674328"/>
            <a:chExt cx="10048279" cy="56647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38912" cy="4990464"/>
            </a:xfrm>
            <a:custGeom>
              <a:avLst/>
              <a:gdLst/>
              <a:ahLst/>
              <a:cxnLst/>
              <a:rect l="l" t="t" r="r" b="b"/>
              <a:pathLst>
                <a:path w="9638912" h="4990464">
                  <a:moveTo>
                    <a:pt x="0" y="0"/>
                  </a:moveTo>
                  <a:lnTo>
                    <a:pt x="9638912" y="0"/>
                  </a:lnTo>
                  <a:lnTo>
                    <a:pt x="9638912" y="4990464"/>
                  </a:lnTo>
                  <a:lnTo>
                    <a:pt x="0" y="49904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2186" y="-674328"/>
              <a:ext cx="9746093" cy="38269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143"/>
                </a:lnSpc>
              </a:pPr>
              <a:r>
                <a:rPr lang="en-US" sz="5100">
                  <a:solidFill>
                    <a:srgbClr val="FF0000"/>
                  </a:solidFill>
                  <a:latin typeface="Monami"/>
                  <a:ea typeface="Monami"/>
                  <a:cs typeface="Monami"/>
                  <a:sym typeface="Monami"/>
                </a:rPr>
                <a:t>Wed, OCTOBER 21 </a:t>
              </a:r>
              <a:endParaRPr lang="en-US">
                <a:solidFill>
                  <a:srgbClr val="FF0000"/>
                </a:solidFill>
                <a:ea typeface="Calibri"/>
                <a:cs typeface="Calibri"/>
              </a:endParaRPr>
            </a:p>
            <a:p>
              <a:pPr algn="ctr">
                <a:lnSpc>
                  <a:spcPts val="6143"/>
                </a:lnSpc>
              </a:pPr>
              <a:r>
                <a:rPr lang="en-US" sz="5100">
                  <a:solidFill>
                    <a:srgbClr val="FF0000"/>
                  </a:solidFill>
                  <a:latin typeface="Monami"/>
                  <a:ea typeface="Monami"/>
                  <a:cs typeface="Monami"/>
                  <a:sym typeface="Monami"/>
                </a:rPr>
                <a:t> AFTER SCHOOL</a:t>
              </a:r>
              <a:endParaRPr lang="en-US" sz="5100">
                <a:solidFill>
                  <a:srgbClr val="FF0000"/>
                </a:solidFill>
                <a:latin typeface="Monami"/>
                <a:ea typeface="Monami"/>
                <a:cs typeface="Monami"/>
              </a:endParaRPr>
            </a:p>
            <a:p>
              <a:pPr algn="ctr">
                <a:lnSpc>
                  <a:spcPts val="4608"/>
                </a:lnSpc>
              </a:pPr>
              <a:r>
                <a:rPr lang="en-US" sz="38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Room 214</a:t>
              </a:r>
              <a:endParaRPr lang="en-US" sz="3800">
                <a:solidFill>
                  <a:srgbClr val="FF0000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9D29800-FB8F-8831-7823-93E016E6D3F7}"/>
              </a:ext>
            </a:extLst>
          </p:cNvPr>
          <p:cNvSpPr txBox="1"/>
          <p:nvPr/>
        </p:nvSpPr>
        <p:spPr>
          <a:xfrm>
            <a:off x="1234116" y="5721814"/>
            <a:ext cx="778935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i="1">
                <a:ea typeface="Calibri"/>
                <a:cs typeface="Calibri"/>
              </a:rPr>
              <a:t>If you need help understanding requirements, the application process, or even if you are a competitive applicant for your chosen program, you can also talk to </a:t>
            </a:r>
            <a:r>
              <a:rPr lang="en-US" sz="2000" i="1" err="1">
                <a:ea typeface="Calibri"/>
                <a:cs typeface="Calibri"/>
              </a:rPr>
              <a:t>Ms</a:t>
            </a:r>
            <a:r>
              <a:rPr lang="en-US" sz="2000" i="1">
                <a:ea typeface="Calibri"/>
                <a:cs typeface="Calibri"/>
              </a:rPr>
              <a:t> Kaufmann at the Career Office.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87680" y="406272"/>
            <a:ext cx="8778240" cy="1403773"/>
            <a:chOff x="0" y="0"/>
            <a:chExt cx="11704320" cy="18716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04320" cy="1871698"/>
            </a:xfrm>
            <a:custGeom>
              <a:avLst/>
              <a:gdLst/>
              <a:ahLst/>
              <a:cxnLst/>
              <a:rect l="l" t="t" r="r" b="b"/>
              <a:pathLst>
                <a:path w="11704320" h="1871698">
                  <a:moveTo>
                    <a:pt x="0" y="0"/>
                  </a:moveTo>
                  <a:lnTo>
                    <a:pt x="11704320" y="0"/>
                  </a:lnTo>
                  <a:lnTo>
                    <a:pt x="11704320" y="1871698"/>
                  </a:lnTo>
                  <a:lnTo>
                    <a:pt x="0" y="18716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1704320" cy="19574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50" u="sng">
                  <a:solidFill>
                    <a:srgbClr val="8C9ABE"/>
                  </a:solidFill>
                  <a:latin typeface="Monami"/>
                  <a:ea typeface="Monami"/>
                  <a:cs typeface="Monami"/>
                  <a:sym typeface="Monami"/>
                </a:rPr>
                <a:t>STUDENT TRANSCRIPT SERVICE (STS)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18016" y="1666176"/>
            <a:ext cx="8778240" cy="5364480"/>
            <a:chOff x="0" y="0"/>
            <a:chExt cx="11704320" cy="71526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704320" cy="7152640"/>
            </a:xfrm>
            <a:custGeom>
              <a:avLst/>
              <a:gdLst/>
              <a:ahLst/>
              <a:cxnLst/>
              <a:rect l="l" t="t" r="r" b="b"/>
              <a:pathLst>
                <a:path w="11704320" h="7152640">
                  <a:moveTo>
                    <a:pt x="0" y="0"/>
                  </a:moveTo>
                  <a:lnTo>
                    <a:pt x="11704320" y="0"/>
                  </a:lnTo>
                  <a:lnTo>
                    <a:pt x="11704320" y="7152640"/>
                  </a:lnTo>
                  <a:lnTo>
                    <a:pt x="0" y="71526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1704320" cy="7200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28930" lvl="1" indent="-164465" algn="l">
                <a:lnSpc>
                  <a:spcPts val="3071"/>
                </a:lnSpc>
                <a:buFont typeface="Arial"/>
                <a:buChar char="•"/>
              </a:pPr>
              <a:r>
                <a:rPr lang="en-US" sz="2550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  <a:hlinkClick r:id="rId3" tooltip="http://www.studenttranscripts.gov.bc.ca/"/>
                </a:rPr>
                <a:t>www.studenttranscripts.gov.bc.ca</a:t>
              </a:r>
              <a:endParaRPr lang="en-US" sz="2550"/>
            </a:p>
            <a:p>
              <a:pPr marL="109220" lvl="1" indent="-54610" algn="l">
                <a:lnSpc>
                  <a:spcPts val="1023"/>
                </a:lnSpc>
              </a:pPr>
              <a:r>
                <a:rPr lang="en-US" sz="8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8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8930" lvl="1" indent="-164465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This form gives the B.C. Ministry of Education permission to release marks to the selected post-secondary institutions (ongoing updates)</a:t>
              </a:r>
              <a:endParaRPr lang="en-US" sz="25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8930" lvl="1" indent="-164465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Monami"/>
                  <a:ea typeface="Monami"/>
                  <a:cs typeface="Monami"/>
                </a:rPr>
                <a:t>To be completed once after you have applied for admission (at the latest by the document deadline!!)</a:t>
              </a:r>
              <a:endParaRPr lang="en-US" sz="2550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endParaRPr>
            </a:p>
            <a:p>
              <a:pPr marL="328930" lvl="1" indent="-164465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Monami"/>
                  <a:ea typeface="Monami"/>
                  <a:cs typeface="Monami"/>
                </a:rPr>
                <a:t>Make sure to allow PSI access until at least September 2027</a:t>
              </a:r>
              <a:endParaRPr lang="en-US" sz="8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109220" lvl="1" indent="-54610" algn="l">
                <a:lnSpc>
                  <a:spcPts val="1023"/>
                </a:lnSpc>
              </a:pPr>
              <a:r>
                <a:rPr lang="en-US" sz="8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8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8930" lvl="1" indent="-164465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October 26-28, 2026 Block 3 Presentation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28930" lvl="1" indent="-164465" algn="l">
                <a:lnSpc>
                  <a:spcPts val="3071"/>
                </a:lnSpc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68011" y="262766"/>
            <a:ext cx="7492992" cy="5554560"/>
            <a:chOff x="0" y="0"/>
            <a:chExt cx="9990656" cy="74060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90656" cy="7406080"/>
            </a:xfrm>
            <a:custGeom>
              <a:avLst/>
              <a:gdLst/>
              <a:ahLst/>
              <a:cxnLst/>
              <a:rect l="l" t="t" r="r" b="b"/>
              <a:pathLst>
                <a:path w="9990656" h="7406080">
                  <a:moveTo>
                    <a:pt x="0" y="0"/>
                  </a:moveTo>
                  <a:lnTo>
                    <a:pt x="9990656" y="0"/>
                  </a:lnTo>
                  <a:lnTo>
                    <a:pt x="9990656" y="7406080"/>
                  </a:lnTo>
                  <a:lnTo>
                    <a:pt x="0" y="74060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9990656" cy="75108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783"/>
                </a:lnSpc>
              </a:pPr>
              <a:r>
                <a:rPr lang="en-US" sz="5653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SAT</a:t>
              </a:r>
            </a:p>
            <a:p>
              <a:pPr algn="ctr">
                <a:lnSpc>
                  <a:spcPts val="4608"/>
                </a:lnSpc>
              </a:pPr>
              <a:r>
                <a:rPr lang="en-US" sz="384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For students going to school in the United States</a:t>
              </a:r>
            </a:p>
            <a:p>
              <a:pPr algn="ctr">
                <a:lnSpc>
                  <a:spcPts val="4608"/>
                </a:lnSpc>
              </a:pPr>
              <a:r>
                <a:rPr lang="en-US" sz="384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Some schools need Subject Exams  (Check)</a:t>
              </a:r>
            </a:p>
            <a:p>
              <a:pPr algn="ctr">
                <a:lnSpc>
                  <a:spcPts val="4608"/>
                </a:lnSpc>
              </a:pPr>
              <a:r>
                <a:rPr lang="en-US" sz="384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Get done by December</a:t>
              </a:r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3890304" y="5647104"/>
            <a:ext cx="1974144" cy="1592448"/>
            <a:chOff x="0" y="0"/>
            <a:chExt cx="2632192" cy="2123264"/>
          </a:xfrm>
        </p:grpSpPr>
        <p:sp>
          <p:nvSpPr>
            <p:cNvPr id="7" name="Freeform 7" descr="C:\Documents and Settings\rjohn\Local Settings\Temporary Internet Files\Content.IE5\V0WW461M\MC900174377[1].wmf"/>
            <p:cNvSpPr/>
            <p:nvPr/>
          </p:nvSpPr>
          <p:spPr>
            <a:xfrm>
              <a:off x="0" y="0"/>
              <a:ext cx="2632202" cy="2123313"/>
            </a:xfrm>
            <a:custGeom>
              <a:avLst/>
              <a:gdLst/>
              <a:ahLst/>
              <a:cxnLst/>
              <a:rect l="l" t="t" r="r" b="b"/>
              <a:pathLst>
                <a:path w="2632202" h="2123313">
                  <a:moveTo>
                    <a:pt x="0" y="0"/>
                  </a:moveTo>
                  <a:lnTo>
                    <a:pt x="2632202" y="0"/>
                  </a:lnTo>
                  <a:lnTo>
                    <a:pt x="2632202" y="2123313"/>
                  </a:lnTo>
                  <a:lnTo>
                    <a:pt x="0" y="2123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-19718" y="4354286"/>
            <a:ext cx="2896819" cy="2926080"/>
          </a:xfrm>
          <a:custGeom>
            <a:avLst/>
            <a:gdLst/>
            <a:ahLst/>
            <a:cxnLst/>
            <a:rect l="l" t="t" r="r" b="b"/>
            <a:pathLst>
              <a:path w="2896819" h="2926080">
                <a:moveTo>
                  <a:pt x="0" y="0"/>
                </a:moveTo>
                <a:lnTo>
                  <a:pt x="2896820" y="0"/>
                </a:lnTo>
                <a:lnTo>
                  <a:pt x="289682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798699" y="262766"/>
            <a:ext cx="2223381" cy="1428523"/>
          </a:xfrm>
          <a:custGeom>
            <a:avLst/>
            <a:gdLst/>
            <a:ahLst/>
            <a:cxnLst/>
            <a:rect l="l" t="t" r="r" b="b"/>
            <a:pathLst>
              <a:path w="2223381" h="1428523">
                <a:moveTo>
                  <a:pt x="0" y="0"/>
                </a:moveTo>
                <a:lnTo>
                  <a:pt x="2223381" y="0"/>
                </a:lnTo>
                <a:lnTo>
                  <a:pt x="2223381" y="1428522"/>
                </a:lnTo>
                <a:lnTo>
                  <a:pt x="0" y="14285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31520" y="634873"/>
            <a:ext cx="8696832" cy="2047367"/>
            <a:chOff x="0" y="0"/>
            <a:chExt cx="11595776" cy="27298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95776" cy="2729823"/>
            </a:xfrm>
            <a:custGeom>
              <a:avLst/>
              <a:gdLst/>
              <a:ahLst/>
              <a:cxnLst/>
              <a:rect l="l" t="t" r="r" b="b"/>
              <a:pathLst>
                <a:path w="11595776" h="2729823">
                  <a:moveTo>
                    <a:pt x="0" y="0"/>
                  </a:moveTo>
                  <a:lnTo>
                    <a:pt x="11595776" y="0"/>
                  </a:lnTo>
                  <a:lnTo>
                    <a:pt x="11595776" y="2729823"/>
                  </a:lnTo>
                  <a:lnTo>
                    <a:pt x="0" y="27298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1595776" cy="2815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08"/>
                </a:lnSpc>
              </a:pPr>
              <a:r>
                <a:rPr lang="en-US" sz="384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 B.C. ACHIEVEMENT SCHOLARSHIPS:</a:t>
              </a:r>
            </a:p>
            <a:p>
              <a:pPr algn="ctr">
                <a:lnSpc>
                  <a:spcPts val="6143"/>
                </a:lnSpc>
              </a:pPr>
              <a:r>
                <a:rPr lang="en-US" sz="511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$1250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1520" y="2682240"/>
            <a:ext cx="7884288" cy="8248741"/>
            <a:chOff x="0" y="0"/>
            <a:chExt cx="10512384" cy="109983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512384" cy="10998322"/>
            </a:xfrm>
            <a:custGeom>
              <a:avLst/>
              <a:gdLst/>
              <a:ahLst/>
              <a:cxnLst/>
              <a:rect l="l" t="t" r="r" b="b"/>
              <a:pathLst>
                <a:path w="10512384" h="10998322">
                  <a:moveTo>
                    <a:pt x="0" y="0"/>
                  </a:moveTo>
                  <a:lnTo>
                    <a:pt x="10512384" y="0"/>
                  </a:lnTo>
                  <a:lnTo>
                    <a:pt x="10512384" y="10998322"/>
                  </a:lnTo>
                  <a:lnTo>
                    <a:pt x="0" y="109983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0512384" cy="110268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28930" lvl="1" indent="-164465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The Ministry of Education determines recipients (no application required)</a:t>
              </a:r>
              <a:endParaRPr lang="en-US"/>
            </a:p>
            <a:p>
              <a:pPr marL="328930" lvl="1" indent="-164465" algn="l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Based on students’ achievement in Grade 10, 11, and 12 courses that satisfy graduation program requirements.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28930" lvl="1" indent="-164465" algn="l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Includes elective courses.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28930" lvl="1" indent="-164465" algn="l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Based on a cumulative average percentage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28930" lvl="1" indent="-164465" algn="l">
                <a:lnSpc>
                  <a:spcPts val="3071"/>
                </a:lnSpc>
                <a:buFont typeface="Arial"/>
                <a:buChar char="•"/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Rank among the top 8000 students in B.C.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328930" lvl="1" indent="-164465">
                <a:lnSpc>
                  <a:spcPts val="3071"/>
                </a:lnSpc>
                <a:buFont typeface="Arial"/>
                <a:buChar char="•"/>
              </a:pPr>
              <a:r>
                <a:rPr lang="en-US" sz="2550" b="1">
                  <a:solidFill>
                    <a:srgbClr val="4E83B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Scholarship meeting after school Wed, Oct 7</a:t>
              </a:r>
              <a:endParaRPr lang="en-US" sz="2550" b="1">
                <a:solidFill>
                  <a:srgbClr val="4E83BB"/>
                </a:solidFill>
                <a:latin typeface="Poppins Bold"/>
                <a:ea typeface="Poppins Bold"/>
                <a:cs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071"/>
                </a:lnSpc>
              </a:pPr>
              <a:endParaRPr lang="en-US" sz="2559" b="1">
                <a:solidFill>
                  <a:srgbClr val="4E83BB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328930" lvl="1" indent="-164465" algn="l">
                <a:lnSpc>
                  <a:spcPts val="3071"/>
                </a:lnSpc>
              </a:pPr>
              <a:r>
                <a:rPr lang="en-US" sz="255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55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487680" y="406272"/>
            <a:ext cx="1465728" cy="1706880"/>
            <a:chOff x="0" y="0"/>
            <a:chExt cx="1954304" cy="2275840"/>
          </a:xfrm>
        </p:grpSpPr>
        <p:sp>
          <p:nvSpPr>
            <p:cNvPr id="10" name="Freeform 10" descr="C:\Documents and Settings\rjohn\Local Settings\Temporary Internet Files\Content.IE5\06YR13KB\MC900390688[1].wmf"/>
            <p:cNvSpPr/>
            <p:nvPr/>
          </p:nvSpPr>
          <p:spPr>
            <a:xfrm>
              <a:off x="0" y="0"/>
              <a:ext cx="1954276" cy="2275840"/>
            </a:xfrm>
            <a:custGeom>
              <a:avLst/>
              <a:gdLst/>
              <a:ahLst/>
              <a:cxnLst/>
              <a:rect l="l" t="t" r="r" b="b"/>
              <a:pathLst>
                <a:path w="1954276" h="2275840">
                  <a:moveTo>
                    <a:pt x="0" y="0"/>
                  </a:moveTo>
                  <a:lnTo>
                    <a:pt x="1954276" y="0"/>
                  </a:lnTo>
                  <a:lnTo>
                    <a:pt x="1954276" y="2275840"/>
                  </a:lnTo>
                  <a:lnTo>
                    <a:pt x="0" y="2275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965312" y="1463040"/>
            <a:ext cx="975360" cy="1635456"/>
            <a:chOff x="0" y="0"/>
            <a:chExt cx="1300480" cy="2180608"/>
          </a:xfrm>
        </p:grpSpPr>
        <p:sp>
          <p:nvSpPr>
            <p:cNvPr id="12" name="Freeform 12" descr="C:\Users\pgangnes\AppData\Local\Microsoft\Windows\Temporary Internet Files\Content.IE5\UMOJQTVW\MC900013465[1].wmf"/>
            <p:cNvSpPr/>
            <p:nvPr/>
          </p:nvSpPr>
          <p:spPr>
            <a:xfrm>
              <a:off x="0" y="0"/>
              <a:ext cx="1300480" cy="2180590"/>
            </a:xfrm>
            <a:custGeom>
              <a:avLst/>
              <a:gdLst/>
              <a:ahLst/>
              <a:cxnLst/>
              <a:rect l="l" t="t" r="r" b="b"/>
              <a:pathLst>
                <a:path w="1300480" h="2180590">
                  <a:moveTo>
                    <a:pt x="0" y="0"/>
                  </a:moveTo>
                  <a:lnTo>
                    <a:pt x="1300480" y="0"/>
                  </a:lnTo>
                  <a:lnTo>
                    <a:pt x="130048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-63671" y="16431"/>
            <a:ext cx="2621519" cy="2264337"/>
          </a:xfrm>
          <a:custGeom>
            <a:avLst/>
            <a:gdLst/>
            <a:ahLst/>
            <a:cxnLst/>
            <a:rect l="l" t="t" r="r" b="b"/>
            <a:pathLst>
              <a:path w="2621519" h="2264337">
                <a:moveTo>
                  <a:pt x="0" y="0"/>
                </a:moveTo>
                <a:lnTo>
                  <a:pt x="2621519" y="0"/>
                </a:lnTo>
                <a:lnTo>
                  <a:pt x="2621519" y="2264337"/>
                </a:lnTo>
                <a:lnTo>
                  <a:pt x="0" y="2264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74935" y="4168253"/>
            <a:ext cx="3958423" cy="3146947"/>
          </a:xfrm>
          <a:custGeom>
            <a:avLst/>
            <a:gdLst/>
            <a:ahLst/>
            <a:cxnLst/>
            <a:rect l="l" t="t" r="r" b="b"/>
            <a:pathLst>
              <a:path w="3958423" h="3146947">
                <a:moveTo>
                  <a:pt x="0" y="0"/>
                </a:moveTo>
                <a:lnTo>
                  <a:pt x="3958423" y="0"/>
                </a:lnTo>
                <a:lnTo>
                  <a:pt x="3958423" y="3146947"/>
                </a:lnTo>
                <a:lnTo>
                  <a:pt x="0" y="3146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35280" y="677673"/>
            <a:ext cx="9083040" cy="171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7"/>
              </a:lnSpc>
            </a:pPr>
            <a:r>
              <a:rPr lang="en-US" sz="3200" b="1">
                <a:solidFill>
                  <a:srgbClr val="4E83BB"/>
                </a:solidFill>
                <a:latin typeface="Monami"/>
                <a:ea typeface="Poppins"/>
                <a:cs typeface="Poppins"/>
                <a:sym typeface="Poppins"/>
              </a:rPr>
              <a:t>District/Authority Scholarships: $1250</a:t>
            </a:r>
            <a:endParaRPr lang="en-US" sz="3200" b="1">
              <a:solidFill>
                <a:srgbClr val="4E83BB"/>
              </a:solidFill>
              <a:latin typeface="Monami"/>
              <a:ea typeface="Poppins"/>
              <a:cs typeface="Poppins"/>
            </a:endParaRPr>
          </a:p>
          <a:p>
            <a:pPr algn="l">
              <a:lnSpc>
                <a:spcPts val="4607"/>
              </a:lnSpc>
            </a:pPr>
            <a:r>
              <a:rPr lang="en-US" sz="2550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en-US" sz="2550">
              <a:solidFill>
                <a:srgbClr val="4E83BB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476050" y="1692276"/>
            <a:ext cx="5750688" cy="4521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0141" lvl="1" indent="-165070" algn="l">
              <a:lnSpc>
                <a:spcPts val="4155"/>
              </a:lnSpc>
              <a:buFont typeface="Arial"/>
              <a:buChar char="•"/>
            </a:pPr>
            <a:r>
              <a:rPr lang="en-US" sz="2565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rPr>
              <a:t> Fine Arts</a:t>
            </a:r>
          </a:p>
          <a:p>
            <a:pPr marL="330141" lvl="1" indent="-165070" algn="l">
              <a:lnSpc>
                <a:spcPts val="4155"/>
              </a:lnSpc>
              <a:buFont typeface="Arial"/>
              <a:buChar char="•"/>
            </a:pPr>
            <a:r>
              <a:rPr lang="en-US" sz="2565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rPr>
              <a:t> Applied Skills</a:t>
            </a:r>
          </a:p>
          <a:p>
            <a:pPr marL="330141" lvl="1" indent="-165070" algn="l">
              <a:lnSpc>
                <a:spcPts val="4155"/>
              </a:lnSpc>
              <a:buFont typeface="Arial"/>
              <a:buChar char="•"/>
            </a:pPr>
            <a:r>
              <a:rPr lang="en-US" sz="2565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rPr>
              <a:t> Physical Activity</a:t>
            </a:r>
          </a:p>
          <a:p>
            <a:pPr marL="330141" lvl="1" indent="-165070" algn="l">
              <a:lnSpc>
                <a:spcPts val="4155"/>
              </a:lnSpc>
              <a:buFont typeface="Arial"/>
              <a:buChar char="•"/>
            </a:pPr>
            <a:r>
              <a:rPr lang="en-US" sz="2565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rPr>
              <a:t> International Languages</a:t>
            </a:r>
          </a:p>
          <a:p>
            <a:pPr marL="330141" lvl="1" indent="-165070" algn="l">
              <a:lnSpc>
                <a:spcPts val="4155"/>
              </a:lnSpc>
              <a:buFont typeface="Arial"/>
              <a:buChar char="•"/>
            </a:pPr>
            <a:r>
              <a:rPr lang="en-US" sz="2565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rPr>
              <a:t> Community Service</a:t>
            </a:r>
          </a:p>
          <a:p>
            <a:pPr marL="330141" lvl="1" indent="-165070" algn="l">
              <a:lnSpc>
                <a:spcPts val="4155"/>
              </a:lnSpc>
              <a:buFont typeface="Arial"/>
              <a:buChar char="•"/>
            </a:pPr>
            <a:r>
              <a:rPr lang="en-US" sz="2565">
                <a:solidFill>
                  <a:srgbClr val="4E83BB"/>
                </a:solidFill>
                <a:latin typeface="Poppins"/>
                <a:ea typeface="Poppins"/>
                <a:cs typeface="Poppins"/>
                <a:sym typeface="Poppins"/>
              </a:rPr>
              <a:t> Trades/Apprenticeship</a:t>
            </a:r>
          </a:p>
          <a:p>
            <a:pPr marL="304745" lvl="1" indent="-152373" algn="l">
              <a:lnSpc>
                <a:spcPts val="3836"/>
              </a:lnSpc>
              <a:buFont typeface="Arial"/>
              <a:buChar char="•"/>
            </a:pPr>
            <a:r>
              <a:rPr lang="en-US" sz="2367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rPr>
              <a:t> Indigenous Languages and Culture</a:t>
            </a:r>
          </a:p>
          <a:p>
            <a:pPr marL="304745" lvl="1" indent="-152373" algn="l">
              <a:lnSpc>
                <a:spcPts val="2557"/>
              </a:lnSpc>
            </a:pPr>
            <a:r>
              <a:rPr lang="en-US" sz="2367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2242" y="1872454"/>
            <a:ext cx="4043808" cy="2321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43"/>
              </a:lnSpc>
            </a:pPr>
            <a:r>
              <a:rPr lang="en-US" sz="3413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rPr>
              <a:t>SUPERIOR </a:t>
            </a:r>
          </a:p>
          <a:p>
            <a:pPr algn="l">
              <a:lnSpc>
                <a:spcPts val="6143"/>
              </a:lnSpc>
            </a:pPr>
            <a:r>
              <a:rPr lang="en-US" sz="3413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rPr>
              <a:t>ACHIEVEMENT </a:t>
            </a:r>
          </a:p>
          <a:p>
            <a:pPr algn="l">
              <a:lnSpc>
                <a:spcPts val="6143"/>
              </a:lnSpc>
            </a:pPr>
            <a:r>
              <a:rPr lang="en-US" sz="3413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rPr>
              <a:t>IN ONE OF: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FF43D1-7FFC-552A-6227-3A5DA5C1A4A5}"/>
              </a:ext>
            </a:extLst>
          </p:cNvPr>
          <p:cNvSpPr txBox="1"/>
          <p:nvPr/>
        </p:nvSpPr>
        <p:spPr>
          <a:xfrm>
            <a:off x="4977512" y="6059517"/>
            <a:ext cx="400172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*Part of our school's internal scholarship package (released in February)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50112" y="726528"/>
            <a:ext cx="7492992" cy="1898904"/>
            <a:chOff x="0" y="0"/>
            <a:chExt cx="9990656" cy="25318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90656" cy="2531872"/>
            </a:xfrm>
            <a:custGeom>
              <a:avLst/>
              <a:gdLst/>
              <a:ahLst/>
              <a:cxnLst/>
              <a:rect l="l" t="t" r="r" b="b"/>
              <a:pathLst>
                <a:path w="9990656" h="2531872">
                  <a:moveTo>
                    <a:pt x="0" y="0"/>
                  </a:moveTo>
                  <a:lnTo>
                    <a:pt x="9990656" y="0"/>
                  </a:lnTo>
                  <a:lnTo>
                    <a:pt x="9990656" y="2531872"/>
                  </a:lnTo>
                  <a:lnTo>
                    <a:pt x="0" y="25318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14300"/>
              <a:ext cx="9990656" cy="26461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911"/>
                </a:lnSpc>
              </a:pPr>
              <a:r>
                <a:rPr lang="en-US" sz="575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REFERENCE LETTERS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3902" y="2844672"/>
            <a:ext cx="8782018" cy="3665167"/>
            <a:chOff x="-751533" y="0"/>
            <a:chExt cx="11709357" cy="48868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57824" cy="4740096"/>
            </a:xfrm>
            <a:custGeom>
              <a:avLst/>
              <a:gdLst/>
              <a:ahLst/>
              <a:cxnLst/>
              <a:rect l="l" t="t" r="r" b="b"/>
              <a:pathLst>
                <a:path w="10957824" h="4740096">
                  <a:moveTo>
                    <a:pt x="0" y="0"/>
                  </a:moveTo>
                  <a:lnTo>
                    <a:pt x="10957824" y="0"/>
                  </a:lnTo>
                  <a:lnTo>
                    <a:pt x="10957824" y="4740096"/>
                  </a:lnTo>
                  <a:lnTo>
                    <a:pt x="0" y="47400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751533" y="141368"/>
              <a:ext cx="11709357" cy="47455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38785" lvl="1" indent="-219075">
                <a:lnSpc>
                  <a:spcPts val="4095"/>
                </a:lnSpc>
                <a:buFont typeface="Arial"/>
                <a:buChar char="•"/>
              </a:pPr>
              <a:r>
                <a:rPr lang="en-US" sz="34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Complete a Brag Sheet (can be found on the Career Centre website &gt; Financial Aid section)</a:t>
              </a:r>
              <a:endParaRPr lang="en-US" sz="3400"/>
            </a:p>
            <a:p>
              <a:pPr marL="438785" lvl="1" indent="-219075" algn="l">
                <a:lnSpc>
                  <a:spcPts val="4095"/>
                </a:lnSpc>
                <a:buFont typeface="Arial"/>
                <a:buChar char="•"/>
              </a:pPr>
              <a:r>
                <a:rPr lang="en-US" sz="34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Give at least 2 weeks notice to teachers if you require one</a:t>
              </a:r>
              <a:endParaRPr lang="en-US" sz="34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marL="438785" lvl="1" indent="-219075">
                <a:lnSpc>
                  <a:spcPts val="4095"/>
                </a:lnSpc>
                <a:buFont typeface="Arial"/>
                <a:buChar char="•"/>
              </a:pPr>
              <a:r>
                <a:rPr lang="en-US" sz="34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Provide referee with scholarship criteria</a:t>
              </a:r>
              <a:endParaRPr lang="en-US" sz="34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7409989" y="391064"/>
            <a:ext cx="2027585" cy="2337924"/>
          </a:xfrm>
          <a:custGeom>
            <a:avLst/>
            <a:gdLst/>
            <a:ahLst/>
            <a:cxnLst/>
            <a:rect l="l" t="t" r="r" b="b"/>
            <a:pathLst>
              <a:path w="2260397" h="2926080">
                <a:moveTo>
                  <a:pt x="0" y="0"/>
                </a:moveTo>
                <a:lnTo>
                  <a:pt x="2260397" y="0"/>
                </a:lnTo>
                <a:lnTo>
                  <a:pt x="2260397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87680" y="292992"/>
            <a:ext cx="8778240" cy="1219200"/>
            <a:chOff x="0" y="0"/>
            <a:chExt cx="11704320" cy="1625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1704320" cy="1711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GRADUATION PHOTOS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7680" y="1625472"/>
            <a:ext cx="8615808" cy="4665216"/>
            <a:chOff x="0" y="0"/>
            <a:chExt cx="11487744" cy="62202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87744" cy="6220288"/>
            </a:xfrm>
            <a:custGeom>
              <a:avLst/>
              <a:gdLst/>
              <a:ahLst/>
              <a:cxnLst/>
              <a:rect l="l" t="t" r="r" b="b"/>
              <a:pathLst>
                <a:path w="11487744" h="6220288">
                  <a:moveTo>
                    <a:pt x="0" y="0"/>
                  </a:moveTo>
                  <a:lnTo>
                    <a:pt x="11487744" y="0"/>
                  </a:lnTo>
                  <a:lnTo>
                    <a:pt x="11487744" y="6220288"/>
                  </a:lnTo>
                  <a:lnTo>
                    <a:pt x="0" y="62202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8100"/>
              <a:ext cx="11487744" cy="61821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14"/>
                </a:lnSpc>
              </a:pPr>
              <a:r>
                <a:rPr lang="en-US" sz="2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l">
                <a:lnSpc>
                  <a:spcPts val="2814"/>
                </a:lnSpc>
              </a:pPr>
              <a:r>
                <a:rPr lang="en-US" sz="29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900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>
                <a:lnSpc>
                  <a:spcPts val="2437"/>
                </a:lnSpc>
              </a:pPr>
              <a:r>
                <a:rPr lang="en-US" sz="2500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     </a:t>
              </a:r>
              <a:r>
                <a:rPr lang="en-US" sz="2500" b="1">
                  <a:solidFill>
                    <a:srgbClr val="4E83BB"/>
                  </a:solidFill>
                  <a:latin typeface="Poppins"/>
                  <a:ea typeface="Poppins"/>
                  <a:cs typeface="Poppins"/>
                  <a:sym typeface="Poppins"/>
                </a:rPr>
                <a:t>  November 13– November 23, 2026 </a:t>
              </a:r>
              <a:endParaRPr lang="en-US" sz="2500" b="1">
                <a:solidFill>
                  <a:srgbClr val="4E83BB"/>
                </a:solidFill>
                <a:latin typeface="Poppins"/>
                <a:ea typeface="Poppins"/>
                <a:cs typeface="Poppins"/>
              </a:endParaRPr>
            </a:p>
            <a:p>
              <a:pPr algn="l">
                <a:lnSpc>
                  <a:spcPts val="1392"/>
                </a:lnSpc>
              </a:pPr>
              <a:r>
                <a:rPr lang="en-US" sz="14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14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6390" lvl="1" indent="-163195">
                <a:lnSpc>
                  <a:spcPts val="2437"/>
                </a:lnSpc>
                <a:buFont typeface="Arial"/>
                <a:buChar char="•"/>
              </a:pPr>
              <a:r>
                <a:rPr lang="en-US" sz="25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If you missed these sittings you will need to go to </a:t>
              </a:r>
              <a:r>
                <a:rPr lang="en-US" sz="2500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GradsBC.com </a:t>
              </a:r>
              <a:r>
                <a:rPr lang="en-US" sz="25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(follow Links) to arrange for a make-up sitting </a:t>
              </a:r>
              <a:endParaRPr lang="en-US" sz="25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93345" lvl="1" indent="-46355" algn="l">
                <a:lnSpc>
                  <a:spcPts val="696"/>
                </a:lnSpc>
              </a:pPr>
              <a:r>
                <a:rPr lang="en-US" sz="7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7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93345" lvl="1" indent="-46355" algn="l">
                <a:lnSpc>
                  <a:spcPts val="696"/>
                </a:lnSpc>
              </a:pPr>
              <a:r>
                <a:rPr lang="en-US" sz="7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7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326390" lvl="1" indent="-163195" algn="l">
                <a:lnSpc>
                  <a:spcPts val="2437"/>
                </a:lnSpc>
                <a:buFont typeface="Arial"/>
                <a:buChar char="•"/>
              </a:pPr>
              <a:r>
                <a:rPr lang="en-US" sz="250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Students must be photographed to appear in the yearbook and on the graduation composite</a:t>
              </a:r>
              <a:endParaRPr lang="en-US" sz="250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  <a:p>
              <a:pPr marL="280035" lvl="1" indent="-139700" algn="l">
                <a:lnSpc>
                  <a:spcPts val="2088"/>
                </a:lnSpc>
              </a:pPr>
              <a:r>
                <a:rPr lang="en-US" sz="2150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  <a:endParaRPr lang="en-US" sz="2150">
                <a:solidFill>
                  <a:srgbClr val="4E83BB"/>
                </a:solidFill>
                <a:latin typeface="Monami"/>
                <a:ea typeface="Monami"/>
                <a:cs typeface="Monami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475712" y="5128704"/>
            <a:ext cx="1544448" cy="1014528"/>
            <a:chOff x="0" y="0"/>
            <a:chExt cx="2059264" cy="1352704"/>
          </a:xfrm>
        </p:grpSpPr>
        <p:sp>
          <p:nvSpPr>
            <p:cNvPr id="10" name="Freeform 10" descr="C:\Users\pgangnes\AppData\Local\Microsoft\Windows\Temporary Internet Files\Content.IE5\L4VZN5VL\MC900437565[1].wmf"/>
            <p:cNvSpPr/>
            <p:nvPr/>
          </p:nvSpPr>
          <p:spPr>
            <a:xfrm>
              <a:off x="0" y="0"/>
              <a:ext cx="2059305" cy="1352677"/>
            </a:xfrm>
            <a:custGeom>
              <a:avLst/>
              <a:gdLst/>
              <a:ahLst/>
              <a:cxnLst/>
              <a:rect l="l" t="t" r="r" b="b"/>
              <a:pathLst>
                <a:path w="2059305" h="1352677">
                  <a:moveTo>
                    <a:pt x="0" y="0"/>
                  </a:moveTo>
                  <a:lnTo>
                    <a:pt x="2059305" y="0"/>
                  </a:lnTo>
                  <a:lnTo>
                    <a:pt x="2059305" y="1352677"/>
                  </a:lnTo>
                  <a:lnTo>
                    <a:pt x="0" y="13526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94057" y="4646945"/>
            <a:ext cx="2707758" cy="2668255"/>
          </a:xfrm>
          <a:custGeom>
            <a:avLst/>
            <a:gdLst/>
            <a:ahLst/>
            <a:cxnLst/>
            <a:rect l="l" t="t" r="r" b="b"/>
            <a:pathLst>
              <a:path w="2707758" h="2668255">
                <a:moveTo>
                  <a:pt x="0" y="0"/>
                </a:moveTo>
                <a:lnTo>
                  <a:pt x="2707758" y="0"/>
                </a:lnTo>
                <a:lnTo>
                  <a:pt x="2707758" y="2668255"/>
                </a:lnTo>
                <a:lnTo>
                  <a:pt x="0" y="2668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87680" y="1179765"/>
            <a:ext cx="2436541" cy="1497365"/>
          </a:xfrm>
          <a:custGeom>
            <a:avLst/>
            <a:gdLst/>
            <a:ahLst/>
            <a:cxnLst/>
            <a:rect l="l" t="t" r="r" b="b"/>
            <a:pathLst>
              <a:path w="2436541" h="1497365">
                <a:moveTo>
                  <a:pt x="0" y="0"/>
                </a:moveTo>
                <a:lnTo>
                  <a:pt x="2436541" y="0"/>
                </a:lnTo>
                <a:lnTo>
                  <a:pt x="2436541" y="1497365"/>
                </a:lnTo>
                <a:lnTo>
                  <a:pt x="0" y="1497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31520" y="406272"/>
            <a:ext cx="3982848" cy="2051473"/>
            <a:chOff x="0" y="0"/>
            <a:chExt cx="5310464" cy="27352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310464" cy="2735298"/>
            </a:xfrm>
            <a:custGeom>
              <a:avLst/>
              <a:gdLst/>
              <a:ahLst/>
              <a:cxnLst/>
              <a:rect l="l" t="t" r="r" b="b"/>
              <a:pathLst>
                <a:path w="5310464" h="2735298">
                  <a:moveTo>
                    <a:pt x="0" y="0"/>
                  </a:moveTo>
                  <a:lnTo>
                    <a:pt x="5310464" y="0"/>
                  </a:lnTo>
                  <a:lnTo>
                    <a:pt x="5310464" y="2735298"/>
                  </a:lnTo>
                  <a:lnTo>
                    <a:pt x="0" y="27352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5310464" cy="2821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20"/>
                </a:lnSpc>
              </a:pPr>
              <a:r>
                <a:rPr lang="en-US" sz="4266" u="sng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GRAD DINNER DANCE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2928" y="2438400"/>
            <a:ext cx="7229184" cy="3742848"/>
            <a:chOff x="0" y="0"/>
            <a:chExt cx="9638912" cy="49904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38912" cy="4990464"/>
            </a:xfrm>
            <a:custGeom>
              <a:avLst/>
              <a:gdLst/>
              <a:ahLst/>
              <a:cxnLst/>
              <a:rect l="l" t="t" r="r" b="b"/>
              <a:pathLst>
                <a:path w="9638912" h="4990464">
                  <a:moveTo>
                    <a:pt x="0" y="0"/>
                  </a:moveTo>
                  <a:lnTo>
                    <a:pt x="9638912" y="0"/>
                  </a:lnTo>
                  <a:lnTo>
                    <a:pt x="9638912" y="4990464"/>
                  </a:lnTo>
                  <a:lnTo>
                    <a:pt x="0" y="49904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9638912" cy="49809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84175" lvl="1" indent="-191770">
                <a:lnSpc>
                  <a:spcPts val="3225"/>
                </a:lnSpc>
                <a:buFont typeface="Arial"/>
                <a:buChar char="•"/>
              </a:pPr>
              <a:r>
                <a:rPr lang="en-US" sz="295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Saturday, June 12   </a:t>
              </a:r>
              <a:endParaRPr lang="en-US" sz="2950"/>
            </a:p>
            <a:p>
              <a:pPr marL="384175" lvl="1" indent="-191770" algn="l">
                <a:lnSpc>
                  <a:spcPts val="3225"/>
                </a:lnSpc>
              </a:pPr>
              <a:r>
                <a:rPr lang="en-US" sz="295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95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 marL="384175" lvl="1" indent="-191770" algn="l">
                <a:lnSpc>
                  <a:spcPts val="3225"/>
                </a:lnSpc>
                <a:buFont typeface="Arial"/>
                <a:buChar char="•"/>
              </a:pPr>
              <a:r>
                <a:rPr lang="en-US" sz="295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Fairmont Waterfront</a:t>
              </a:r>
              <a:endParaRPr lang="en-US" sz="295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 marL="384175" lvl="1" indent="-191770" algn="l">
                <a:lnSpc>
                  <a:spcPts val="3225"/>
                </a:lnSpc>
              </a:pPr>
              <a:r>
                <a:rPr lang="en-US" sz="295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95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 marL="384175" lvl="1" indent="-191770" algn="l">
                <a:lnSpc>
                  <a:spcPts val="3225"/>
                </a:lnSpc>
              </a:pPr>
              <a:r>
                <a:rPr lang="en-US" sz="295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lang="en-US" sz="295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  <a:p>
              <a:pPr marL="384175" lvl="1" indent="-191770" algn="l">
                <a:lnSpc>
                  <a:spcPts val="3225"/>
                </a:lnSpc>
                <a:buFont typeface="Arial"/>
                <a:buChar char="•"/>
              </a:pPr>
              <a:r>
                <a:rPr lang="en-US" sz="2950">
                  <a:solidFill>
                    <a:srgbClr val="8C9ABE"/>
                  </a:solidFill>
                  <a:latin typeface="Poppins"/>
                  <a:ea typeface="Poppins"/>
                  <a:cs typeface="Poppins"/>
                  <a:sym typeface="Poppins"/>
                </a:rPr>
                <a:t>6 pm</a:t>
              </a:r>
              <a:endParaRPr lang="en-US" sz="2950">
                <a:solidFill>
                  <a:srgbClr val="8C9ABE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3246157" y="4967278"/>
            <a:ext cx="3586151" cy="1756178"/>
            <a:chOff x="0" y="0"/>
            <a:chExt cx="5921792" cy="2899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921756" cy="2899918"/>
            </a:xfrm>
            <a:custGeom>
              <a:avLst/>
              <a:gdLst/>
              <a:ahLst/>
              <a:cxnLst/>
              <a:rect l="l" t="t" r="r" b="b"/>
              <a:pathLst>
                <a:path w="5921756" h="2899918">
                  <a:moveTo>
                    <a:pt x="0" y="0"/>
                  </a:moveTo>
                  <a:lnTo>
                    <a:pt x="5921756" y="0"/>
                  </a:lnTo>
                  <a:lnTo>
                    <a:pt x="5921756" y="2899918"/>
                  </a:lnTo>
                  <a:lnTo>
                    <a:pt x="0" y="2899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17" r="-192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854400" y="2649380"/>
            <a:ext cx="3055557" cy="4074076"/>
            <a:chOff x="0" y="0"/>
            <a:chExt cx="2926080" cy="39014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26080" cy="3901440"/>
            </a:xfrm>
            <a:custGeom>
              <a:avLst/>
              <a:gdLst/>
              <a:ahLst/>
              <a:cxnLst/>
              <a:rect l="l" t="t" r="r" b="b"/>
              <a:pathLst>
                <a:path w="2926080" h="3901440">
                  <a:moveTo>
                    <a:pt x="0" y="0"/>
                  </a:moveTo>
                  <a:lnTo>
                    <a:pt x="2926080" y="0"/>
                  </a:lnTo>
                  <a:lnTo>
                    <a:pt x="2926080" y="3901440"/>
                  </a:lnTo>
                  <a:lnTo>
                    <a:pt x="0" y="3901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13" r="-3314" b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71985" y="1565626"/>
            <a:ext cx="7016251" cy="3421960"/>
            <a:chOff x="0" y="0"/>
            <a:chExt cx="9355001" cy="4562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55001" cy="4562614"/>
            </a:xfrm>
            <a:custGeom>
              <a:avLst/>
              <a:gdLst/>
              <a:ahLst/>
              <a:cxnLst/>
              <a:rect l="l" t="t" r="r" b="b"/>
              <a:pathLst>
                <a:path w="9355001" h="4562614">
                  <a:moveTo>
                    <a:pt x="0" y="0"/>
                  </a:moveTo>
                  <a:lnTo>
                    <a:pt x="9355001" y="0"/>
                  </a:lnTo>
                  <a:lnTo>
                    <a:pt x="9355001" y="4562614"/>
                  </a:lnTo>
                  <a:lnTo>
                    <a:pt x="0" y="45626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9355001" cy="46102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29455" lvl="1" indent="-164727" algn="l">
                <a:lnSpc>
                  <a:spcPts val="3071"/>
                </a:lnSpc>
                <a:buFont typeface="Arial"/>
                <a:buChar char="•"/>
              </a:pPr>
              <a:r>
                <a:rPr lang="en-US" sz="255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Following the Dinner/Dance</a:t>
              </a:r>
            </a:p>
            <a:p>
              <a:pPr marL="329455" lvl="1" indent="-164727" algn="l">
                <a:lnSpc>
                  <a:spcPts val="3071"/>
                </a:lnSpc>
                <a:buFont typeface="Arial"/>
                <a:buChar char="•"/>
              </a:pPr>
              <a:r>
                <a:rPr lang="en-US" sz="255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Dr. Charles Best Secondary</a:t>
              </a:r>
            </a:p>
            <a:p>
              <a:pPr marL="329455" lvl="1" indent="-164727" algn="l">
                <a:lnSpc>
                  <a:spcPts val="3071"/>
                </a:lnSpc>
              </a:pPr>
              <a:r>
                <a:rPr lang="en-US" sz="2559">
                  <a:solidFill>
                    <a:srgbClr val="4E83BB"/>
                  </a:solidFill>
                  <a:latin typeface="Monami"/>
                  <a:ea typeface="Monami"/>
                  <a:cs typeface="Monami"/>
                  <a:sym typeface="Monami"/>
                </a:rPr>
                <a:t> 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671985" y="100271"/>
            <a:ext cx="2658778" cy="2233374"/>
          </a:xfrm>
          <a:custGeom>
            <a:avLst/>
            <a:gdLst/>
            <a:ahLst/>
            <a:cxnLst/>
            <a:rect l="l" t="t" r="r" b="b"/>
            <a:pathLst>
              <a:path w="2658778" h="2233374">
                <a:moveTo>
                  <a:pt x="0" y="0"/>
                </a:moveTo>
                <a:lnTo>
                  <a:pt x="2658778" y="0"/>
                </a:lnTo>
                <a:lnTo>
                  <a:pt x="2658778" y="2233373"/>
                </a:lnTo>
                <a:lnTo>
                  <a:pt x="0" y="22333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0" y="3657600"/>
            <a:ext cx="5471828" cy="3440999"/>
          </a:xfrm>
          <a:custGeom>
            <a:avLst/>
            <a:gdLst/>
            <a:ahLst/>
            <a:cxnLst/>
            <a:rect l="l" t="t" r="r" b="b"/>
            <a:pathLst>
              <a:path w="5471828" h="3440999">
                <a:moveTo>
                  <a:pt x="0" y="0"/>
                </a:moveTo>
                <a:lnTo>
                  <a:pt x="5471828" y="0"/>
                </a:lnTo>
                <a:lnTo>
                  <a:pt x="5471828" y="3440999"/>
                </a:lnTo>
                <a:lnTo>
                  <a:pt x="0" y="3440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172" t="-38464" b="-46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876893" y="4234381"/>
            <a:ext cx="3534875" cy="2542164"/>
          </a:xfrm>
          <a:custGeom>
            <a:avLst/>
            <a:gdLst/>
            <a:ahLst/>
            <a:cxnLst/>
            <a:rect l="l" t="t" r="r" b="b"/>
            <a:pathLst>
              <a:path w="3534875" h="2542164">
                <a:moveTo>
                  <a:pt x="0" y="0"/>
                </a:moveTo>
                <a:lnTo>
                  <a:pt x="3534875" y="0"/>
                </a:lnTo>
                <a:lnTo>
                  <a:pt x="3534875" y="2542165"/>
                </a:lnTo>
                <a:lnTo>
                  <a:pt x="0" y="2542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609792" y="731520"/>
            <a:ext cx="8534400" cy="5689728"/>
            <a:chOff x="0" y="0"/>
            <a:chExt cx="11379200" cy="75863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79200" cy="7586345"/>
            </a:xfrm>
            <a:custGeom>
              <a:avLst/>
              <a:gdLst/>
              <a:ahLst/>
              <a:cxnLst/>
              <a:rect l="l" t="t" r="r" b="b"/>
              <a:pathLst>
                <a:path w="11379200" h="7586345">
                  <a:moveTo>
                    <a:pt x="0" y="0"/>
                  </a:moveTo>
                  <a:lnTo>
                    <a:pt x="11379200" y="0"/>
                  </a:lnTo>
                  <a:lnTo>
                    <a:pt x="11379200" y="7586345"/>
                  </a:lnTo>
                  <a:lnTo>
                    <a:pt x="0" y="7586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r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76077" y="1023750"/>
            <a:ext cx="6646003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5"/>
              </a:lnSpc>
            </a:pPr>
            <a:r>
              <a:rPr lang="en-US" sz="3650" u="sng">
                <a:solidFill>
                  <a:srgbClr val="8C9ABE"/>
                </a:solidFill>
                <a:latin typeface="Monami"/>
                <a:ea typeface="Monami"/>
                <a:cs typeface="Monami"/>
                <a:sym typeface="Monami"/>
              </a:rPr>
              <a:t>COMMENCEMENT</a:t>
            </a:r>
          </a:p>
          <a:p>
            <a:pPr algn="l">
              <a:lnSpc>
                <a:spcPts val="4435"/>
              </a:lnSpc>
            </a:pPr>
            <a:r>
              <a:rPr lang="en-US" sz="3650">
                <a:solidFill>
                  <a:srgbClr val="8C9ABE"/>
                </a:solidFill>
                <a:latin typeface="Poppins"/>
                <a:ea typeface="Poppins"/>
                <a:cs typeface="Poppins"/>
                <a:sym typeface="Poppins"/>
              </a:rPr>
              <a:t>  June 23rd 2027</a:t>
            </a:r>
            <a:endParaRPr lang="en-US" sz="3650">
              <a:solidFill>
                <a:srgbClr val="8C9ABE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4435"/>
              </a:lnSpc>
            </a:pPr>
            <a:r>
              <a:rPr lang="en-US" sz="3650">
                <a:solidFill>
                  <a:srgbClr val="8C9ABE"/>
                </a:solidFill>
                <a:latin typeface="Poppins"/>
                <a:ea typeface="Poppins"/>
                <a:cs typeface="Poppins"/>
                <a:sym typeface="Poppins"/>
              </a:rPr>
              <a:t>           SFU</a:t>
            </a:r>
            <a:endParaRPr lang="en-US" sz="3650">
              <a:solidFill>
                <a:srgbClr val="8C9ABE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217898" y="-3088512"/>
            <a:ext cx="12534144" cy="10686336"/>
            <a:chOff x="0" y="0"/>
            <a:chExt cx="16712192" cy="14248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12185" cy="14248512"/>
            </a:xfrm>
            <a:custGeom>
              <a:avLst/>
              <a:gdLst/>
              <a:ahLst/>
              <a:cxnLst/>
              <a:rect l="l" t="t" r="r" b="b"/>
              <a:pathLst>
                <a:path w="16712185" h="14248512">
                  <a:moveTo>
                    <a:pt x="0" y="0"/>
                  </a:moveTo>
                  <a:lnTo>
                    <a:pt x="16712185" y="0"/>
                  </a:lnTo>
                  <a:lnTo>
                    <a:pt x="16712185" y="14248512"/>
                  </a:lnTo>
                  <a:lnTo>
                    <a:pt x="0" y="142485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497904" y="2778819"/>
            <a:ext cx="8921252" cy="3479288"/>
          </a:xfrm>
          <a:custGeom>
            <a:avLst/>
            <a:gdLst/>
            <a:ahLst/>
            <a:cxnLst/>
            <a:rect l="l" t="t" r="r" b="b"/>
            <a:pathLst>
              <a:path w="8921252" h="3479288">
                <a:moveTo>
                  <a:pt x="0" y="0"/>
                </a:moveTo>
                <a:lnTo>
                  <a:pt x="8921252" y="0"/>
                </a:lnTo>
                <a:lnTo>
                  <a:pt x="8921252" y="3479289"/>
                </a:lnTo>
                <a:lnTo>
                  <a:pt x="0" y="3479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97904" y="507195"/>
            <a:ext cx="8757792" cy="1252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7"/>
              </a:lnSpc>
            </a:pPr>
            <a:r>
              <a:rPr lang="en-US" sz="4200">
                <a:solidFill>
                  <a:srgbClr val="4E83BB"/>
                </a:solidFill>
                <a:latin typeface="Monami"/>
                <a:ea typeface="Monami"/>
                <a:cs typeface="Monami"/>
                <a:sym typeface="Monami"/>
              </a:rPr>
              <a:t>CONGRATULATIONS TO THE BEST CLASS OF 2027!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23145" y="292022"/>
            <a:ext cx="6027652" cy="4015923"/>
          </a:xfrm>
          <a:custGeom>
            <a:avLst/>
            <a:gdLst/>
            <a:ahLst/>
            <a:cxnLst/>
            <a:rect l="l" t="t" r="r" b="b"/>
            <a:pathLst>
              <a:path w="6027652" h="4015923">
                <a:moveTo>
                  <a:pt x="0" y="0"/>
                </a:moveTo>
                <a:lnTo>
                  <a:pt x="6027652" y="0"/>
                </a:lnTo>
                <a:lnTo>
                  <a:pt x="6027652" y="4015924"/>
                </a:lnTo>
                <a:lnTo>
                  <a:pt x="0" y="40159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149554" y="4668645"/>
            <a:ext cx="5475908" cy="1397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02"/>
              </a:lnSpc>
              <a:spcBef>
                <a:spcPct val="0"/>
              </a:spcBef>
            </a:pPr>
            <a:r>
              <a:rPr lang="en-US" sz="9816">
                <a:solidFill>
                  <a:srgbClr val="0CC0DF"/>
                </a:solidFill>
                <a:latin typeface="Finger Paint"/>
                <a:ea typeface="Finger Paint"/>
                <a:cs typeface="Finger Paint"/>
                <a:sym typeface="Finger Paint"/>
              </a:rPr>
              <a:t>SWAG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c7f8803-8230-4f0b-9291-d852f9b6ec8c">
      <Terms xmlns="http://schemas.microsoft.com/office/infopath/2007/PartnerControls"/>
    </lcf76f155ced4ddcb4097134ff3c332f>
    <TaxCatchAll xmlns="1584dfb1-d33f-4ecc-84e0-2b60f9d747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0F0088FCBCE84F97B43A960896F38B" ma:contentTypeVersion="12" ma:contentTypeDescription="Create a new document." ma:contentTypeScope="" ma:versionID="3c2470ce85bc9ed414d5c2059beaee18">
  <xsd:schema xmlns:xsd="http://www.w3.org/2001/XMLSchema" xmlns:xs="http://www.w3.org/2001/XMLSchema" xmlns:p="http://schemas.microsoft.com/office/2006/metadata/properties" xmlns:ns1="http://schemas.microsoft.com/sharepoint/v3" xmlns:ns2="1584dfb1-d33f-4ecc-84e0-2b60f9d74721" xmlns:ns3="FC7F8803-8230-4F0B-9291-D852F9B6EC8C" xmlns:ns4="fc7f8803-8230-4f0b-9291-d852f9b6ec8c" targetNamespace="http://schemas.microsoft.com/office/2006/metadata/properties" ma:root="true" ma:fieldsID="9a74288355480b8343b4cb048990c006" ns1:_="" ns2:_="" ns3:_="" ns4:_="">
    <xsd:import namespace="http://schemas.microsoft.com/sharepoint/v3"/>
    <xsd:import namespace="1584dfb1-d33f-4ecc-84e0-2b60f9d74721"/>
    <xsd:import namespace="FC7F8803-8230-4F0B-9291-D852F9B6EC8C"/>
    <xsd:import namespace="fc7f8803-8230-4f0b-9291-d852f9b6ec8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4:MediaServiceBillingMetadata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lcf76f155ced4ddcb4097134ff3c332f" minOccurs="0"/>
                <xsd:element ref="ns2:TaxCatchAll" minOccurs="0"/>
                <xsd:element ref="ns4:MediaServiceOCR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84dfb1-d33f-4ecc-84e0-2b60f9d7472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210E7AF-892F-4399-86E6-478C998A6FD7}" ma:internalName="TaxCatchAll" ma:showField="CatchAllData" ma:web="{6d32a979-5935-4890-8fe2-d186c42718dc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7F8803-8230-4F0B-9291-D852F9B6EC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7f8803-8230-4f0b-9291-d852f9b6ec8c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14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fc60b97-9bb6-4300-8080-29b273505d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BF2AAE-8C03-45A4-A9B9-B11BABFD3B05}">
  <ds:schemaRefs>
    <ds:schemaRef ds:uri="1584dfb1-d33f-4ecc-84e0-2b60f9d74721"/>
    <ds:schemaRef ds:uri="FC7F8803-8230-4F0B-9291-D852F9B6EC8C"/>
    <ds:schemaRef ds:uri="fc7f8803-8230-4f0b-9291-d852f9b6ec8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A8BCE53-991A-4A63-A3F5-4B7F8EC83A6B}">
  <ds:schemaRefs>
    <ds:schemaRef ds:uri="1584dfb1-d33f-4ecc-84e0-2b60f9d74721"/>
    <ds:schemaRef ds:uri="FC7F8803-8230-4F0B-9291-D852F9B6EC8C"/>
    <ds:schemaRef ds:uri="fc7f8803-8230-4f0b-9291-d852f9b6ec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A0CFB22-C6CD-4BAA-BE71-4739305657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31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Survival Guide 2024-2025.odp</dc:title>
  <cp:revision>3</cp:revision>
  <dcterms:created xsi:type="dcterms:W3CDTF">2006-08-16T00:00:00Z</dcterms:created>
  <dcterms:modified xsi:type="dcterms:W3CDTF">2026-10-07T21:35:06Z</dcterms:modified>
  <dc:identifier>DAG0v4-YinA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0x0101009C0F0088FCBCE84F97B43A960896F38B</vt:lpwstr>
  </property>
  <property fmtid="{D5CDD505-2E9C-101B-9397-08002B2CF9AE}" pid="3" name="MSIP_Label_67f96a5d-77da-4993-b431-64db1bc697e2_Enabled">
    <vt:lpwstr>true</vt:lpwstr>
  </property>
  <property fmtid="{D5CDD505-2E9C-101B-9397-08002B2CF9AE}" pid="4" name="MSIP_Label_67f96a5d-77da-4993-b431-64db1bc697e2_SetDate">
    <vt:lpwstr>2025-10-14T17:43:58Z</vt:lpwstr>
  </property>
  <property fmtid="{D5CDD505-2E9C-101B-9397-08002B2CF9AE}" pid="5" name="MSIP_Label_67f96a5d-77da-4993-b431-64db1bc697e2_Method">
    <vt:lpwstr>Standard</vt:lpwstr>
  </property>
  <property fmtid="{D5CDD505-2E9C-101B-9397-08002B2CF9AE}" pid="6" name="MSIP_Label_67f96a5d-77da-4993-b431-64db1bc697e2_Name">
    <vt:lpwstr>Sensitive - Internal Only</vt:lpwstr>
  </property>
  <property fmtid="{D5CDD505-2E9C-101B-9397-08002B2CF9AE}" pid="7" name="MSIP_Label_67f96a5d-77da-4993-b431-64db1bc697e2_SiteId">
    <vt:lpwstr>d9658cef-0292-4252-9925-6442de24a44b</vt:lpwstr>
  </property>
  <property fmtid="{D5CDD505-2E9C-101B-9397-08002B2CF9AE}" pid="8" name="MSIP_Label_67f96a5d-77da-4993-b431-64db1bc697e2_ActionId">
    <vt:lpwstr>4aad0375-855b-492b-a53c-1dec8fe29994</vt:lpwstr>
  </property>
  <property fmtid="{D5CDD505-2E9C-101B-9397-08002B2CF9AE}" pid="9" name="MSIP_Label_67f96a5d-77da-4993-b431-64db1bc697e2_ContentBits">
    <vt:lpwstr>0</vt:lpwstr>
  </property>
  <property fmtid="{D5CDD505-2E9C-101B-9397-08002B2CF9AE}" pid="10" name="MSIP_Label_67f96a5d-77da-4993-b431-64db1bc697e2_Tag">
    <vt:lpwstr>10, 3, 0, 2</vt:lpwstr>
  </property>
  <property fmtid="{D5CDD505-2E9C-101B-9397-08002B2CF9AE}" pid="11" name="MediaServiceImageTags">
    <vt:lpwstr/>
  </property>
</Properties>
</file>