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44"/>
  </p:notesMasterIdLst>
  <p:handoutMasterIdLst>
    <p:handoutMasterId r:id="rId45"/>
  </p:handoutMasterIdLst>
  <p:sldIdLst>
    <p:sldId id="391" r:id="rId2"/>
    <p:sldId id="464" r:id="rId3"/>
    <p:sldId id="432" r:id="rId4"/>
    <p:sldId id="435" r:id="rId5"/>
    <p:sldId id="428" r:id="rId6"/>
    <p:sldId id="445" r:id="rId7"/>
    <p:sldId id="446" r:id="rId8"/>
    <p:sldId id="447" r:id="rId9"/>
    <p:sldId id="449" r:id="rId10"/>
    <p:sldId id="465" r:id="rId11"/>
    <p:sldId id="475" r:id="rId12"/>
    <p:sldId id="430" r:id="rId13"/>
    <p:sldId id="402" r:id="rId14"/>
    <p:sldId id="398" r:id="rId15"/>
    <p:sldId id="474" r:id="rId16"/>
    <p:sldId id="404" r:id="rId17"/>
    <p:sldId id="451" r:id="rId18"/>
    <p:sldId id="452" r:id="rId19"/>
    <p:sldId id="453" r:id="rId20"/>
    <p:sldId id="454" r:id="rId21"/>
    <p:sldId id="466" r:id="rId22"/>
    <p:sldId id="469" r:id="rId23"/>
    <p:sldId id="405" r:id="rId24"/>
    <p:sldId id="441" r:id="rId25"/>
    <p:sldId id="407" r:id="rId26"/>
    <p:sldId id="401" r:id="rId27"/>
    <p:sldId id="470" r:id="rId28"/>
    <p:sldId id="433" r:id="rId29"/>
    <p:sldId id="471" r:id="rId30"/>
    <p:sldId id="473" r:id="rId31"/>
    <p:sldId id="472" r:id="rId32"/>
    <p:sldId id="334" r:id="rId33"/>
    <p:sldId id="417" r:id="rId34"/>
    <p:sldId id="394" r:id="rId35"/>
    <p:sldId id="467" r:id="rId36"/>
    <p:sldId id="468" r:id="rId37"/>
    <p:sldId id="396" r:id="rId38"/>
    <p:sldId id="421" r:id="rId39"/>
    <p:sldId id="459" r:id="rId40"/>
    <p:sldId id="461" r:id="rId41"/>
    <p:sldId id="462" r:id="rId42"/>
    <p:sldId id="463" r:id="rId43"/>
  </p:sldIdLst>
  <p:sldSz cx="9144000" cy="6858000" type="screen4x3"/>
  <p:notesSz cx="68580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907C56F-8377-4F77-A4F0-9C0F777079E4}">
          <p14:sldIdLst>
            <p14:sldId id="391"/>
            <p14:sldId id="464"/>
            <p14:sldId id="432"/>
            <p14:sldId id="435"/>
            <p14:sldId id="428"/>
            <p14:sldId id="445"/>
          </p14:sldIdLst>
        </p14:section>
        <p14:section name="Untitled Section" id="{6AD4C113-FC84-4FF3-9A11-37F00C4288CE}">
          <p14:sldIdLst>
            <p14:sldId id="446"/>
            <p14:sldId id="447"/>
            <p14:sldId id="449"/>
            <p14:sldId id="465"/>
            <p14:sldId id="475"/>
            <p14:sldId id="430"/>
            <p14:sldId id="402"/>
            <p14:sldId id="398"/>
            <p14:sldId id="474"/>
            <p14:sldId id="404"/>
            <p14:sldId id="451"/>
            <p14:sldId id="452"/>
            <p14:sldId id="453"/>
            <p14:sldId id="454"/>
            <p14:sldId id="466"/>
            <p14:sldId id="469"/>
            <p14:sldId id="405"/>
            <p14:sldId id="441"/>
            <p14:sldId id="407"/>
            <p14:sldId id="401"/>
            <p14:sldId id="470"/>
            <p14:sldId id="433"/>
            <p14:sldId id="471"/>
            <p14:sldId id="473"/>
            <p14:sldId id="472"/>
            <p14:sldId id="334"/>
            <p14:sldId id="417"/>
            <p14:sldId id="394"/>
            <p14:sldId id="467"/>
            <p14:sldId id="468"/>
            <p14:sldId id="396"/>
            <p14:sldId id="421"/>
            <p14:sldId id="459"/>
            <p14:sldId id="461"/>
            <p14:sldId id="462"/>
            <p14:sldId id="4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0FBF7-37C7-44C7-A2A8-F579B89234E7}" v="132" dt="2026-01-13T18:18:19.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5" name="Rectangle 3"/>
          <p:cNvSpPr>
            <a:spLocks noGrp="1" noChangeArrowheads="1"/>
          </p:cNvSpPr>
          <p:nvPr>
            <p:ph type="dt" sz="quarter" idx="1"/>
          </p:nvPr>
        </p:nvSpPr>
        <p:spPr bwMode="auto">
          <a:xfrm>
            <a:off x="388620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64516" name="Rectangle 4"/>
          <p:cNvSpPr>
            <a:spLocks noGrp="1" noChangeArrowheads="1"/>
          </p:cNvSpPr>
          <p:nvPr>
            <p:ph type="ftr" sz="quarter" idx="2"/>
          </p:nvPr>
        </p:nvSpPr>
        <p:spPr bwMode="auto">
          <a:xfrm>
            <a:off x="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7" name="Rectangle 5"/>
          <p:cNvSpPr>
            <a:spLocks noGrp="1" noChangeArrowheads="1"/>
          </p:cNvSpPr>
          <p:nvPr>
            <p:ph type="sldNum" sz="quarter" idx="3"/>
          </p:nvPr>
        </p:nvSpPr>
        <p:spPr bwMode="auto">
          <a:xfrm>
            <a:off x="388620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4946A798-0685-479E-8CD6-BA8EFE783DB5}" type="slidenum">
              <a:rPr lang="en-US"/>
              <a:pPr>
                <a:defRPr/>
              </a:pPr>
              <a:t>‹#›</a:t>
            </a:fld>
            <a:endParaRPr lang="en-US"/>
          </a:p>
        </p:txBody>
      </p:sp>
    </p:spTree>
    <p:extLst>
      <p:ext uri="{BB962C8B-B14F-4D97-AF65-F5344CB8AC3E}">
        <p14:creationId xmlns:p14="http://schemas.microsoft.com/office/powerpoint/2010/main" val="150432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3" name="Rectangle 3"/>
          <p:cNvSpPr>
            <a:spLocks noGrp="1" noChangeArrowheads="1"/>
          </p:cNvSpPr>
          <p:nvPr>
            <p:ph type="dt" idx="1"/>
          </p:nvPr>
        </p:nvSpPr>
        <p:spPr bwMode="auto">
          <a:xfrm>
            <a:off x="388620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9788" cy="3486150"/>
          </a:xfrm>
          <a:prstGeom prst="rect">
            <a:avLst/>
          </a:prstGeom>
          <a:noFill/>
          <a:ln w="9525">
            <a:solidFill>
              <a:srgbClr val="000000"/>
            </a:solidFill>
            <a:miter lim="800000"/>
            <a:headEnd/>
            <a:tailEnd/>
          </a:ln>
        </p:spPr>
        <p:txBody>
          <a:bodyPr/>
          <a:lstStyle/>
          <a:p>
            <a:endParaRPr lang="en-US"/>
          </a:p>
        </p:txBody>
      </p:sp>
      <p:sp>
        <p:nvSpPr>
          <p:cNvPr id="87045" name="Rectangle 5"/>
          <p:cNvSpPr>
            <a:spLocks noGrp="1" noChangeArrowheads="1"/>
          </p:cNvSpPr>
          <p:nvPr>
            <p:ph type="body" sz="quarter" idx="3"/>
          </p:nvPr>
        </p:nvSpPr>
        <p:spPr bwMode="auto">
          <a:xfrm>
            <a:off x="914400" y="4416510"/>
            <a:ext cx="502920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7" name="Rectangle 7"/>
          <p:cNvSpPr>
            <a:spLocks noGrp="1" noChangeArrowheads="1"/>
          </p:cNvSpPr>
          <p:nvPr>
            <p:ph type="sldNum" sz="quarter" idx="5"/>
          </p:nvPr>
        </p:nvSpPr>
        <p:spPr bwMode="auto">
          <a:xfrm>
            <a:off x="388620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188C72B-020C-4500-B099-609DA9B90530}" type="slidenum">
              <a:rPr lang="en-US"/>
              <a:pPr>
                <a:defRPr/>
              </a:pPr>
              <a:t>‹#›</a:t>
            </a:fld>
            <a:endParaRPr lang="en-US"/>
          </a:p>
        </p:txBody>
      </p:sp>
    </p:spTree>
    <p:extLst>
      <p:ext uri="{BB962C8B-B14F-4D97-AF65-F5344CB8AC3E}">
        <p14:creationId xmlns:p14="http://schemas.microsoft.com/office/powerpoint/2010/main" val="2902841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04900" y="696913"/>
            <a:ext cx="4649788" cy="3486150"/>
          </a:xfrm>
          <a:ln/>
        </p:spPr>
        <p:txBody>
          <a:bodyPr/>
          <a:lstStyle/>
          <a:p>
            <a:endParaRPr lang="en-US"/>
          </a:p>
        </p:txBody>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t>Meena</a:t>
            </a:r>
            <a:r>
              <a:rPr lang="en-US" altLang="en-US" sz="4000" baseline="0"/>
              <a:t> </a:t>
            </a:r>
            <a:endParaRPr lang="en-US" altLang="en-US" sz="400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fld id="{7079B442-DE69-4E0F-A6BF-1BA60F8A0FE5}" type="slidenum">
              <a:rPr lang="en-US" altLang="en-US" sz="1000"/>
              <a:pPr/>
              <a:t>1</a:t>
            </a:fld>
            <a:r>
              <a:rPr lang="en-US" altLang="en-US" sz="1000"/>
              <a:t>##</a:t>
            </a:r>
            <a:endParaRPr lang="en-US" altLang="en-US" sz="1200"/>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a:t>Programming 2012</a:t>
            </a:r>
            <a:endParaRPr lang="en-US" altLang="en-US" sz="1200"/>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err="1"/>
              <a:t>M.Dhillon</a:t>
            </a:r>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13</a:t>
            </a:fld>
            <a:endParaRPr lang="en-US"/>
          </a:p>
        </p:txBody>
      </p:sp>
    </p:spTree>
    <p:extLst>
      <p:ext uri="{BB962C8B-B14F-4D97-AF65-F5344CB8AC3E}">
        <p14:creationId xmlns:p14="http://schemas.microsoft.com/office/powerpoint/2010/main" val="127956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14</a:t>
            </a:fld>
            <a:endParaRPr lang="en-US"/>
          </a:p>
        </p:txBody>
      </p:sp>
    </p:spTree>
    <p:extLst>
      <p:ext uri="{BB962C8B-B14F-4D97-AF65-F5344CB8AC3E}">
        <p14:creationId xmlns:p14="http://schemas.microsoft.com/office/powerpoint/2010/main" val="315118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16</a:t>
            </a:fld>
            <a:endParaRPr lang="en-US"/>
          </a:p>
        </p:txBody>
      </p:sp>
    </p:spTree>
    <p:extLst>
      <p:ext uri="{BB962C8B-B14F-4D97-AF65-F5344CB8AC3E}">
        <p14:creationId xmlns:p14="http://schemas.microsoft.com/office/powerpoint/2010/main" val="39882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17</a:t>
            </a:fld>
            <a:endParaRPr lang="en-US"/>
          </a:p>
        </p:txBody>
      </p:sp>
    </p:spTree>
    <p:extLst>
      <p:ext uri="{BB962C8B-B14F-4D97-AF65-F5344CB8AC3E}">
        <p14:creationId xmlns:p14="http://schemas.microsoft.com/office/powerpoint/2010/main" val="417735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18</a:t>
            </a:fld>
            <a:endParaRPr lang="en-US"/>
          </a:p>
        </p:txBody>
      </p:sp>
    </p:spTree>
    <p:extLst>
      <p:ext uri="{BB962C8B-B14F-4D97-AF65-F5344CB8AC3E}">
        <p14:creationId xmlns:p14="http://schemas.microsoft.com/office/powerpoint/2010/main" val="196943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19</a:t>
            </a:fld>
            <a:endParaRPr lang="en-US"/>
          </a:p>
        </p:txBody>
      </p:sp>
    </p:spTree>
    <p:extLst>
      <p:ext uri="{BB962C8B-B14F-4D97-AF65-F5344CB8AC3E}">
        <p14:creationId xmlns:p14="http://schemas.microsoft.com/office/powerpoint/2010/main" val="181556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20</a:t>
            </a:fld>
            <a:endParaRPr lang="en-US"/>
          </a:p>
        </p:txBody>
      </p:sp>
    </p:spTree>
    <p:extLst>
      <p:ext uri="{BB962C8B-B14F-4D97-AF65-F5344CB8AC3E}">
        <p14:creationId xmlns:p14="http://schemas.microsoft.com/office/powerpoint/2010/main" val="125292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23</a:t>
            </a:fld>
            <a:endParaRPr lang="en-US"/>
          </a:p>
        </p:txBody>
      </p:sp>
    </p:spTree>
    <p:extLst>
      <p:ext uri="{BB962C8B-B14F-4D97-AF65-F5344CB8AC3E}">
        <p14:creationId xmlns:p14="http://schemas.microsoft.com/office/powerpoint/2010/main" val="84924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24</a:t>
            </a:fld>
            <a:endParaRPr lang="en-US"/>
          </a:p>
        </p:txBody>
      </p:sp>
    </p:spTree>
    <p:extLst>
      <p:ext uri="{BB962C8B-B14F-4D97-AF65-F5344CB8AC3E}">
        <p14:creationId xmlns:p14="http://schemas.microsoft.com/office/powerpoint/2010/main" val="102497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txBody>
          <a:bodyPr/>
          <a:lstStyle/>
          <a:p>
            <a:endParaRPr lang="en-US"/>
          </a:p>
        </p:txBody>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25</a:t>
            </a:fld>
            <a:endParaRPr lang="en-US"/>
          </a:p>
        </p:txBody>
      </p:sp>
    </p:spTree>
    <p:extLst>
      <p:ext uri="{BB962C8B-B14F-4D97-AF65-F5344CB8AC3E}">
        <p14:creationId xmlns:p14="http://schemas.microsoft.com/office/powerpoint/2010/main" val="917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04900" y="696913"/>
            <a:ext cx="4649788" cy="3486150"/>
          </a:xfrm>
          <a:ln/>
        </p:spPr>
        <p:txBody>
          <a:bodyPr/>
          <a:lstStyle/>
          <a:p>
            <a:endParaRPr lang="en-US"/>
          </a:p>
        </p:txBody>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Meena</a:t>
            </a:r>
          </a:p>
        </p:txBody>
      </p:sp>
      <p:sp>
        <p:nvSpPr>
          <p:cNvPr id="4" name="Slide Number Placeholder 3"/>
          <p:cNvSpPr>
            <a:spLocks noGrp="1"/>
          </p:cNvSpPr>
          <p:nvPr>
            <p:ph type="sldNum" sz="quarter" idx="5"/>
          </p:nvPr>
        </p:nvSpPr>
        <p:spPr/>
        <p:txBody>
          <a:bodyPr/>
          <a:lstStyle/>
          <a:p>
            <a:pPr>
              <a:defRPr/>
            </a:pPr>
            <a:fld id="{FF9EB81F-B788-4C27-9A39-76A4CBC9A329}" type="slidenum">
              <a:rPr lang="en-US" smtClean="0"/>
              <a:pPr>
                <a:defRPr/>
              </a:pPr>
              <a:t>3</a:t>
            </a:fld>
            <a:r>
              <a:rPr lang="en-US"/>
              <a:t>##</a:t>
            </a:r>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txBody>
          <a:bodyPr/>
          <a:lstStyle/>
          <a:p>
            <a:endParaRPr lang="en-US"/>
          </a:p>
        </p:txBody>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14631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36689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txBody>
          <a:bodyPr/>
          <a:lstStyle/>
          <a:p>
            <a:endParaRPr lang="en-US"/>
          </a:p>
        </p:txBody>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941194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34</a:t>
            </a:fld>
            <a:endParaRPr lang="en-US"/>
          </a:p>
        </p:txBody>
      </p:sp>
    </p:spTree>
    <p:extLst>
      <p:ext uri="{BB962C8B-B14F-4D97-AF65-F5344CB8AC3E}">
        <p14:creationId xmlns:p14="http://schemas.microsoft.com/office/powerpoint/2010/main" val="363604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37</a:t>
            </a:fld>
            <a:endParaRPr lang="en-US"/>
          </a:p>
        </p:txBody>
      </p:sp>
    </p:spTree>
    <p:extLst>
      <p:ext uri="{BB962C8B-B14F-4D97-AF65-F5344CB8AC3E}">
        <p14:creationId xmlns:p14="http://schemas.microsoft.com/office/powerpoint/2010/main" val="3916656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38</a:t>
            </a:fld>
            <a:endParaRPr lang="en-US"/>
          </a:p>
        </p:txBody>
      </p:sp>
    </p:spTree>
    <p:extLst>
      <p:ext uri="{BB962C8B-B14F-4D97-AF65-F5344CB8AC3E}">
        <p14:creationId xmlns:p14="http://schemas.microsoft.com/office/powerpoint/2010/main" val="1819514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39</a:t>
            </a:fld>
            <a:endParaRPr lang="en-US"/>
          </a:p>
        </p:txBody>
      </p:sp>
    </p:spTree>
    <p:extLst>
      <p:ext uri="{BB962C8B-B14F-4D97-AF65-F5344CB8AC3E}">
        <p14:creationId xmlns:p14="http://schemas.microsoft.com/office/powerpoint/2010/main" val="90798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40</a:t>
            </a:fld>
            <a:endParaRPr lang="en-US"/>
          </a:p>
        </p:txBody>
      </p:sp>
    </p:spTree>
    <p:extLst>
      <p:ext uri="{BB962C8B-B14F-4D97-AF65-F5344CB8AC3E}">
        <p14:creationId xmlns:p14="http://schemas.microsoft.com/office/powerpoint/2010/main" val="1437721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41</a:t>
            </a:fld>
            <a:endParaRPr lang="en-US"/>
          </a:p>
        </p:txBody>
      </p:sp>
    </p:spTree>
    <p:extLst>
      <p:ext uri="{BB962C8B-B14F-4D97-AF65-F5344CB8AC3E}">
        <p14:creationId xmlns:p14="http://schemas.microsoft.com/office/powerpoint/2010/main" val="182879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4</a:t>
            </a:fld>
            <a:endParaRPr lang="en-US"/>
          </a:p>
        </p:txBody>
      </p:sp>
    </p:spTree>
    <p:extLst>
      <p:ext uri="{BB962C8B-B14F-4D97-AF65-F5344CB8AC3E}">
        <p14:creationId xmlns:p14="http://schemas.microsoft.com/office/powerpoint/2010/main" val="131608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5</a:t>
            </a:fld>
            <a:endParaRPr lang="en-US"/>
          </a:p>
        </p:txBody>
      </p:sp>
    </p:spTree>
    <p:extLst>
      <p:ext uri="{BB962C8B-B14F-4D97-AF65-F5344CB8AC3E}">
        <p14:creationId xmlns:p14="http://schemas.microsoft.com/office/powerpoint/2010/main" val="325324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6</a:t>
            </a:fld>
            <a:endParaRPr lang="en-US"/>
          </a:p>
        </p:txBody>
      </p:sp>
    </p:spTree>
    <p:extLst>
      <p:ext uri="{BB962C8B-B14F-4D97-AF65-F5344CB8AC3E}">
        <p14:creationId xmlns:p14="http://schemas.microsoft.com/office/powerpoint/2010/main" val="307159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7</a:t>
            </a:fld>
            <a:endParaRPr lang="en-US"/>
          </a:p>
        </p:txBody>
      </p:sp>
    </p:spTree>
    <p:extLst>
      <p:ext uri="{BB962C8B-B14F-4D97-AF65-F5344CB8AC3E}">
        <p14:creationId xmlns:p14="http://schemas.microsoft.com/office/powerpoint/2010/main" val="113028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8</a:t>
            </a:fld>
            <a:endParaRPr lang="en-US"/>
          </a:p>
        </p:txBody>
      </p:sp>
    </p:spTree>
    <p:extLst>
      <p:ext uri="{BB962C8B-B14F-4D97-AF65-F5344CB8AC3E}">
        <p14:creationId xmlns:p14="http://schemas.microsoft.com/office/powerpoint/2010/main" val="50275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9</a:t>
            </a:fld>
            <a:endParaRPr lang="en-US"/>
          </a:p>
        </p:txBody>
      </p:sp>
    </p:spTree>
    <p:extLst>
      <p:ext uri="{BB962C8B-B14F-4D97-AF65-F5344CB8AC3E}">
        <p14:creationId xmlns:p14="http://schemas.microsoft.com/office/powerpoint/2010/main" val="90915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12</a:t>
            </a:fld>
            <a:endParaRPr lang="en-US"/>
          </a:p>
        </p:txBody>
      </p:sp>
    </p:spTree>
    <p:extLst>
      <p:ext uri="{BB962C8B-B14F-4D97-AF65-F5344CB8AC3E}">
        <p14:creationId xmlns:p14="http://schemas.microsoft.com/office/powerpoint/2010/main" val="399801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AC2B03FB-3A22-40B5-8B23-0BE0E2F7B94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AFA88B-87FB-4D94-9F1C-1694C3AC5D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3" y="3009903"/>
            <a:ext cx="457200" cy="441325"/>
          </a:xfrm>
        </p:spPr>
        <p:txBody>
          <a:bodyPr/>
          <a:lstStyle/>
          <a:p>
            <a:pPr>
              <a:defRPr/>
            </a:pPr>
            <a:fld id="{595F6DC3-9B47-4E5E-92B6-693542C192E1}"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9" y="1026374"/>
            <a:ext cx="457200" cy="441325"/>
          </a:xfrm>
        </p:spPr>
        <p:txBody>
          <a:bodyPr/>
          <a:lstStyle/>
          <a:p>
            <a:pPr>
              <a:defRPr/>
            </a:pPr>
            <a:fld id="{93C066FE-EF88-4455-A04B-995BAF16C510}"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1BCBE1A1-2C06-4F18-8524-8E4DE657C28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29EDC3-E536-4A2C-A6D9-C1D9EE0C64CB}" type="slidenum">
              <a:rPr lang="en-US" smtClean="0"/>
              <a:pPr>
                <a:defRPr/>
              </a:pPr>
              <a:t>‹#›</a:t>
            </a:fld>
            <a:endParaRPr lang="en-US"/>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pPr>
              <a:defRPr/>
            </a:pPr>
            <a:fld id="{E1FDF23D-7DB8-46FE-AE98-D42E9D55D5B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2"/>
            <a:ext cx="457200" cy="441325"/>
          </a:xfrm>
        </p:spPr>
        <p:txBody>
          <a:bodyPr/>
          <a:lstStyle/>
          <a:p>
            <a:pPr>
              <a:defRPr/>
            </a:pPr>
            <a:fld id="{E840F99F-317F-4505-83E1-4EF99089F64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6102BD8-6B39-4849-B1A2-39B87DE2A2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pPr>
              <a:defRPr/>
            </a:pPr>
            <a:fld id="{F4126919-1DD0-43CA-8290-52DC3D5BA2B3}" type="slidenum">
              <a:rPr lang="en-US" smtClean="0"/>
              <a:pPr>
                <a:defRPr/>
              </a:pPr>
              <a:t>‹#›</a:t>
            </a:fld>
            <a:endParaRPr lang="en-US"/>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pPr>
              <a:defRPr/>
            </a:pPr>
            <a:fld id="{3220EAC6-C62F-4A3F-B405-BB5AC099BD2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FA00BD4-7573-4C85-91FA-3D3D4DBA42B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jhorvath@sd43.bc.ca" TargetMode="External"/><Relationship Id="rId2" Type="http://schemas.openxmlformats.org/officeDocument/2006/relationships/hyperlink" Target="mailto:bking@sd43.bc.c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s://www.uvic.ca/future-students/undergraduate/admissions/high-school/bc-yt/index.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ouglas.bc.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urriculum.gov.bc.ca/provincial/grade-10-numeracy-assess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urriculum.gov.bc.ca/provincial/grade-12-literacy-assessment" TargetMode="External"/><Relationship Id="rId4" Type="http://schemas.openxmlformats.org/officeDocument/2006/relationships/hyperlink" Target="https://curriculum.gov.bc.ca/provincial/grade-10-literacy-assessmen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ummerlearningcoquitlam.c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enelson@sd43.bc.ca" TargetMode="External"/><Relationship Id="rId2" Type="http://schemas.openxmlformats.org/officeDocument/2006/relationships/hyperlink" Target="mailto:cbishop@sd43.bc.ca" TargetMode="External"/><Relationship Id="rId1" Type="http://schemas.openxmlformats.org/officeDocument/2006/relationships/slideLayout" Target="../slideLayouts/slideLayout2.xml"/><Relationship Id="rId5" Type="http://schemas.openxmlformats.org/officeDocument/2006/relationships/hyperlink" Target="mailto:vsharma@sd43.bc.ca" TargetMode="External"/><Relationship Id="rId4" Type="http://schemas.openxmlformats.org/officeDocument/2006/relationships/hyperlink" Target="mailto:mdhillon@sd43.bc.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itchFamily="2" charset="2"/>
              <a:buChar char="u"/>
              <a:defRPr kumimoji="1" sz="2400">
                <a:solidFill>
                  <a:schemeClr val="tx1"/>
                </a:solidFill>
                <a:latin typeface="Arial" charset="0"/>
              </a:defRPr>
            </a:lvl1pPr>
            <a:lvl2pPr marL="11430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lvl="1">
              <a:spcBef>
                <a:spcPct val="0"/>
              </a:spcBef>
              <a:buClrTx/>
              <a:buSzTx/>
              <a:buFontTx/>
              <a:buNone/>
            </a:pPr>
            <a:fld id="{A4D5DE6E-9E0C-44CA-8023-EEFD4A9D0134}" type="slidenum">
              <a:rPr lang="en-US" altLang="en-US" sz="1400" smtClean="0"/>
              <a:pPr lvl="1">
                <a:spcBef>
                  <a:spcPct val="0"/>
                </a:spcBef>
                <a:buClrTx/>
                <a:buSzTx/>
                <a:buFontTx/>
                <a:buNone/>
              </a:pPr>
              <a:t>1</a:t>
            </a:fld>
            <a:endParaRPr lang="en-US" altLang="en-US" sz="1400"/>
          </a:p>
        </p:txBody>
      </p:sp>
      <p:sp>
        <p:nvSpPr>
          <p:cNvPr id="2" name="Rectangle 2"/>
          <p:cNvSpPr>
            <a:spLocks noGrp="1" noChangeArrowheads="1"/>
          </p:cNvSpPr>
          <p:nvPr>
            <p:ph type="ctrTitle"/>
          </p:nvPr>
        </p:nvSpPr>
        <p:spPr>
          <a:xfrm>
            <a:off x="381000" y="228600"/>
            <a:ext cx="8477250" cy="1981200"/>
          </a:xfrm>
          <a:noFill/>
        </p:spPr>
        <p:txBody>
          <a:bodyPr vert="horz" lIns="91440" tIns="45720" rIns="91440" bIns="45720" anchor="b">
            <a:normAutofit fontScale="90000"/>
          </a:bodyPr>
          <a:lstStyle/>
          <a:p>
            <a:pPr algn="ctr"/>
            <a:r>
              <a:rPr lang="en-US" altLang="en-US" b="1" dirty="0">
                <a:latin typeface="helvetica"/>
                <a:cs typeface="Calibri"/>
              </a:rPr>
              <a:t>Pinetree Secondary </a:t>
            </a:r>
            <a:br>
              <a:rPr lang="en-US" altLang="en-US" b="1" dirty="0">
                <a:latin typeface="helvetica"/>
                <a:cs typeface="Calibri" panose="020F0502020204030204" pitchFamily="34" charset="0"/>
              </a:rPr>
            </a:br>
            <a:r>
              <a:rPr lang="en-US" altLang="en-US" b="1" dirty="0">
                <a:latin typeface="helvetica"/>
                <a:cs typeface="Calibri"/>
              </a:rPr>
              <a:t>Grade 10-12 Parent Night</a:t>
            </a:r>
            <a:br>
              <a:rPr lang="en-US" altLang="en-US" dirty="0"/>
            </a:br>
            <a:endParaRPr lang="en-US" altLang="en-US"/>
          </a:p>
        </p:txBody>
      </p:sp>
      <p:sp>
        <p:nvSpPr>
          <p:cNvPr id="4099" name="Rectangle 3"/>
          <p:cNvSpPr>
            <a:spLocks noGrp="1" noChangeArrowheads="1"/>
          </p:cNvSpPr>
          <p:nvPr>
            <p:ph type="subTitle" idx="1"/>
          </p:nvPr>
        </p:nvSpPr>
        <p:spPr>
          <a:xfrm>
            <a:off x="628651" y="2743202"/>
            <a:ext cx="7905750" cy="3581399"/>
          </a:xfrm>
          <a:noFill/>
        </p:spPr>
        <p:txBody>
          <a:bodyPr vert="horz" lIns="91440" tIns="45720" rIns="91440" bIns="45720" anchor="t">
            <a:normAutofit/>
          </a:bodyPr>
          <a:lstStyle/>
          <a:p>
            <a:pPr algn="l">
              <a:lnSpc>
                <a:spcPct val="200000"/>
              </a:lnSpc>
              <a:buFont typeface="Wingdings" pitchFamily="2" charset="2"/>
              <a:buChar char="u"/>
            </a:pPr>
            <a:r>
              <a:rPr lang="en-US" altLang="en-US" dirty="0">
                <a:latin typeface="helvetica"/>
                <a:cs typeface="Calibri"/>
              </a:rPr>
              <a:t> Graduation Program Requirements </a:t>
            </a:r>
          </a:p>
          <a:p>
            <a:pPr algn="l">
              <a:lnSpc>
                <a:spcPct val="200000"/>
              </a:lnSpc>
              <a:buFont typeface="Wingdings" pitchFamily="2" charset="2"/>
              <a:buChar char="u"/>
            </a:pPr>
            <a:r>
              <a:rPr lang="en-US" altLang="en-US" dirty="0">
                <a:latin typeface="helvetica"/>
                <a:cs typeface="Calibri"/>
              </a:rPr>
              <a:t> Pinetree special programs</a:t>
            </a:r>
          </a:p>
          <a:p>
            <a:pPr algn="l">
              <a:lnSpc>
                <a:spcPct val="200000"/>
              </a:lnSpc>
              <a:buFont typeface="Wingdings" pitchFamily="2" charset="2"/>
              <a:buChar char="u"/>
            </a:pPr>
            <a:r>
              <a:rPr lang="en-US" altLang="en-US" dirty="0">
                <a:latin typeface="helvetica"/>
                <a:cs typeface="Calibri"/>
              </a:rPr>
              <a:t> Number of courses </a:t>
            </a:r>
          </a:p>
          <a:p>
            <a:pPr algn="l">
              <a:lnSpc>
                <a:spcPct val="200000"/>
              </a:lnSpc>
              <a:buFont typeface="Wingdings" pitchFamily="2" charset="2"/>
              <a:buChar char="u"/>
            </a:pPr>
            <a:r>
              <a:rPr lang="en-US" altLang="en-US" dirty="0">
                <a:latin typeface="helvetica"/>
                <a:cs typeface="Calibri"/>
              </a:rPr>
              <a:t> Choosing courses</a:t>
            </a:r>
          </a:p>
          <a:p>
            <a:pPr algn="l">
              <a:lnSpc>
                <a:spcPct val="200000"/>
              </a:lnSpc>
              <a:buFont typeface="Wingdings" pitchFamily="2" charset="2"/>
              <a:buChar char="u"/>
            </a:pPr>
            <a:r>
              <a:rPr lang="en-US" altLang="en-US" dirty="0">
                <a:latin typeface="helvetica"/>
                <a:cs typeface="Calibri"/>
              </a:rPr>
              <a:t> Post Secondary options</a:t>
            </a:r>
          </a:p>
          <a:p>
            <a:pPr algn="l">
              <a:lnSpc>
                <a:spcPct val="200000"/>
              </a:lnSpc>
              <a:buFont typeface="Wingdings" pitchFamily="2" charset="2"/>
              <a:buChar char="u"/>
            </a:pPr>
            <a:r>
              <a:rPr lang="en-US" altLang="en-US" dirty="0">
                <a:latin typeface="helvetica"/>
                <a:cs typeface="Calibri"/>
              </a:rPr>
              <a:t> Timeline information</a:t>
            </a:r>
          </a:p>
        </p:txBody>
      </p:sp>
    </p:spTree>
    <p:extLst>
      <p:ext uri="{BB962C8B-B14F-4D97-AF65-F5344CB8AC3E}">
        <p14:creationId xmlns:p14="http://schemas.microsoft.com/office/powerpoint/2010/main" val="10535822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left)">
                                      <p:cBhvr>
                                        <p:cTn id="14" dur="500"/>
                                        <p:tgtEl>
                                          <p:spTgt spid="4099">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left)">
                                      <p:cBhvr>
                                        <p:cTn id="18" dur="500"/>
                                        <p:tgtEl>
                                          <p:spTgt spid="4099">
                                            <p:txEl>
                                              <p:pRg st="1" end="1"/>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wipe(left)">
                                      <p:cBhvr>
                                        <p:cTn id="26" dur="500"/>
                                        <p:tgtEl>
                                          <p:spTgt spid="4099">
                                            <p:txEl>
                                              <p:pRg st="3" end="3"/>
                                            </p:txEl>
                                          </p:spTgt>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099">
                                            <p:txEl>
                                              <p:pRg st="4" end="4"/>
                                            </p:txEl>
                                          </p:spTgt>
                                        </p:tgtEl>
                                        <p:attrNameLst>
                                          <p:attrName>style.visibility</p:attrName>
                                        </p:attrNameLst>
                                      </p:cBhvr>
                                      <p:to>
                                        <p:strVal val="visible"/>
                                      </p:to>
                                    </p:set>
                                    <p:animEffect transition="in" filter="wipe(left)">
                                      <p:cBhvr>
                                        <p:cTn id="30" dur="500"/>
                                        <p:tgtEl>
                                          <p:spTgt spid="4099">
                                            <p:txEl>
                                              <p:pRg st="4" end="4"/>
                                            </p:txEl>
                                          </p:spTgt>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wipe(left)">
                                      <p:cBhvr>
                                        <p:cTn id="3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099" grpId="0" build="p" bldLvl="2"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6BE9-DDA9-0A85-F3C4-3FA36805C893}"/>
              </a:ext>
            </a:extLst>
          </p:cNvPr>
          <p:cNvSpPr>
            <a:spLocks noGrp="1"/>
          </p:cNvSpPr>
          <p:nvPr>
            <p:ph type="title"/>
          </p:nvPr>
        </p:nvSpPr>
        <p:spPr/>
        <p:txBody>
          <a:bodyPr vert="horz" lIns="91440" tIns="45720" rIns="91440" bIns="45720" anchor="b">
            <a:normAutofit/>
          </a:bodyPr>
          <a:lstStyle/>
          <a:p>
            <a:r>
              <a:rPr lang="en-US" dirty="0">
                <a:latin typeface="helvetica"/>
                <a:cs typeface="helvetica"/>
              </a:rPr>
              <a:t>Math Honours Program: 	</a:t>
            </a:r>
            <a:endParaRPr lang="en-CA" dirty="0">
              <a:latin typeface="helvetica"/>
              <a:cs typeface="helvetica"/>
            </a:endParaRPr>
          </a:p>
        </p:txBody>
      </p:sp>
      <p:sp>
        <p:nvSpPr>
          <p:cNvPr id="3" name="Content Placeholder 2">
            <a:extLst>
              <a:ext uri="{FF2B5EF4-FFF2-40B4-BE49-F238E27FC236}">
                <a16:creationId xmlns:a16="http://schemas.microsoft.com/office/drawing/2014/main" id="{82552888-6B33-C59B-DD88-7D48B823C7C7}"/>
              </a:ext>
            </a:extLst>
          </p:cNvPr>
          <p:cNvSpPr>
            <a:spLocks noGrp="1"/>
          </p:cNvSpPr>
          <p:nvPr>
            <p:ph sz="quarter" idx="1"/>
          </p:nvPr>
        </p:nvSpPr>
        <p:spPr>
          <a:xfrm>
            <a:off x="152400" y="1371600"/>
            <a:ext cx="8503920" cy="4572000"/>
          </a:xfrm>
        </p:spPr>
        <p:txBody>
          <a:bodyPr vert="horz" lIns="91440" tIns="45720" rIns="91440" bIns="45720" anchor="t">
            <a:normAutofit/>
          </a:bodyPr>
          <a:lstStyle/>
          <a:p>
            <a:pPr marL="0" indent="0">
              <a:buNone/>
            </a:pPr>
            <a:r>
              <a:rPr lang="en-US" sz="2400" b="1" u="sng" dirty="0">
                <a:latin typeface="helvetica"/>
                <a:cs typeface="helvetica"/>
              </a:rPr>
              <a:t>Grade 9:  </a:t>
            </a:r>
          </a:p>
          <a:p>
            <a:pPr marL="0" indent="0">
              <a:buNone/>
            </a:pPr>
            <a:r>
              <a:rPr lang="en-US" sz="2400" dirty="0">
                <a:latin typeface="helvetica"/>
                <a:cs typeface="helvetica"/>
              </a:rPr>
              <a:t>Math 9 Honours</a:t>
            </a:r>
            <a:endParaRPr lang="en-US" sz="2000" dirty="0">
              <a:latin typeface="helvetica"/>
              <a:cs typeface="helvetica"/>
            </a:endParaRPr>
          </a:p>
          <a:p>
            <a:pPr marL="0" indent="0">
              <a:buNone/>
            </a:pPr>
            <a:r>
              <a:rPr lang="en-US" sz="2400" b="1" u="sng" dirty="0">
                <a:latin typeface="helvetica"/>
                <a:cs typeface="helvetica"/>
              </a:rPr>
              <a:t>Grade 10: </a:t>
            </a:r>
          </a:p>
          <a:p>
            <a:pPr marL="0" indent="0">
              <a:buNone/>
            </a:pPr>
            <a:r>
              <a:rPr lang="en-US" sz="2400" dirty="0">
                <a:latin typeface="helvetica"/>
                <a:cs typeface="helvetica"/>
              </a:rPr>
              <a:t>Pre-Calc 10 Honours (</a:t>
            </a:r>
            <a:r>
              <a:rPr lang="en-US" sz="2400" dirty="0" err="1">
                <a:latin typeface="helvetica"/>
                <a:cs typeface="helvetica"/>
              </a:rPr>
              <a:t>sem</a:t>
            </a:r>
            <a:r>
              <a:rPr lang="en-US" sz="2400" dirty="0">
                <a:latin typeface="helvetica"/>
                <a:cs typeface="helvetica"/>
              </a:rPr>
              <a:t> 1)  Pre-Calc 11 Honours (</a:t>
            </a:r>
            <a:r>
              <a:rPr lang="en-US" sz="2400" dirty="0" err="1">
                <a:latin typeface="helvetica"/>
                <a:cs typeface="helvetica"/>
              </a:rPr>
              <a:t>sem</a:t>
            </a:r>
            <a:r>
              <a:rPr lang="en-US" sz="2400" dirty="0">
                <a:latin typeface="helvetica"/>
                <a:cs typeface="helvetica"/>
              </a:rPr>
              <a:t> 2) </a:t>
            </a:r>
          </a:p>
          <a:p>
            <a:pPr marL="0" indent="0">
              <a:buNone/>
            </a:pPr>
            <a:endParaRPr lang="en-US" sz="2000" dirty="0">
              <a:latin typeface="helvetica"/>
              <a:cs typeface="helvetica"/>
            </a:endParaRPr>
          </a:p>
          <a:p>
            <a:pPr marL="0" indent="0">
              <a:buNone/>
            </a:pPr>
            <a:r>
              <a:rPr lang="en-US" sz="2400" b="1" u="sng" dirty="0">
                <a:latin typeface="helvetica"/>
                <a:cs typeface="helvetica"/>
              </a:rPr>
              <a:t>Grade 11: </a:t>
            </a:r>
          </a:p>
          <a:p>
            <a:pPr marL="0" indent="0">
              <a:buNone/>
            </a:pPr>
            <a:r>
              <a:rPr lang="en-US" sz="2400" dirty="0">
                <a:latin typeface="helvetica"/>
                <a:cs typeface="helvetica"/>
              </a:rPr>
              <a:t>Pre-Calc 12 Honours (</a:t>
            </a:r>
            <a:r>
              <a:rPr lang="en-US" sz="2400" dirty="0" err="1">
                <a:latin typeface="helvetica"/>
                <a:cs typeface="helvetica"/>
              </a:rPr>
              <a:t>sem</a:t>
            </a:r>
            <a:r>
              <a:rPr lang="en-US" sz="2400" dirty="0">
                <a:latin typeface="helvetica"/>
                <a:cs typeface="helvetica"/>
              </a:rPr>
              <a:t> 1)  Calculus 12 Honours (</a:t>
            </a:r>
            <a:r>
              <a:rPr lang="en-US" sz="2400" dirty="0" err="1">
                <a:latin typeface="helvetica"/>
                <a:cs typeface="helvetica"/>
              </a:rPr>
              <a:t>sem</a:t>
            </a:r>
            <a:r>
              <a:rPr lang="en-US" sz="2400" dirty="0">
                <a:latin typeface="helvetica"/>
                <a:cs typeface="helvetica"/>
              </a:rPr>
              <a:t> 2) </a:t>
            </a:r>
          </a:p>
          <a:p>
            <a:pPr marL="0" indent="0">
              <a:buNone/>
            </a:pPr>
            <a:endParaRPr lang="en-US" sz="2000" dirty="0">
              <a:latin typeface="helvetica"/>
              <a:cs typeface="helvetica"/>
            </a:endParaRPr>
          </a:p>
          <a:p>
            <a:pPr marL="0" indent="0">
              <a:buNone/>
            </a:pPr>
            <a:r>
              <a:rPr lang="en-US" sz="2400" b="1" u="sng" dirty="0">
                <a:latin typeface="helvetica"/>
                <a:cs typeface="helvetica"/>
              </a:rPr>
              <a:t>Grade 12: </a:t>
            </a:r>
          </a:p>
          <a:p>
            <a:pPr marL="0" indent="0">
              <a:buNone/>
            </a:pPr>
            <a:r>
              <a:rPr lang="en-US" sz="2400" dirty="0">
                <a:latin typeface="helvetica"/>
                <a:cs typeface="helvetica"/>
              </a:rPr>
              <a:t>Statistics 12  </a:t>
            </a:r>
          </a:p>
          <a:p>
            <a:pPr marL="0" indent="0">
              <a:buNone/>
            </a:pPr>
            <a:endParaRPr lang="en-US" sz="2400" dirty="0">
              <a:latin typeface="helvetica"/>
              <a:cs typeface="helvetica"/>
            </a:endParaRPr>
          </a:p>
          <a:p>
            <a:pPr marL="0" indent="0">
              <a:buNone/>
            </a:pPr>
            <a:endParaRPr lang="en-US" sz="2400" dirty="0">
              <a:latin typeface="helvetica"/>
              <a:cs typeface="helvetica"/>
            </a:endParaRPr>
          </a:p>
        </p:txBody>
      </p:sp>
    </p:spTree>
    <p:extLst>
      <p:ext uri="{BB962C8B-B14F-4D97-AF65-F5344CB8AC3E}">
        <p14:creationId xmlns:p14="http://schemas.microsoft.com/office/powerpoint/2010/main" val="145055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1705-9FD4-985A-8B95-0070B7CD7AE6}"/>
              </a:ext>
            </a:extLst>
          </p:cNvPr>
          <p:cNvSpPr>
            <a:spLocks noGrp="1"/>
          </p:cNvSpPr>
          <p:nvPr>
            <p:ph type="title"/>
          </p:nvPr>
        </p:nvSpPr>
        <p:spPr/>
        <p:txBody>
          <a:bodyPr/>
          <a:lstStyle/>
          <a:p>
            <a:r>
              <a:rPr lang="en-US" dirty="0"/>
              <a:t>Lifeguarding Fitness/ Learn to Swim(new)</a:t>
            </a:r>
          </a:p>
        </p:txBody>
      </p:sp>
      <p:sp>
        <p:nvSpPr>
          <p:cNvPr id="3" name="Content Placeholder 2">
            <a:extLst>
              <a:ext uri="{FF2B5EF4-FFF2-40B4-BE49-F238E27FC236}">
                <a16:creationId xmlns:a16="http://schemas.microsoft.com/office/drawing/2014/main" id="{DC731BE9-24F9-AC5F-9F74-D783A0851AA9}"/>
              </a:ext>
            </a:extLst>
          </p:cNvPr>
          <p:cNvSpPr>
            <a:spLocks noGrp="1"/>
          </p:cNvSpPr>
          <p:nvPr>
            <p:ph sz="quarter" idx="1"/>
          </p:nvPr>
        </p:nvSpPr>
        <p:spPr/>
        <p:txBody>
          <a:bodyPr>
            <a:normAutofit fontScale="70000" lnSpcReduction="20000"/>
          </a:bodyPr>
          <a:lstStyle/>
          <a:p>
            <a:r>
              <a:rPr lang="en-US" dirty="0"/>
              <a:t>Learn to Swim Fitness 11/12 (Grades 10-12)</a:t>
            </a:r>
          </a:p>
          <a:p>
            <a:pPr lvl="1"/>
            <a:r>
              <a:rPr lang="en-US" dirty="0"/>
              <a:t>Whether students are brand-new swimmers or looking to strengthen their technique, the class emphasizes skill progression, teamwork, and personal fitness in group lessons. Held at the City Centre Aquatic Complex during block 5, </a:t>
            </a:r>
          </a:p>
          <a:p>
            <a:pPr lvl="1"/>
            <a:r>
              <a:rPr lang="en-US" dirty="0"/>
              <a:t>this course provides a fun, inclusive, and active experience that supports lifelong comfort and safety in and around the water. Cost: $250 </a:t>
            </a:r>
          </a:p>
          <a:p>
            <a:pPr lvl="1"/>
            <a:endParaRPr lang="en-US" dirty="0"/>
          </a:p>
          <a:p>
            <a:pPr lvl="1"/>
            <a:endParaRPr lang="en-US" dirty="0"/>
          </a:p>
          <a:p>
            <a:r>
              <a:rPr lang="en-US" dirty="0"/>
              <a:t>Lifeguarding Fitness 12 (Grades 10-12) (Year Long – 8 credits)</a:t>
            </a:r>
          </a:p>
          <a:p>
            <a:pPr lvl="1"/>
            <a:r>
              <a:rPr lang="en-US" dirty="0"/>
              <a:t>Lifeguarding Fitness 11/12 is a full-year program that trains you to become a certified lifeguard and swim instructor. </a:t>
            </a:r>
          </a:p>
          <a:p>
            <a:pPr lvl="1"/>
            <a:r>
              <a:rPr lang="en-US" dirty="0"/>
              <a:t>Students will earn the Bronze Medallion and Bronze Cross in Semester 1, then advance to the National Lifeguard (NL) and Swim Instructor (SI) certifications in Semester 2. </a:t>
            </a:r>
          </a:p>
          <a:p>
            <a:pPr lvl="1"/>
            <a:r>
              <a:rPr lang="en-US" dirty="0"/>
              <a:t>All classes run at City Centre Aquatics Complex, during Block 5, through the entire school year. </a:t>
            </a:r>
          </a:p>
          <a:p>
            <a:pPr lvl="1"/>
            <a:r>
              <a:rPr lang="en-US" dirty="0"/>
              <a:t>Attendance is mandatory as this program is offered in partnership with the City of Coquitlam.</a:t>
            </a:r>
          </a:p>
          <a:p>
            <a:pPr lvl="1"/>
            <a:r>
              <a:rPr lang="en-US" dirty="0"/>
              <a:t> $350 (Sem. 1 -Medallion and Cross) + $900 (Sem. 2 – NL (National Lifeguard) and SI (Swim Instructor)</a:t>
            </a:r>
          </a:p>
        </p:txBody>
      </p:sp>
    </p:spTree>
    <p:extLst>
      <p:ext uri="{BB962C8B-B14F-4D97-AF65-F5344CB8AC3E}">
        <p14:creationId xmlns:p14="http://schemas.microsoft.com/office/powerpoint/2010/main" val="324537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latin typeface="helvetica"/>
                <a:cs typeface="helvetica"/>
              </a:rPr>
              <a:t>Course Equivalency/External Credits</a:t>
            </a:r>
          </a:p>
        </p:txBody>
      </p:sp>
      <p:sp>
        <p:nvSpPr>
          <p:cNvPr id="3" name="Content Placeholder 2"/>
          <p:cNvSpPr>
            <a:spLocks noGrp="1"/>
          </p:cNvSpPr>
          <p:nvPr>
            <p:ph sz="quarter" idx="1"/>
          </p:nvPr>
        </p:nvSpPr>
        <p:spPr>
          <a:xfrm>
            <a:off x="301752" y="1143000"/>
            <a:ext cx="8503920" cy="5334000"/>
          </a:xfrm>
        </p:spPr>
        <p:txBody>
          <a:bodyPr vert="horz" lIns="91440" tIns="45720" rIns="91440" bIns="45720" anchor="t">
            <a:normAutofit/>
          </a:bodyPr>
          <a:lstStyle/>
          <a:p>
            <a:pPr marL="0" indent="0">
              <a:lnSpc>
                <a:spcPct val="90000"/>
              </a:lnSpc>
              <a:buClr>
                <a:schemeClr val="tx2"/>
              </a:buClr>
              <a:buNone/>
            </a:pPr>
            <a:endParaRPr lang="en-US" altLang="en-US"/>
          </a:p>
          <a:p>
            <a:pPr marL="0" indent="0">
              <a:lnSpc>
                <a:spcPct val="90000"/>
              </a:lnSpc>
              <a:buClr>
                <a:schemeClr val="tx2"/>
              </a:buClr>
              <a:buNone/>
            </a:pPr>
            <a:r>
              <a:rPr lang="en-US" altLang="en-US" sz="3100" dirty="0">
                <a:latin typeface="helvetica"/>
                <a:cs typeface="helvetica"/>
              </a:rPr>
              <a:t>Students may also obtain credits towards graduation through:</a:t>
            </a:r>
          </a:p>
          <a:p>
            <a:pPr marL="0" indent="0">
              <a:lnSpc>
                <a:spcPct val="90000"/>
              </a:lnSpc>
              <a:buClr>
                <a:schemeClr val="tx2"/>
              </a:buClr>
              <a:buNone/>
            </a:pPr>
            <a:endParaRPr lang="en-US" altLang="en-US" sz="3100" dirty="0">
              <a:latin typeface="helvetica"/>
              <a:cs typeface="helvetica"/>
            </a:endParaRPr>
          </a:p>
          <a:p>
            <a:pPr marL="0" indent="0">
              <a:buNone/>
            </a:pPr>
            <a:r>
              <a:rPr lang="en-US" altLang="en-US" sz="2200" b="1" dirty="0">
                <a:latin typeface="helvetica"/>
                <a:cs typeface="helvetica"/>
              </a:rPr>
              <a:t>Equivalency: </a:t>
            </a:r>
            <a:r>
              <a:rPr lang="en-US" sz="1600" dirty="0">
                <a:latin typeface="helvetica"/>
                <a:cs typeface="helvetica"/>
              </a:rPr>
              <a:t>Course equivalency is the process of receiving credit based on documentation indicating that the student has achieved the learning outcomes for an approved grade 10, 11 or 12 course at an institution outside of BC or Canada (</a:t>
            </a:r>
            <a:r>
              <a:rPr lang="en-US" sz="1600" i="1" dirty="0">
                <a:latin typeface="helvetica"/>
                <a:cs typeface="helvetica"/>
              </a:rPr>
              <a:t>Course must be an 80% match with BC curriculum) </a:t>
            </a:r>
          </a:p>
          <a:p>
            <a:pPr marL="0" lvl="1" indent="0">
              <a:lnSpc>
                <a:spcPct val="90000"/>
              </a:lnSpc>
              <a:buClr>
                <a:schemeClr val="tx2"/>
              </a:buClr>
              <a:buSzPct val="85000"/>
              <a:buNone/>
            </a:pPr>
            <a:endParaRPr lang="en-US" altLang="en-US" sz="2300" dirty="0">
              <a:latin typeface="helvetica"/>
              <a:cs typeface="helvetica"/>
            </a:endParaRPr>
          </a:p>
          <a:p>
            <a:pPr marL="0" indent="0">
              <a:lnSpc>
                <a:spcPct val="90000"/>
              </a:lnSpc>
              <a:buClr>
                <a:schemeClr val="tx2"/>
              </a:buClr>
              <a:buNone/>
            </a:pPr>
            <a:r>
              <a:rPr lang="en-US" altLang="en-US" sz="2200" b="1" dirty="0">
                <a:latin typeface="helvetica"/>
                <a:cs typeface="helvetica"/>
              </a:rPr>
              <a:t>External Credits</a:t>
            </a:r>
            <a:r>
              <a:rPr lang="en-US" altLang="en-US" sz="2200" dirty="0">
                <a:latin typeface="helvetica"/>
                <a:cs typeface="helvetica"/>
              </a:rPr>
              <a:t>: </a:t>
            </a:r>
            <a:r>
              <a:rPr lang="en-US" altLang="en-US" sz="1800" dirty="0">
                <a:latin typeface="helvetica"/>
                <a:cs typeface="helvetica"/>
              </a:rPr>
              <a:t>credit for courses completed outside Pinetree (see your counsellor)</a:t>
            </a:r>
          </a:p>
          <a:p>
            <a:pPr marL="0" indent="0">
              <a:lnSpc>
                <a:spcPct val="90000"/>
              </a:lnSpc>
              <a:buClr>
                <a:schemeClr val="tx2"/>
              </a:buClr>
              <a:buNone/>
            </a:pPr>
            <a:endParaRPr lang="en-US" altLang="en-US" sz="1800"/>
          </a:p>
          <a:p>
            <a:pPr marL="0" indent="0">
              <a:lnSpc>
                <a:spcPct val="90000"/>
              </a:lnSpc>
              <a:buClr>
                <a:schemeClr val="tx2"/>
              </a:buClr>
              <a:buNone/>
            </a:pPr>
            <a:endParaRPr lang="en-US" altLang="en-US" sz="1800"/>
          </a:p>
          <a:p>
            <a:pPr marL="0" indent="0">
              <a:lnSpc>
                <a:spcPct val="90000"/>
              </a:lnSpc>
              <a:buClr>
                <a:schemeClr val="tx2"/>
              </a:buClr>
              <a:buNone/>
            </a:pPr>
            <a:endParaRPr lang="en-US" altLang="en-US" sz="2300"/>
          </a:p>
          <a:p>
            <a:pPr lvl="1"/>
            <a:endParaRPr lang="en-US" sz="1500"/>
          </a:p>
        </p:txBody>
      </p:sp>
      <p:pic>
        <p:nvPicPr>
          <p:cNvPr id="4" name="Picture 3">
            <a:extLst>
              <a:ext uri="{FF2B5EF4-FFF2-40B4-BE49-F238E27FC236}">
                <a16:creationId xmlns:a16="http://schemas.microsoft.com/office/drawing/2014/main" id="{0232621B-33ED-1286-561F-484E8ACABB0F}"/>
              </a:ext>
            </a:extLst>
          </p:cNvPr>
          <p:cNvPicPr>
            <a:picLocks noChangeAspect="1"/>
          </p:cNvPicPr>
          <p:nvPr/>
        </p:nvPicPr>
        <p:blipFill>
          <a:blip r:embed="rId3"/>
          <a:stretch>
            <a:fillRect/>
          </a:stretch>
        </p:blipFill>
        <p:spPr>
          <a:xfrm>
            <a:off x="2133600" y="5178942"/>
            <a:ext cx="4619625" cy="1333500"/>
          </a:xfrm>
          <a:prstGeom prst="rect">
            <a:avLst/>
          </a:prstGeom>
        </p:spPr>
      </p:pic>
    </p:spTree>
    <p:extLst>
      <p:ext uri="{BB962C8B-B14F-4D97-AF65-F5344CB8AC3E}">
        <p14:creationId xmlns:p14="http://schemas.microsoft.com/office/powerpoint/2010/main" val="1407281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752" y="228600"/>
            <a:ext cx="8534400" cy="1219200"/>
          </a:xfrm>
        </p:spPr>
        <p:txBody>
          <a:bodyPr vert="horz" lIns="91440" tIns="45720" rIns="91440" bIns="45720" anchor="b">
            <a:normAutofit/>
          </a:bodyPr>
          <a:lstStyle/>
          <a:p>
            <a:pPr algn="ctr"/>
            <a:r>
              <a:rPr kumimoji="0" lang="en-US" altLang="en-US" sz="3300" b="0" i="0" u="none" strike="noStrike" kern="1200" cap="none" spc="0" normalizeH="0" baseline="0" noProof="0" dirty="0">
                <a:ln>
                  <a:noFill/>
                </a:ln>
                <a:solidFill>
                  <a:srgbClr val="9BBB59">
                    <a:shade val="75000"/>
                  </a:srgbClr>
                </a:solidFill>
                <a:effectLst/>
                <a:uLnTx/>
                <a:uFillTx/>
                <a:latin typeface="helvetica"/>
                <a:cs typeface="helvetica"/>
              </a:rPr>
              <a:t>PINETREE Programs</a:t>
            </a:r>
            <a:br>
              <a:rPr lang="en-US" altLang="en-US" dirty="0">
                <a:latin typeface="helvetica"/>
              </a:rPr>
            </a:br>
            <a:endParaRPr lang="en-US" altLang="en-US">
              <a:latin typeface="helvetica"/>
              <a:cs typeface="helvetica"/>
            </a:endParaRPr>
          </a:p>
        </p:txBody>
      </p:sp>
      <p:sp>
        <p:nvSpPr>
          <p:cNvPr id="15363" name="Content Placeholder 2"/>
          <p:cNvSpPr>
            <a:spLocks noGrp="1"/>
          </p:cNvSpPr>
          <p:nvPr>
            <p:ph idx="1"/>
          </p:nvPr>
        </p:nvSpPr>
        <p:spPr>
          <a:xfrm>
            <a:off x="228600" y="1524000"/>
            <a:ext cx="8534400" cy="4953000"/>
          </a:xfrm>
        </p:spPr>
        <p:txBody>
          <a:bodyPr vert="horz" lIns="91440" tIns="45720" rIns="91440" bIns="45720" anchor="t">
            <a:normAutofit/>
          </a:bodyPr>
          <a:lstStyle/>
          <a:p>
            <a:pPr marL="0" marR="0" lvl="0" indent="0" algn="ctr" defTabSz="914400" rtl="0" eaLnBrk="1" fontAlgn="auto" latinLnBrk="0" hangingPunct="1">
              <a:lnSpc>
                <a:spcPct val="90000"/>
              </a:lnSpc>
              <a:spcBef>
                <a:spcPct val="20000"/>
              </a:spcBef>
              <a:spcAft>
                <a:spcPts val="0"/>
              </a:spcAft>
              <a:buClr>
                <a:srgbClr val="1F497D"/>
              </a:buClr>
              <a:buSzPct val="85000"/>
              <a:buFont typeface="Wingdings 2"/>
              <a:buNone/>
              <a:tabLst/>
              <a:defRPr/>
            </a:pPr>
            <a:r>
              <a:rPr kumimoji="0" lang="en-US" altLang="en-US" sz="2700" b="1" i="0" u="none" strike="noStrike" kern="1200" cap="none" spc="0" normalizeH="0" baseline="0" noProof="0" dirty="0">
                <a:ln>
                  <a:noFill/>
                </a:ln>
                <a:solidFill>
                  <a:prstClr val="black"/>
                </a:solidFill>
                <a:effectLst/>
                <a:uLnTx/>
                <a:uFillTx/>
                <a:latin typeface="helvetica"/>
                <a:cs typeface="helvetica"/>
              </a:rPr>
              <a:t>Honours Courses</a:t>
            </a:r>
            <a:endParaRPr lang="en-US" altLang="en-US" sz="2700" b="1" i="0" u="none" strike="noStrike" kern="1200" cap="none" spc="0" normalizeH="0" baseline="0" noProof="0" dirty="0">
              <a:ln>
                <a:noFill/>
              </a:ln>
              <a:solidFill>
                <a:prstClr val="black"/>
              </a:solidFill>
              <a:effectLst/>
              <a:uLnTx/>
              <a:uFillTx/>
              <a:latin typeface="helvetica"/>
              <a:cs typeface="helvetica"/>
            </a:endParaRPr>
          </a:p>
          <a:p>
            <a:pPr marL="0" lvl="1" indent="0">
              <a:buClr>
                <a:schemeClr val="accent1"/>
              </a:buClr>
              <a:buSzPct val="85000"/>
              <a:buNone/>
            </a:pPr>
            <a:endParaRPr lang="en-US" sz="1900" dirty="0">
              <a:solidFill>
                <a:schemeClr val="tx1"/>
              </a:solidFill>
              <a:latin typeface="helvetica"/>
              <a:cs typeface="helvetica"/>
            </a:endParaRPr>
          </a:p>
          <a:p>
            <a:pPr marL="342900" lvl="1" indent="-342900">
              <a:buClr>
                <a:schemeClr val="accent1"/>
              </a:buClr>
              <a:buSzPct val="85000"/>
              <a:buFont typeface="Wingdings" panose="05000000000000000000" pitchFamily="2" charset="2"/>
              <a:buChar char="q"/>
            </a:pPr>
            <a:r>
              <a:rPr lang="en-US" sz="1900" dirty="0">
                <a:solidFill>
                  <a:schemeClr val="tx1"/>
                </a:solidFill>
                <a:latin typeface="helvetica"/>
                <a:cs typeface="helvetica"/>
              </a:rPr>
              <a:t>Focused Literary Studies and Composition 10 Honours</a:t>
            </a:r>
          </a:p>
          <a:p>
            <a:pPr marL="342900" lvl="1" indent="-342900">
              <a:buClr>
                <a:schemeClr val="accent1"/>
              </a:buClr>
              <a:buSzPct val="85000"/>
              <a:buFont typeface="Wingdings" panose="05000000000000000000" pitchFamily="2" charset="2"/>
              <a:buChar char="q"/>
            </a:pPr>
            <a:r>
              <a:rPr lang="en-US" sz="1900" dirty="0">
                <a:solidFill>
                  <a:prstClr val="black"/>
                </a:solidFill>
                <a:latin typeface="helvetica"/>
                <a:cs typeface="helvetica"/>
              </a:rPr>
              <a:t>English First Peoples and Writing 11 Honours</a:t>
            </a:r>
            <a:endParaRPr lang="en-US" altLang="en-US" sz="1900" dirty="0">
              <a:solidFill>
                <a:prstClr val="black"/>
              </a:solidFill>
              <a:latin typeface="helvetica"/>
              <a:cs typeface="helvetica"/>
            </a:endParaRPr>
          </a:p>
          <a:p>
            <a:pPr marL="342900" lvl="1" indent="-342900">
              <a:buClr>
                <a:srgbClr val="4F81BD"/>
              </a:buClr>
              <a:buSzPct val="85000"/>
              <a:buFont typeface="Wingdings" panose="05000000000000000000" pitchFamily="2" charset="2"/>
              <a:buChar char="q"/>
            </a:pPr>
            <a:r>
              <a:rPr lang="en-US" sz="1900" dirty="0">
                <a:solidFill>
                  <a:prstClr val="black"/>
                </a:solidFill>
                <a:latin typeface="helvetica"/>
                <a:cs typeface="helvetica"/>
              </a:rPr>
              <a:t>English Studies 12 Honours </a:t>
            </a:r>
          </a:p>
          <a:p>
            <a:pPr marL="342900" lvl="1" indent="-342900">
              <a:buClr>
                <a:srgbClr val="4F81BD"/>
              </a:buClr>
              <a:buSzPct val="85000"/>
              <a:buFont typeface="Wingdings" panose="05000000000000000000" pitchFamily="2" charset="2"/>
              <a:buChar char="q"/>
            </a:pPr>
            <a:r>
              <a:rPr lang="en-US" altLang="en-US" sz="1900" dirty="0">
                <a:solidFill>
                  <a:schemeClr val="tx1"/>
                </a:solidFill>
                <a:latin typeface="helvetica"/>
                <a:cs typeface="helvetica"/>
              </a:rPr>
              <a:t>Socials 10 Honours</a:t>
            </a:r>
          </a:p>
          <a:p>
            <a:pPr>
              <a:buFont typeface="Wingdings" panose="05000000000000000000" pitchFamily="2" charset="2"/>
              <a:buChar char="q"/>
            </a:pPr>
            <a:r>
              <a:rPr lang="en-US" sz="1900" dirty="0">
                <a:solidFill>
                  <a:prstClr val="black"/>
                </a:solidFill>
                <a:latin typeface="helvetica"/>
                <a:cs typeface="helvetica"/>
              </a:rPr>
              <a:t>Pre-Calculus 10 Honours/11 Honours </a:t>
            </a:r>
            <a:r>
              <a:rPr lang="en-US" sz="1900" dirty="0">
                <a:solidFill>
                  <a:schemeClr val="tx2">
                    <a:lumMod val="75000"/>
                  </a:schemeClr>
                </a:solidFill>
                <a:latin typeface="helvetica"/>
                <a:cs typeface="helvetica"/>
              </a:rPr>
              <a:t>(year-long/2 semesters)</a:t>
            </a:r>
          </a:p>
          <a:p>
            <a:pPr>
              <a:buFont typeface="Wingdings" panose="05000000000000000000" pitchFamily="2" charset="2"/>
              <a:buChar char="q"/>
            </a:pPr>
            <a:r>
              <a:rPr lang="en-US" sz="1900" dirty="0">
                <a:solidFill>
                  <a:prstClr val="black"/>
                </a:solidFill>
                <a:latin typeface="helvetica"/>
                <a:cs typeface="helvetica"/>
              </a:rPr>
              <a:t>Precalculus 12 Honours/Calculus 12 Honours </a:t>
            </a:r>
            <a:r>
              <a:rPr lang="en-US" sz="1900" dirty="0">
                <a:solidFill>
                  <a:schemeClr val="tx2">
                    <a:lumMod val="75000"/>
                  </a:schemeClr>
                </a:solidFill>
                <a:latin typeface="helvetica"/>
                <a:cs typeface="helvetica"/>
              </a:rPr>
              <a:t>(year-long/2 semesters)</a:t>
            </a:r>
          </a:p>
          <a:p>
            <a:pPr>
              <a:buFont typeface="Wingdings" panose="05000000000000000000" pitchFamily="2" charset="2"/>
              <a:buChar char="q"/>
            </a:pPr>
            <a:r>
              <a:rPr lang="en-US" altLang="en-US" sz="1900" dirty="0">
                <a:latin typeface="helvetica"/>
                <a:cs typeface="helvetica"/>
              </a:rPr>
              <a:t>Science 10 Honours</a:t>
            </a:r>
          </a:p>
          <a:p>
            <a:pPr>
              <a:buFont typeface="Wingdings" panose="05000000000000000000" pitchFamily="2" charset="2"/>
              <a:buChar char="q"/>
            </a:pPr>
            <a:r>
              <a:rPr lang="en-US" altLang="en-US" sz="1900" dirty="0">
                <a:latin typeface="helvetica"/>
                <a:cs typeface="helvetica"/>
              </a:rPr>
              <a:t>Life Science 11 Honours and Anatomy and Physiology 12 Honours (AP)</a:t>
            </a:r>
          </a:p>
          <a:p>
            <a:pPr>
              <a:buFont typeface="Wingdings" panose="05000000000000000000" pitchFamily="2" charset="2"/>
              <a:buChar char="q"/>
            </a:pPr>
            <a:r>
              <a:rPr lang="en-US" altLang="en-US" sz="1900" dirty="0">
                <a:latin typeface="helvetica"/>
                <a:cs typeface="helvetica"/>
              </a:rPr>
              <a:t>Physics 11 Honours and Physics 12 Honours (AP) </a:t>
            </a:r>
          </a:p>
          <a:p>
            <a:pPr>
              <a:buFont typeface="Wingdings" panose="05000000000000000000" pitchFamily="2" charset="2"/>
              <a:buChar char="q"/>
            </a:pPr>
            <a:r>
              <a:rPr lang="en-US" altLang="en-US" sz="1900" dirty="0">
                <a:latin typeface="helvetica"/>
                <a:cs typeface="helvetica"/>
              </a:rPr>
              <a:t>Chemistry 11 Honours and Chemistry 12 Honours (AP)</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AB285DF1-E473-448D-923C-2F7B18AAA3DF}" type="slidenum">
              <a:rPr kumimoji="0" lang="en-US" altLang="en-US" sz="1400" smtClean="0">
                <a:latin typeface="Times New Roman" pitchFamily="18" charset="0"/>
              </a:rPr>
              <a:pPr>
                <a:spcBef>
                  <a:spcPct val="0"/>
                </a:spcBef>
                <a:buClrTx/>
                <a:buSzTx/>
                <a:buFontTx/>
                <a:buNone/>
              </a:pPr>
              <a:t>13</a:t>
            </a:fld>
            <a:endParaRPr kumimoji="0" lang="en-US" altLang="en-US" sz="1400">
              <a:latin typeface="Times New Roman" pitchFamily="18" charset="0"/>
            </a:endParaRPr>
          </a:p>
        </p:txBody>
      </p:sp>
    </p:spTree>
    <p:extLst>
      <p:ext uri="{BB962C8B-B14F-4D97-AF65-F5344CB8AC3E}">
        <p14:creationId xmlns:p14="http://schemas.microsoft.com/office/powerpoint/2010/main" val="4172813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B735E65-F98D-4157-ADD0-131B2ECD908A}" type="slidenum">
              <a:rPr kumimoji="0" lang="en-US" altLang="en-US" sz="1400" smtClean="0">
                <a:latin typeface="Times New Roman" pitchFamily="18" charset="0"/>
              </a:rPr>
              <a:pPr>
                <a:spcBef>
                  <a:spcPct val="0"/>
                </a:spcBef>
                <a:buClrTx/>
                <a:buSzTx/>
                <a:buFontTx/>
                <a:buNone/>
              </a:pPr>
              <a:t>14</a:t>
            </a:fld>
            <a:endParaRPr kumimoji="0" lang="en-US" altLang="en-US" sz="1400">
              <a:latin typeface="Times New Roman" pitchFamily="18" charset="0"/>
            </a:endParaRPr>
          </a:p>
        </p:txBody>
      </p:sp>
      <p:sp>
        <p:nvSpPr>
          <p:cNvPr id="6146" name="Rectangle 2"/>
          <p:cNvSpPr>
            <a:spLocks noGrp="1" noChangeArrowheads="1"/>
          </p:cNvSpPr>
          <p:nvPr>
            <p:ph type="title"/>
          </p:nvPr>
        </p:nvSpPr>
        <p:spPr>
          <a:xfrm>
            <a:off x="685800" y="152400"/>
            <a:ext cx="7696200" cy="914400"/>
          </a:xfrm>
          <a:noFill/>
        </p:spPr>
        <p:txBody>
          <a:bodyPr/>
          <a:lstStyle/>
          <a:p>
            <a:r>
              <a:rPr lang="en-US" altLang="en-US">
                <a:latin typeface="Arial" charset="0"/>
              </a:rPr>
              <a:t>PINETREE Programs</a:t>
            </a:r>
          </a:p>
        </p:txBody>
      </p:sp>
      <p:sp>
        <p:nvSpPr>
          <p:cNvPr id="6147" name="Rectangle 3"/>
          <p:cNvSpPr>
            <a:spLocks noGrp="1" noChangeArrowheads="1"/>
          </p:cNvSpPr>
          <p:nvPr>
            <p:ph type="body" idx="1"/>
          </p:nvPr>
        </p:nvSpPr>
        <p:spPr>
          <a:xfrm>
            <a:off x="152400" y="1447800"/>
            <a:ext cx="8915400" cy="5257800"/>
          </a:xfrm>
          <a:noFill/>
        </p:spPr>
        <p:txBody>
          <a:bodyPr vert="horz" lIns="91440" tIns="45720" rIns="91440" bIns="45720" anchor="t">
            <a:normAutofit/>
          </a:bodyPr>
          <a:lstStyle/>
          <a:p>
            <a:pPr marL="0" indent="0" algn="ctr">
              <a:lnSpc>
                <a:spcPct val="90000"/>
              </a:lnSpc>
              <a:buClr>
                <a:schemeClr val="tx2"/>
              </a:buClr>
              <a:buNone/>
            </a:pPr>
            <a:r>
              <a:rPr lang="en-US" altLang="en-US" b="1" dirty="0">
                <a:latin typeface="helvetica"/>
                <a:cs typeface="helvetica"/>
              </a:rPr>
              <a:t>Advanced Placement</a:t>
            </a:r>
            <a:endParaRPr lang="en-US" altLang="en-US" sz="3600" b="1" dirty="0">
              <a:latin typeface="Georgia"/>
              <a:cs typeface="helvetica"/>
            </a:endParaRPr>
          </a:p>
          <a:p>
            <a:pPr>
              <a:lnSpc>
                <a:spcPct val="90000"/>
              </a:lnSpc>
              <a:buClr>
                <a:schemeClr val="tx2"/>
              </a:buClr>
              <a:buFont typeface="Monotype Sorts" pitchFamily="2" charset="2"/>
              <a:buNone/>
            </a:pPr>
            <a:r>
              <a:rPr lang="en-US" altLang="en-US" sz="2000" dirty="0">
                <a:latin typeface="helvetica"/>
                <a:cs typeface="helvetica"/>
              </a:rPr>
              <a:t>    </a:t>
            </a:r>
          </a:p>
          <a:p>
            <a:pPr>
              <a:lnSpc>
                <a:spcPct val="90000"/>
              </a:lnSpc>
              <a:buClr>
                <a:schemeClr val="tx2"/>
              </a:buClr>
              <a:buFont typeface="Arial"/>
              <a:buChar char="•"/>
            </a:pPr>
            <a:r>
              <a:rPr lang="en-US" altLang="en-US" sz="1800" dirty="0">
                <a:latin typeface="helvetica"/>
                <a:cs typeface="helvetica"/>
              </a:rPr>
              <a:t>Advanced placement offers academic challenge in senior courses. </a:t>
            </a:r>
          </a:p>
          <a:p>
            <a:pPr>
              <a:lnSpc>
                <a:spcPct val="90000"/>
              </a:lnSpc>
              <a:buClr>
                <a:schemeClr val="tx2"/>
              </a:buClr>
              <a:buFont typeface="Arial"/>
              <a:buChar char="•"/>
            </a:pPr>
            <a:r>
              <a:rPr lang="en-US" altLang="en-US" sz="1800" dirty="0">
                <a:latin typeface="helvetica"/>
                <a:cs typeface="helvetica"/>
              </a:rPr>
              <a:t>It can provide advanced credit or standing in first year university courses in some post-secondary institutions. </a:t>
            </a:r>
          </a:p>
          <a:p>
            <a:pPr>
              <a:lnSpc>
                <a:spcPct val="90000"/>
              </a:lnSpc>
              <a:buClr>
                <a:schemeClr val="tx2"/>
              </a:buClr>
              <a:buFont typeface="Monotype Sorts" pitchFamily="2" charset="2"/>
              <a:buNone/>
            </a:pPr>
            <a:endParaRPr lang="en-US" altLang="en-US" sz="1800" dirty="0">
              <a:latin typeface="helvetica"/>
              <a:cs typeface="helvetica"/>
            </a:endParaRPr>
          </a:p>
          <a:p>
            <a:pPr>
              <a:lnSpc>
                <a:spcPct val="90000"/>
              </a:lnSpc>
              <a:buFont typeface="Arial" pitchFamily="2" charset="2"/>
              <a:buChar char="•"/>
            </a:pPr>
            <a:r>
              <a:rPr lang="en-US" altLang="en-US" sz="1800" dirty="0">
                <a:latin typeface="helvetica"/>
                <a:cs typeface="helvetica"/>
              </a:rPr>
              <a:t>The following are the only AP courses offered at Pinetree: </a:t>
            </a:r>
          </a:p>
          <a:p>
            <a:pPr lvl="1">
              <a:lnSpc>
                <a:spcPct val="90000"/>
              </a:lnSpc>
              <a:buClr>
                <a:srgbClr val="1F497D"/>
              </a:buClr>
              <a:buFont typeface="Wingdings" panose="05000000000000000000" pitchFamily="2" charset="2"/>
              <a:buChar char="Ø"/>
            </a:pPr>
            <a:r>
              <a:rPr lang="en-US" altLang="en-US" sz="1500" b="1" dirty="0">
                <a:latin typeface="helvetica"/>
                <a:cs typeface="helvetica"/>
              </a:rPr>
              <a:t>AP Anatomy &amp; Physiology 12</a:t>
            </a:r>
          </a:p>
          <a:p>
            <a:pPr lvl="1">
              <a:lnSpc>
                <a:spcPct val="90000"/>
              </a:lnSpc>
              <a:buClr>
                <a:srgbClr val="1F497D"/>
              </a:buClr>
              <a:buFont typeface="Wingdings" panose="05000000000000000000" pitchFamily="2" charset="2"/>
              <a:buChar char="Ø"/>
            </a:pPr>
            <a:r>
              <a:rPr lang="en-US" altLang="en-US" sz="1500" b="1" dirty="0">
                <a:latin typeface="helvetica"/>
                <a:cs typeface="helvetica"/>
              </a:rPr>
              <a:t>AP Chemistry 12,             </a:t>
            </a:r>
          </a:p>
          <a:p>
            <a:pPr lvl="1">
              <a:lnSpc>
                <a:spcPct val="90000"/>
              </a:lnSpc>
              <a:buClr>
                <a:srgbClr val="1F497D"/>
              </a:buClr>
              <a:buFont typeface="Wingdings" panose="05000000000000000000" pitchFamily="2" charset="2"/>
              <a:buChar char="Ø"/>
            </a:pPr>
            <a:r>
              <a:rPr lang="en-US" altLang="en-US" sz="1500" b="1" dirty="0">
                <a:latin typeface="helvetica"/>
                <a:cs typeface="helvetica"/>
              </a:rPr>
              <a:t>AP Physics 12</a:t>
            </a:r>
            <a:endParaRPr lang="en-US" dirty="0"/>
          </a:p>
          <a:p>
            <a:pPr>
              <a:lnSpc>
                <a:spcPct val="90000"/>
              </a:lnSpc>
              <a:buClr>
                <a:schemeClr val="tx2"/>
              </a:buClr>
              <a:buNone/>
            </a:pPr>
            <a:r>
              <a:rPr lang="en-US" altLang="en-US" sz="2000" dirty="0">
                <a:latin typeface="helvetica"/>
                <a:cs typeface="helvetica"/>
              </a:rPr>
              <a:t>   </a:t>
            </a:r>
          </a:p>
          <a:p>
            <a:pPr>
              <a:lnSpc>
                <a:spcPct val="90000"/>
              </a:lnSpc>
              <a:buFont typeface="Arial"/>
              <a:buChar char="•"/>
            </a:pPr>
            <a:r>
              <a:rPr lang="en-US" altLang="en-US" sz="1800" dirty="0">
                <a:latin typeface="helvetica"/>
                <a:cs typeface="helvetica"/>
              </a:rPr>
              <a:t>You receive 8 credits for an AP course (4 credits for honours, 4 credits for AP) </a:t>
            </a:r>
          </a:p>
          <a:p>
            <a:pPr>
              <a:lnSpc>
                <a:spcPct val="90000"/>
              </a:lnSpc>
              <a:buClr>
                <a:srgbClr val="4F81BD"/>
              </a:buClr>
              <a:buFont typeface="Arial"/>
              <a:buChar char="•"/>
            </a:pPr>
            <a:r>
              <a:rPr lang="en-US" altLang="en-US" sz="1800" dirty="0">
                <a:latin typeface="helvetica"/>
                <a:cs typeface="helvetica"/>
              </a:rPr>
              <a:t>If you wish to receive University credits, you must register to write the AP exam through the College Board. </a:t>
            </a:r>
          </a:p>
          <a:p>
            <a:pPr>
              <a:lnSpc>
                <a:spcPct val="90000"/>
              </a:lnSpc>
              <a:buClr>
                <a:schemeClr val="tx2"/>
              </a:buClr>
              <a:buFont typeface="Monotype Sorts" pitchFamily="2" charset="2"/>
              <a:buNone/>
            </a:pPr>
            <a:endParaRPr lang="en-US" altLang="en-US" sz="2000" dirty="0"/>
          </a:p>
        </p:txBody>
      </p:sp>
    </p:spTree>
    <p:extLst>
      <p:ext uri="{BB962C8B-B14F-4D97-AF65-F5344CB8AC3E}">
        <p14:creationId xmlns:p14="http://schemas.microsoft.com/office/powerpoint/2010/main" val="469070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arn(outHorizontal)">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arn(outHorizontal)">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arn(outHorizontal)">
                                      <p:cBhvr>
                                        <p:cTn id="22" dur="5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32" dur="500"/>
                                        <p:tgtEl>
                                          <p:spTgt spid="6147">
                                            <p:txEl>
                                              <p:pRg st="5" end="5"/>
                                            </p:txEl>
                                          </p:spTgt>
                                        </p:tgtEl>
                                      </p:cBhvr>
                                    </p:animEffect>
                                  </p:childTnLst>
                                </p:cTn>
                              </p:par>
                              <p:par>
                                <p:cTn id="33" presetID="16" presetClass="entr" presetSubtype="42" fill="hold" grpId="0" nodeType="with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Effect transition="in" filter="barn(outHorizontal)">
                                      <p:cBhvr>
                                        <p:cTn id="35" dur="500"/>
                                        <p:tgtEl>
                                          <p:spTgt spid="6147">
                                            <p:txEl>
                                              <p:pRg st="6" end="6"/>
                                            </p:txEl>
                                          </p:spTgt>
                                        </p:tgtEl>
                                      </p:cBhvr>
                                    </p:animEffect>
                                  </p:childTnLst>
                                </p:cTn>
                              </p:par>
                              <p:par>
                                <p:cTn id="36" presetID="16" presetClass="entr" presetSubtype="42" fill="hold" grpId="0" nodeType="withEffect">
                                  <p:stCondLst>
                                    <p:cond delay="0"/>
                                  </p:stCondLst>
                                  <p:childTnLst>
                                    <p:set>
                                      <p:cBhvr>
                                        <p:cTn id="37"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8" dur="500"/>
                                        <p:tgtEl>
                                          <p:spTgt spid="6147">
                                            <p:txEl>
                                              <p:pRg st="7" end="7"/>
                                            </p:txEl>
                                          </p:spTgt>
                                        </p:tgtEl>
                                      </p:cBhvr>
                                    </p:animEffect>
                                  </p:childTnLst>
                                </p:cTn>
                              </p:par>
                              <p:par>
                                <p:cTn id="39" presetID="16" presetClass="entr" presetSubtype="42" fill="hold" grpId="0" nodeType="withEffect">
                                  <p:stCondLst>
                                    <p:cond delay="0"/>
                                  </p:stCondLst>
                                  <p:childTnLst>
                                    <p:set>
                                      <p:cBhvr>
                                        <p:cTn id="40" dur="1" fill="hold">
                                          <p:stCondLst>
                                            <p:cond delay="0"/>
                                          </p:stCondLst>
                                        </p:cTn>
                                        <p:tgtEl>
                                          <p:spTgt spid="6147">
                                            <p:txEl>
                                              <p:pRg st="8" end="8"/>
                                            </p:txEl>
                                          </p:spTgt>
                                        </p:tgtEl>
                                        <p:attrNameLst>
                                          <p:attrName>style.visibility</p:attrName>
                                        </p:attrNameLst>
                                      </p:cBhvr>
                                      <p:to>
                                        <p:strVal val="visible"/>
                                      </p:to>
                                    </p:set>
                                    <p:animEffect transition="in" filter="barn(outHorizontal)">
                                      <p:cBhvr>
                                        <p:cTn id="41" dur="500"/>
                                        <p:tgtEl>
                                          <p:spTgt spid="614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6147">
                                            <p:txEl>
                                              <p:pRg st="9" end="9"/>
                                            </p:txEl>
                                          </p:spTgt>
                                        </p:tgtEl>
                                        <p:attrNameLst>
                                          <p:attrName>style.visibility</p:attrName>
                                        </p:attrNameLst>
                                      </p:cBhvr>
                                      <p:to>
                                        <p:strVal val="visible"/>
                                      </p:to>
                                    </p:set>
                                    <p:animEffect transition="in" filter="barn(outHorizontal)">
                                      <p:cBhvr>
                                        <p:cTn id="46" dur="500"/>
                                        <p:tgtEl>
                                          <p:spTgt spid="6147">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grpId="0" nodeType="clickEffect">
                                  <p:stCondLst>
                                    <p:cond delay="0"/>
                                  </p:stCondLst>
                                  <p:childTnLst>
                                    <p:set>
                                      <p:cBhvr>
                                        <p:cTn id="50" dur="1" fill="hold">
                                          <p:stCondLst>
                                            <p:cond delay="0"/>
                                          </p:stCondLst>
                                        </p:cTn>
                                        <p:tgtEl>
                                          <p:spTgt spid="6147">
                                            <p:txEl>
                                              <p:pRg st="10" end="10"/>
                                            </p:txEl>
                                          </p:spTgt>
                                        </p:tgtEl>
                                        <p:attrNameLst>
                                          <p:attrName>style.visibility</p:attrName>
                                        </p:attrNameLst>
                                      </p:cBhvr>
                                      <p:to>
                                        <p:strVal val="visible"/>
                                      </p:to>
                                    </p:set>
                                    <p:animEffect transition="in" filter="barn(outHorizontal)">
                                      <p:cBhvr>
                                        <p:cTn id="51" dur="500"/>
                                        <p:tgtEl>
                                          <p:spTgt spid="6147">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42" fill="hold" grpId="0" nodeType="clickEffect">
                                  <p:stCondLst>
                                    <p:cond delay="0"/>
                                  </p:stCondLst>
                                  <p:childTnLst>
                                    <p:set>
                                      <p:cBhvr>
                                        <p:cTn id="55" dur="1" fill="hold">
                                          <p:stCondLst>
                                            <p:cond delay="0"/>
                                          </p:stCondLst>
                                        </p:cTn>
                                        <p:tgtEl>
                                          <p:spTgt spid="6147">
                                            <p:txEl>
                                              <p:pRg st="11" end="11"/>
                                            </p:txEl>
                                          </p:spTgt>
                                        </p:tgtEl>
                                        <p:attrNameLst>
                                          <p:attrName>style.visibility</p:attrName>
                                        </p:attrNameLst>
                                      </p:cBhvr>
                                      <p:to>
                                        <p:strVal val="visible"/>
                                      </p:to>
                                    </p:set>
                                    <p:animEffect transition="in" filter="barn(outHorizontal)">
                                      <p:cBhvr>
                                        <p:cTn id="56"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BCFD-D6C4-9EEA-5343-8EF39D276F47}"/>
              </a:ext>
            </a:extLst>
          </p:cNvPr>
          <p:cNvSpPr>
            <a:spLocks noGrp="1"/>
          </p:cNvSpPr>
          <p:nvPr>
            <p:ph type="title"/>
          </p:nvPr>
        </p:nvSpPr>
        <p:spPr/>
        <p:txBody>
          <a:bodyPr>
            <a:normAutofit fontScale="90000"/>
          </a:bodyPr>
          <a:lstStyle/>
          <a:p>
            <a:br>
              <a:rPr lang="en-US" sz="2800" dirty="0"/>
            </a:br>
            <a:br>
              <a:rPr lang="en-US" sz="2800" dirty="0"/>
            </a:br>
            <a:r>
              <a:rPr lang="en-US" dirty="0"/>
              <a:t>Pinetree's Advanced Placement/Honours Program</a:t>
            </a:r>
          </a:p>
        </p:txBody>
      </p:sp>
      <p:sp>
        <p:nvSpPr>
          <p:cNvPr id="3" name="Content Placeholder 2">
            <a:extLst>
              <a:ext uri="{FF2B5EF4-FFF2-40B4-BE49-F238E27FC236}">
                <a16:creationId xmlns:a16="http://schemas.microsoft.com/office/drawing/2014/main" id="{328862F1-CB89-D79B-A88C-BA1A1D1B9E33}"/>
              </a:ext>
            </a:extLst>
          </p:cNvPr>
          <p:cNvSpPr>
            <a:spLocks noGrp="1"/>
          </p:cNvSpPr>
          <p:nvPr>
            <p:ph sz="quarter" idx="1"/>
          </p:nvPr>
        </p:nvSpPr>
        <p:spPr/>
        <p:txBody>
          <a:bodyPr>
            <a:normAutofit fontScale="92500" lnSpcReduction="20000"/>
          </a:bodyPr>
          <a:lstStyle/>
          <a:p>
            <a:pPr marL="0" indent="0">
              <a:buNone/>
            </a:pPr>
            <a:r>
              <a:rPr lang="en-US" sz="1800" dirty="0"/>
              <a:t>1. What type of student is the AP/Honours program designed for? </a:t>
            </a:r>
          </a:p>
          <a:p>
            <a:pPr marL="0" indent="0">
              <a:buNone/>
            </a:pPr>
            <a:r>
              <a:rPr lang="en-US" sz="1600" dirty="0"/>
              <a:t>❖ Gifted students, extremely talented and motivated students. </a:t>
            </a:r>
          </a:p>
          <a:p>
            <a:pPr marL="0" indent="0">
              <a:buNone/>
            </a:pPr>
            <a:r>
              <a:rPr lang="en-US" sz="1600" dirty="0"/>
              <a:t>❖ Students who enjoy hard work and being challenged in class. </a:t>
            </a:r>
          </a:p>
          <a:p>
            <a:pPr marL="0" indent="0">
              <a:buNone/>
            </a:pPr>
            <a:endParaRPr lang="en-US" sz="1800" dirty="0"/>
          </a:p>
          <a:p>
            <a:pPr marL="0" indent="0">
              <a:buNone/>
            </a:pPr>
            <a:r>
              <a:rPr lang="en-US" sz="1800" dirty="0"/>
              <a:t>2. What are the advantages of an Honours class? </a:t>
            </a:r>
          </a:p>
          <a:p>
            <a:pPr marL="0" indent="0">
              <a:buNone/>
            </a:pPr>
            <a:r>
              <a:rPr lang="en-US" sz="1800" dirty="0"/>
              <a:t>❖ </a:t>
            </a:r>
            <a:r>
              <a:rPr lang="en-US" sz="1600" dirty="0"/>
              <a:t>Students of similar abilities and interests work together in an enriched environment. </a:t>
            </a:r>
          </a:p>
          <a:p>
            <a:pPr marL="0" indent="0">
              <a:buNone/>
            </a:pPr>
            <a:r>
              <a:rPr lang="en-US" sz="1600" dirty="0"/>
              <a:t>❖ Students develop their higher- level thinking skills. </a:t>
            </a:r>
          </a:p>
          <a:p>
            <a:pPr marL="0" indent="0">
              <a:buNone/>
            </a:pPr>
            <a:r>
              <a:rPr lang="en-US" sz="1600" dirty="0"/>
              <a:t>❖ Students participate in the subject areas that match their talents. </a:t>
            </a:r>
          </a:p>
          <a:p>
            <a:pPr marL="0" indent="0">
              <a:buNone/>
            </a:pPr>
            <a:r>
              <a:rPr lang="en-US" sz="1600" dirty="0"/>
              <a:t>❖ Honours courses help prepare students for AP courses. </a:t>
            </a:r>
          </a:p>
          <a:p>
            <a:pPr marL="0" indent="0">
              <a:buNone/>
            </a:pPr>
            <a:endParaRPr lang="en-US" sz="1800" dirty="0"/>
          </a:p>
          <a:p>
            <a:pPr marL="0" indent="0">
              <a:buNone/>
            </a:pPr>
            <a:r>
              <a:rPr lang="en-US" sz="1800" dirty="0"/>
              <a:t>3. </a:t>
            </a:r>
            <a:r>
              <a:rPr lang="en-US" altLang="en-US" sz="1800" dirty="0">
                <a:cs typeface="helvetica"/>
              </a:rPr>
              <a:t>Students should only select if they are prepared for the rigors of an Honours        Program</a:t>
            </a:r>
          </a:p>
          <a:p>
            <a:pPr marL="0" indent="0">
              <a:buNone/>
            </a:pPr>
            <a:endParaRPr lang="en-US" altLang="en-US" sz="1800" dirty="0">
              <a:cs typeface="helvetica"/>
            </a:endParaRPr>
          </a:p>
          <a:p>
            <a:pPr marL="0" indent="0">
              <a:buNone/>
            </a:pPr>
            <a:r>
              <a:rPr lang="en-US" altLang="en-US" sz="1800" dirty="0">
                <a:cs typeface="helvetica"/>
              </a:rPr>
              <a:t>4. Successful candidates will know in late June when draft schedules are available</a:t>
            </a:r>
          </a:p>
          <a:p>
            <a:pPr marL="0" indent="0">
              <a:buNone/>
            </a:pPr>
            <a:endParaRPr lang="en-US" altLang="en-US" sz="1800" dirty="0">
              <a:cs typeface="helvetica"/>
            </a:endParaRPr>
          </a:p>
          <a:p>
            <a:pPr marL="0" indent="0">
              <a:buNone/>
            </a:pPr>
            <a:r>
              <a:rPr lang="en-US" altLang="en-US" sz="1800" dirty="0">
                <a:solidFill>
                  <a:srgbClr val="FF0000"/>
                </a:solidFill>
                <a:cs typeface="helvetica"/>
              </a:rPr>
              <a:t>5. Once you are admitted into an Honours class, you </a:t>
            </a:r>
            <a:r>
              <a:rPr lang="en-US" altLang="en-US" sz="1800" b="1" u="sng" dirty="0">
                <a:solidFill>
                  <a:srgbClr val="FF0000"/>
                </a:solidFill>
                <a:cs typeface="helvetica"/>
              </a:rPr>
              <a:t>WILL NOT </a:t>
            </a:r>
            <a:r>
              <a:rPr lang="en-US" altLang="en-US" sz="1800" dirty="0">
                <a:solidFill>
                  <a:srgbClr val="FF0000"/>
                </a:solidFill>
                <a:cs typeface="helvetica"/>
              </a:rPr>
              <a:t>be able to change this course. Choose carefully.</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99924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vert="horz" lIns="91440" tIns="45720" rIns="91440" bIns="45720" anchor="b">
            <a:normAutofit/>
          </a:bodyPr>
          <a:lstStyle/>
          <a:p>
            <a:r>
              <a:rPr lang="en-US" altLang="en-US" dirty="0">
                <a:latin typeface="helvetica"/>
                <a:cs typeface="helvetica"/>
              </a:rPr>
              <a:t>Honours and AP Courses</a:t>
            </a:r>
          </a:p>
        </p:txBody>
      </p:sp>
      <p:sp>
        <p:nvSpPr>
          <p:cNvPr id="16387" name="Content Placeholder 2"/>
          <p:cNvSpPr>
            <a:spLocks noGrp="1"/>
          </p:cNvSpPr>
          <p:nvPr>
            <p:ph idx="1"/>
          </p:nvPr>
        </p:nvSpPr>
        <p:spPr>
          <a:xfrm>
            <a:off x="297367" y="1715432"/>
            <a:ext cx="8541834" cy="4275795"/>
          </a:xfrm>
        </p:spPr>
        <p:txBody>
          <a:bodyPr vert="horz" lIns="91440" tIns="45720" rIns="91440" bIns="45720" anchor="t">
            <a:normAutofit/>
          </a:bodyPr>
          <a:lstStyle/>
          <a:p>
            <a:r>
              <a:rPr lang="en-US" altLang="en-US" sz="1800" dirty="0">
                <a:latin typeface="+mj-lt"/>
                <a:cs typeface="helvetica"/>
              </a:rPr>
              <a:t>Students should only select if they are prepared for the rigors of an Honours Program</a:t>
            </a:r>
          </a:p>
          <a:p>
            <a:pPr marL="0" indent="0">
              <a:buNone/>
            </a:pPr>
            <a:endParaRPr lang="en-US" altLang="en-US" sz="1800" dirty="0">
              <a:latin typeface="+mj-lt"/>
              <a:cs typeface="helvetica"/>
            </a:endParaRPr>
          </a:p>
          <a:p>
            <a:r>
              <a:rPr lang="en-US" altLang="en-US" sz="1800" dirty="0">
                <a:latin typeface="+mj-lt"/>
                <a:cs typeface="helvetica"/>
              </a:rPr>
              <a:t>Departments have established a process to select candidates. </a:t>
            </a:r>
          </a:p>
          <a:p>
            <a:pPr marL="0" indent="0">
              <a:buNone/>
            </a:pPr>
            <a:endParaRPr lang="en-US" altLang="en-US" sz="1800" dirty="0">
              <a:latin typeface="+mj-lt"/>
              <a:cs typeface="helvetica"/>
            </a:endParaRPr>
          </a:p>
          <a:p>
            <a:r>
              <a:rPr lang="en-US" altLang="en-US" sz="1800" dirty="0">
                <a:highlight>
                  <a:srgbClr val="FFFF00"/>
                </a:highlight>
                <a:latin typeface="+mj-lt"/>
                <a:cs typeface="helvetica"/>
              </a:rPr>
              <a:t>Successful candidates will know in late June when draft schedules are available</a:t>
            </a:r>
          </a:p>
          <a:p>
            <a:endParaRPr lang="en-US" altLang="en-US" sz="1800" dirty="0">
              <a:latin typeface="+mj-lt"/>
              <a:cs typeface="helvetica"/>
            </a:endParaRPr>
          </a:p>
          <a:p>
            <a:r>
              <a:rPr lang="en-US" altLang="en-US" sz="1800" dirty="0">
                <a:solidFill>
                  <a:srgbClr val="FF0000"/>
                </a:solidFill>
                <a:latin typeface="+mj-lt"/>
                <a:cs typeface="helvetica"/>
              </a:rPr>
              <a:t>Once you are admitted into an Honours class, you </a:t>
            </a:r>
            <a:r>
              <a:rPr lang="en-US" altLang="en-US" sz="1800" b="1" u="sng" dirty="0">
                <a:solidFill>
                  <a:srgbClr val="FF0000"/>
                </a:solidFill>
                <a:latin typeface="+mj-lt"/>
                <a:cs typeface="helvetica"/>
              </a:rPr>
              <a:t>WILL NOT </a:t>
            </a:r>
            <a:r>
              <a:rPr lang="en-US" altLang="en-US" sz="1800" dirty="0">
                <a:solidFill>
                  <a:srgbClr val="FF0000"/>
                </a:solidFill>
                <a:latin typeface="+mj-lt"/>
                <a:cs typeface="helvetica"/>
              </a:rPr>
              <a:t>be able to change this course. Be certain you want the course.</a:t>
            </a:r>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8B62C120-8A3A-4BAD-B9D3-C640543458EF}" type="slidenum">
              <a:rPr kumimoji="0" lang="en-US" altLang="en-US" sz="1400" smtClean="0">
                <a:latin typeface="Times New Roman" pitchFamily="18" charset="0"/>
              </a:rPr>
              <a:pPr>
                <a:spcBef>
                  <a:spcPct val="0"/>
                </a:spcBef>
                <a:buClrTx/>
                <a:buSzTx/>
                <a:buFontTx/>
                <a:buNone/>
              </a:pPr>
              <a:t>16</a:t>
            </a:fld>
            <a:endParaRPr kumimoji="0" lang="en-US" altLang="en-US" sz="1400">
              <a:latin typeface="Times New Roman" pitchFamily="18" charset="0"/>
            </a:endParaRPr>
          </a:p>
        </p:txBody>
      </p:sp>
    </p:spTree>
    <p:extLst>
      <p:ext uri="{BB962C8B-B14F-4D97-AF65-F5344CB8AC3E}">
        <p14:creationId xmlns:p14="http://schemas.microsoft.com/office/powerpoint/2010/main" val="9988811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194"/>
            <a:ext cx="88076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34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200691"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660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40112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02451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A7ABF-E1E1-F2A6-C8CD-56AA01D3A7F3}"/>
              </a:ext>
            </a:extLst>
          </p:cNvPr>
          <p:cNvSpPr txBox="1"/>
          <p:nvPr/>
        </p:nvSpPr>
        <p:spPr>
          <a:xfrm>
            <a:off x="142876" y="987553"/>
            <a:ext cx="8883138" cy="5709255"/>
          </a:xfrm>
          <a:prstGeom prst="rect">
            <a:avLst/>
          </a:prstGeom>
          <a:noFill/>
        </p:spPr>
        <p:txBody>
          <a:bodyPr wrap="square" lIns="91440" tIns="45720" rIns="91440" bIns="45720" anchor="t">
            <a:spAutoFit/>
          </a:bodyPr>
          <a:lstStyle/>
          <a:p>
            <a:pPr marL="0" indent="0">
              <a:buNone/>
            </a:pPr>
            <a:endParaRPr lang="en-US" sz="1600" b="1" dirty="0"/>
          </a:p>
          <a:p>
            <a:pPr marL="0" indent="0">
              <a:buNone/>
            </a:pPr>
            <a:endParaRPr lang="en-US" sz="1600" b="1"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helvetica"/>
                <a:cs typeface="helvetica"/>
              </a:rPr>
              <a:t>Administration at Pinetree </a:t>
            </a:r>
            <a:endParaRPr lang="en-US" sz="1400" b="1" dirty="0">
              <a:latin typeface="helvetica"/>
              <a:cs typeface="helvetica"/>
            </a:endParaRPr>
          </a:p>
          <a:p>
            <a:pPr marL="0" indent="0">
              <a:buNone/>
            </a:pPr>
            <a:endParaRPr lang="en-US" sz="1400" b="1" u="sng" dirty="0">
              <a:latin typeface="helvetica"/>
              <a:cs typeface="helvetica"/>
            </a:endParaRPr>
          </a:p>
          <a:p>
            <a:pPr marL="0" indent="0">
              <a:buNone/>
            </a:pPr>
            <a:r>
              <a:rPr lang="en-US" sz="1400" b="1" u="sng" dirty="0">
                <a:latin typeface="helvetica"/>
                <a:cs typeface="helvetica"/>
              </a:rPr>
              <a:t>Principal</a:t>
            </a:r>
            <a:r>
              <a:rPr lang="en-US" sz="1400" dirty="0">
                <a:latin typeface="helvetica"/>
                <a:cs typeface="helvetica"/>
              </a:rPr>
              <a:t>:   Ms. Janine Close </a:t>
            </a:r>
          </a:p>
          <a:p>
            <a:pPr marL="0" indent="0">
              <a:buNone/>
            </a:pPr>
            <a:endParaRPr lang="en-US" sz="1400" b="1" dirty="0">
              <a:latin typeface="helvetica"/>
              <a:cs typeface="helvetica"/>
            </a:endParaRPr>
          </a:p>
          <a:p>
            <a:pPr marL="0" indent="0">
              <a:buNone/>
            </a:pPr>
            <a:r>
              <a:rPr lang="en-US" sz="1400" b="1" u="sng" dirty="0">
                <a:latin typeface="helvetica"/>
                <a:cs typeface="helvetica"/>
              </a:rPr>
              <a:t>Vice Principals</a:t>
            </a:r>
            <a:r>
              <a:rPr lang="en-US" sz="1400" u="sng" dirty="0">
                <a:latin typeface="helvetica"/>
                <a:cs typeface="helvetica"/>
              </a:rPr>
              <a:t>: </a:t>
            </a:r>
          </a:p>
          <a:p>
            <a:r>
              <a:rPr lang="en-US" sz="1400" dirty="0">
                <a:latin typeface="helvetica"/>
                <a:cs typeface="Arial"/>
              </a:rPr>
              <a:t>Ms. Aoyama                                  A-J	    </a:t>
            </a:r>
          </a:p>
          <a:p>
            <a:r>
              <a:rPr lang="en-US" sz="1400" dirty="0">
                <a:latin typeface="helvetica"/>
                <a:cs typeface="Arial"/>
              </a:rPr>
              <a:t>Ms. Mehai                                     K-P</a:t>
            </a:r>
            <a:endParaRPr lang="en-US" sz="1400" dirty="0">
              <a:latin typeface="helvetica"/>
              <a:cs typeface="Calibri"/>
            </a:endParaRPr>
          </a:p>
          <a:p>
            <a:pPr marL="0" indent="0">
              <a:buNone/>
            </a:pPr>
            <a:r>
              <a:rPr lang="en-US" sz="1400" dirty="0">
                <a:latin typeface="helvetica"/>
                <a:cs typeface="helvetica"/>
              </a:rPr>
              <a:t>Mr. Rao    		                Q-Z</a:t>
            </a:r>
          </a:p>
          <a:p>
            <a:pPr marL="0" indent="0">
              <a:buNone/>
            </a:pPr>
            <a:endParaRPr lang="en-US" sz="1400" dirty="0">
              <a:latin typeface="helvetica"/>
              <a:cs typeface="helvetica"/>
            </a:endParaRPr>
          </a:p>
          <a:p>
            <a:pPr marL="0" indent="0">
              <a:buNone/>
            </a:pPr>
            <a:r>
              <a:rPr lang="en-US" sz="1400" b="1" u="sng" dirty="0">
                <a:latin typeface="helvetica"/>
                <a:cs typeface="helvetica"/>
              </a:rPr>
              <a:t>Counsellors at Pinetree</a:t>
            </a:r>
            <a:r>
              <a:rPr lang="en-US" sz="1400" b="1" dirty="0">
                <a:latin typeface="helvetica"/>
                <a:cs typeface="helvetica"/>
              </a:rPr>
              <a:t>		</a:t>
            </a:r>
            <a:endParaRPr lang="en-US" sz="1400" b="1" u="sng" dirty="0">
              <a:latin typeface="helvetica"/>
              <a:cs typeface="helvetica"/>
            </a:endParaRPr>
          </a:p>
          <a:p>
            <a:pPr marL="0" indent="0">
              <a:buNone/>
            </a:pPr>
            <a:endParaRPr lang="en-US" sz="1400" dirty="0">
              <a:latin typeface="helvetica"/>
              <a:cs typeface="helvetica"/>
            </a:endParaRPr>
          </a:p>
          <a:p>
            <a:r>
              <a:rPr lang="en-US" sz="1400" dirty="0">
                <a:latin typeface="helvetica"/>
                <a:cs typeface="Arial"/>
              </a:rPr>
              <a:t>Ms. Bishop                                    A-I	           </a:t>
            </a:r>
          </a:p>
          <a:p>
            <a:r>
              <a:rPr lang="en-US" sz="1400" dirty="0">
                <a:latin typeface="helvetica"/>
                <a:cs typeface="Arial"/>
              </a:rPr>
              <a:t>Mr. Nelson                                    J-0	           	</a:t>
            </a:r>
          </a:p>
          <a:p>
            <a:pPr marL="0" indent="0">
              <a:buNone/>
            </a:pPr>
            <a:r>
              <a:rPr lang="en-US" sz="1400" dirty="0">
                <a:latin typeface="helvetica"/>
                <a:cs typeface="helvetica"/>
              </a:rPr>
              <a:t>Ms. Dhillon                                    P-Z                 </a:t>
            </a:r>
          </a:p>
          <a:p>
            <a:pPr marL="0" indent="0">
              <a:buNone/>
            </a:pPr>
            <a:r>
              <a:rPr lang="en-US" sz="1400" dirty="0">
                <a:latin typeface="helvetica"/>
                <a:cs typeface="helvetica"/>
              </a:rPr>
              <a:t>Mr. Sharma 	                 All International Students</a:t>
            </a:r>
          </a:p>
          <a:p>
            <a:pPr marL="0" indent="0">
              <a:buNone/>
            </a:pPr>
            <a:endParaRPr lang="en-US" sz="1400" dirty="0">
              <a:latin typeface="helvetica"/>
              <a:cs typeface="helvetica"/>
            </a:endParaRPr>
          </a:p>
          <a:p>
            <a:pPr marL="0" indent="0">
              <a:buNone/>
            </a:pPr>
            <a:r>
              <a:rPr lang="en-US" sz="1400" b="1" u="sng" dirty="0">
                <a:latin typeface="helvetica"/>
                <a:cs typeface="helvetica"/>
              </a:rPr>
              <a:t>Post-Secondary and Career Advisor</a:t>
            </a:r>
          </a:p>
          <a:p>
            <a:pPr marL="0" indent="0">
              <a:buNone/>
            </a:pPr>
            <a:r>
              <a:rPr lang="en-US" sz="1400" dirty="0">
                <a:latin typeface="helvetica"/>
                <a:cs typeface="helvetica"/>
              </a:rPr>
              <a:t>Ms. Moorhouse	</a:t>
            </a:r>
          </a:p>
          <a:p>
            <a:pPr marL="0" indent="0">
              <a:buNone/>
            </a:pPr>
            <a:endParaRPr lang="en-US" sz="1400" dirty="0">
              <a:latin typeface="helvetica"/>
              <a:cs typeface="helvetica"/>
            </a:endParaRPr>
          </a:p>
          <a:p>
            <a:pPr marL="0" indent="0">
              <a:buNone/>
            </a:pPr>
            <a:r>
              <a:rPr lang="en-US" sz="1400" b="1" u="sng" dirty="0">
                <a:latin typeface="helvetica"/>
                <a:cs typeface="helvetica"/>
              </a:rPr>
              <a:t>Youth Workers</a:t>
            </a:r>
          </a:p>
          <a:p>
            <a:r>
              <a:rPr lang="en-US" sz="1400" dirty="0">
                <a:latin typeface="helvetica"/>
                <a:cs typeface="Arial"/>
              </a:rPr>
              <a:t>Ms. Alavi Tabrizi   (**speaks Farsi and Arabic**)</a:t>
            </a:r>
          </a:p>
          <a:p>
            <a:r>
              <a:rPr lang="en-US" sz="1400" dirty="0">
                <a:latin typeface="helvetica"/>
                <a:cs typeface="Arial"/>
              </a:rPr>
              <a:t>Ms. Xie &amp; Ms. Jeoung (International Youth Workers)</a:t>
            </a:r>
          </a:p>
          <a:p>
            <a:pPr marL="0" indent="0">
              <a:buNone/>
            </a:pPr>
            <a:endParaRPr lang="en-US" sz="1600" dirty="0"/>
          </a:p>
          <a:p>
            <a:pPr marL="0" indent="0">
              <a:buNone/>
            </a:pPr>
            <a:r>
              <a:rPr lang="en-US" sz="900" dirty="0"/>
              <a:t>	</a:t>
            </a:r>
          </a:p>
        </p:txBody>
      </p:sp>
      <p:sp>
        <p:nvSpPr>
          <p:cNvPr id="13" name="Title 12">
            <a:extLst>
              <a:ext uri="{FF2B5EF4-FFF2-40B4-BE49-F238E27FC236}">
                <a16:creationId xmlns:a16="http://schemas.microsoft.com/office/drawing/2014/main" id="{E7C6BA3F-0915-C41D-1E22-4BA8190422E5}"/>
              </a:ext>
            </a:extLst>
          </p:cNvPr>
          <p:cNvSpPr>
            <a:spLocks noGrp="1"/>
          </p:cNvSpPr>
          <p:nvPr>
            <p:ph type="title"/>
          </p:nvPr>
        </p:nvSpPr>
        <p:spPr/>
        <p:txBody>
          <a:bodyPr vert="horz" lIns="91440" tIns="45720" rIns="91440" bIns="45720" anchor="b">
            <a:normAutofit/>
          </a:bodyPr>
          <a:lstStyle/>
          <a:p>
            <a:r>
              <a:rPr lang="en-US" dirty="0">
                <a:latin typeface="helvetica"/>
                <a:cs typeface="helvetica"/>
              </a:rPr>
              <a:t>People to know!</a:t>
            </a:r>
            <a:endParaRPr lang="en-CA" dirty="0">
              <a:latin typeface="helvetica"/>
              <a:cs typeface="helvetica"/>
            </a:endParaRPr>
          </a:p>
        </p:txBody>
      </p:sp>
    </p:spTree>
    <p:extLst>
      <p:ext uri="{BB962C8B-B14F-4D97-AF65-F5344CB8AC3E}">
        <p14:creationId xmlns:p14="http://schemas.microsoft.com/office/powerpoint/2010/main" val="1109349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471695"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74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AC95-98C7-FC11-5CAE-8384E39B14E7}"/>
              </a:ext>
            </a:extLst>
          </p:cNvPr>
          <p:cNvSpPr>
            <a:spLocks noGrp="1"/>
          </p:cNvSpPr>
          <p:nvPr>
            <p:ph type="title"/>
          </p:nvPr>
        </p:nvSpPr>
        <p:spPr/>
        <p:txBody>
          <a:bodyPr vert="horz" lIns="91440" tIns="45720" rIns="91440" bIns="45720" anchor="b">
            <a:normAutofit/>
          </a:bodyPr>
          <a:lstStyle/>
          <a:p>
            <a:r>
              <a:rPr lang="en-US" dirty="0">
                <a:latin typeface="helvetica"/>
                <a:cs typeface="helvetica"/>
              </a:rPr>
              <a:t>TRADES program contact information: </a:t>
            </a:r>
            <a:endParaRPr lang="en-CA" dirty="0">
              <a:latin typeface="helvetica"/>
              <a:cs typeface="helvetica"/>
            </a:endParaRPr>
          </a:p>
        </p:txBody>
      </p:sp>
      <p:sp>
        <p:nvSpPr>
          <p:cNvPr id="3" name="Content Placeholder 2">
            <a:extLst>
              <a:ext uri="{FF2B5EF4-FFF2-40B4-BE49-F238E27FC236}">
                <a16:creationId xmlns:a16="http://schemas.microsoft.com/office/drawing/2014/main" id="{F8B83C63-7199-75C0-D45B-62BA1DFEA64D}"/>
              </a:ext>
            </a:extLst>
          </p:cNvPr>
          <p:cNvSpPr>
            <a:spLocks noGrp="1"/>
          </p:cNvSpPr>
          <p:nvPr>
            <p:ph sz="quarter" idx="1"/>
          </p:nvPr>
        </p:nvSpPr>
        <p:spPr>
          <a:xfrm>
            <a:off x="291118" y="1447800"/>
            <a:ext cx="8700481" cy="4953000"/>
          </a:xfrm>
        </p:spPr>
        <p:txBody>
          <a:bodyPr vert="horz" lIns="91440" tIns="45720" rIns="91440" bIns="45720" anchor="t">
            <a:normAutofit/>
          </a:bodyPr>
          <a:lstStyle/>
          <a:p>
            <a:pPr marL="0" indent="0">
              <a:buNone/>
            </a:pPr>
            <a:r>
              <a:rPr lang="en-US" u="sng" dirty="0">
                <a:latin typeface="helvetica"/>
                <a:cs typeface="helvetica"/>
              </a:rPr>
              <a:t>Train In Trades Contact:  </a:t>
            </a:r>
            <a:r>
              <a:rPr lang="en-US" dirty="0">
                <a:latin typeface="helvetica"/>
                <a:cs typeface="helvetica"/>
              </a:rPr>
              <a:t> </a:t>
            </a:r>
          </a:p>
          <a:p>
            <a:pPr marL="0" indent="0">
              <a:buNone/>
            </a:pPr>
            <a:r>
              <a:rPr lang="en-US" dirty="0">
                <a:solidFill>
                  <a:srgbClr val="FF0000"/>
                </a:solidFill>
                <a:latin typeface="helvetica"/>
                <a:cs typeface="helvetica"/>
              </a:rPr>
              <a:t>	Ben King</a:t>
            </a:r>
          </a:p>
          <a:p>
            <a:pPr marL="0" indent="0">
              <a:buNone/>
            </a:pPr>
            <a:r>
              <a:rPr lang="en-US" dirty="0">
                <a:latin typeface="helvetica"/>
                <a:cs typeface="helvetica"/>
              </a:rPr>
              <a:t>		phone number: 778-984-1354</a:t>
            </a:r>
          </a:p>
          <a:p>
            <a:pPr marL="0" indent="0">
              <a:buNone/>
            </a:pPr>
            <a:r>
              <a:rPr lang="en-US" dirty="0">
                <a:latin typeface="helvetica"/>
                <a:cs typeface="helvetica"/>
              </a:rPr>
              <a:t>		email: </a:t>
            </a:r>
            <a:r>
              <a:rPr lang="en-US" dirty="0">
                <a:latin typeface="helvetica"/>
                <a:cs typeface="helvetica"/>
                <a:hlinkClick r:id="rId2"/>
              </a:rPr>
              <a:t>bking@sd43.bc.ca</a:t>
            </a:r>
            <a:r>
              <a:rPr lang="en-US" dirty="0">
                <a:latin typeface="helvetica"/>
                <a:cs typeface="helvetica"/>
              </a:rPr>
              <a:t> </a:t>
            </a:r>
          </a:p>
          <a:p>
            <a:pPr marL="0" indent="0">
              <a:buNone/>
            </a:pPr>
            <a:endParaRPr lang="en-US" dirty="0">
              <a:latin typeface="helvetica"/>
              <a:cs typeface="helvetica"/>
            </a:endParaRPr>
          </a:p>
          <a:p>
            <a:pPr marL="0" indent="0">
              <a:buNone/>
            </a:pPr>
            <a:r>
              <a:rPr lang="en-US" u="sng" dirty="0">
                <a:latin typeface="helvetica"/>
                <a:cs typeface="helvetica"/>
              </a:rPr>
              <a:t>Work in Trades Contact: </a:t>
            </a:r>
          </a:p>
          <a:p>
            <a:pPr marL="0" indent="0">
              <a:buNone/>
            </a:pPr>
            <a:r>
              <a:rPr lang="en-US" dirty="0">
                <a:solidFill>
                  <a:srgbClr val="FF0000"/>
                </a:solidFill>
                <a:latin typeface="helvetica"/>
                <a:cs typeface="helvetica"/>
              </a:rPr>
              <a:t>	Joanna Horvath </a:t>
            </a:r>
          </a:p>
          <a:p>
            <a:pPr marL="0" indent="0">
              <a:buNone/>
            </a:pPr>
            <a:r>
              <a:rPr lang="en-US" dirty="0">
                <a:latin typeface="helvetica"/>
                <a:cs typeface="helvetica"/>
              </a:rPr>
              <a:t>		phone number: 604-312-7739</a:t>
            </a:r>
          </a:p>
          <a:p>
            <a:pPr marL="0" indent="0">
              <a:buNone/>
            </a:pPr>
            <a:r>
              <a:rPr lang="en-US" dirty="0">
                <a:latin typeface="helvetica"/>
                <a:cs typeface="helvetica"/>
              </a:rPr>
              <a:t>		email: </a:t>
            </a:r>
            <a:r>
              <a:rPr lang="en-US" dirty="0">
                <a:latin typeface="helvetica"/>
                <a:cs typeface="helvetica"/>
                <a:hlinkClick r:id="rId3"/>
              </a:rPr>
              <a:t>jhorvath@sd43.bc.ca</a:t>
            </a:r>
            <a:r>
              <a:rPr lang="en-US" dirty="0">
                <a:latin typeface="helvetica"/>
                <a:cs typeface="helvetica"/>
              </a:rPr>
              <a:t> </a:t>
            </a:r>
          </a:p>
        </p:txBody>
      </p:sp>
    </p:spTree>
    <p:extLst>
      <p:ext uri="{BB962C8B-B14F-4D97-AF65-F5344CB8AC3E}">
        <p14:creationId xmlns:p14="http://schemas.microsoft.com/office/powerpoint/2010/main" val="31089850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5475-9014-C101-6E7F-609823F23CED}"/>
              </a:ext>
            </a:extLst>
          </p:cNvPr>
          <p:cNvSpPr>
            <a:spLocks noGrp="1"/>
          </p:cNvSpPr>
          <p:nvPr>
            <p:ph type="title"/>
          </p:nvPr>
        </p:nvSpPr>
        <p:spPr>
          <a:xfrm>
            <a:off x="301752" y="89210"/>
            <a:ext cx="8534400" cy="758952"/>
          </a:xfrm>
        </p:spPr>
        <p:txBody>
          <a:bodyPr vert="horz" lIns="91440" tIns="45720" rIns="91440" bIns="45720" anchor="b">
            <a:normAutofit/>
          </a:bodyPr>
          <a:lstStyle/>
          <a:p>
            <a:r>
              <a:rPr lang="en-US" dirty="0">
                <a:latin typeface="helvetica"/>
                <a:cs typeface="helvetica"/>
              </a:rPr>
              <a:t>SD43 Trades Program Open House</a:t>
            </a:r>
            <a:endParaRPr lang="en-CA" dirty="0">
              <a:latin typeface="helvetica"/>
              <a:cs typeface="helvetica"/>
            </a:endParaRPr>
          </a:p>
        </p:txBody>
      </p:sp>
      <p:pic>
        <p:nvPicPr>
          <p:cNvPr id="6" name="Content Placeholder 5" descr="A poster for a program&#10;&#10;AI-generated content may be incorrect.">
            <a:extLst>
              <a:ext uri="{FF2B5EF4-FFF2-40B4-BE49-F238E27FC236}">
                <a16:creationId xmlns:a16="http://schemas.microsoft.com/office/drawing/2014/main" id="{1127B10F-A4BC-BA30-EB4C-F83A04E7EEB3}"/>
              </a:ext>
            </a:extLst>
          </p:cNvPr>
          <p:cNvPicPr>
            <a:picLocks noGrp="1" noChangeAspect="1"/>
          </p:cNvPicPr>
          <p:nvPr>
            <p:ph sz="quarter" idx="1"/>
          </p:nvPr>
        </p:nvPicPr>
        <p:blipFill>
          <a:blip r:embed="rId2"/>
          <a:stretch>
            <a:fillRect/>
          </a:stretch>
        </p:blipFill>
        <p:spPr>
          <a:xfrm>
            <a:off x="303819" y="980406"/>
            <a:ext cx="8453320" cy="5209942"/>
          </a:xfrm>
          <a:prstGeom prst="rect">
            <a:avLst/>
          </a:prstGeom>
        </p:spPr>
      </p:pic>
    </p:spTree>
    <p:extLst>
      <p:ext uri="{BB962C8B-B14F-4D97-AF65-F5344CB8AC3E}">
        <p14:creationId xmlns:p14="http://schemas.microsoft.com/office/powerpoint/2010/main" val="1115054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vert="horz" lIns="91440" tIns="45720" rIns="91440" bIns="45720" anchor="b">
            <a:normAutofit fontScale="90000"/>
          </a:bodyPr>
          <a:lstStyle/>
          <a:p>
            <a:r>
              <a:rPr lang="en-US" b="1" dirty="0">
                <a:latin typeface="helvetica"/>
                <a:cs typeface="Calibri"/>
              </a:rPr>
              <a:t>Post Secondary</a:t>
            </a:r>
            <a:br>
              <a:rPr lang="en-US" b="1" dirty="0">
                <a:latin typeface="helvetica"/>
                <a:cs typeface="Calibri" panose="020F0502020204030204" pitchFamily="34" charset="0"/>
              </a:rPr>
            </a:br>
            <a:r>
              <a:rPr lang="en-US" b="1" dirty="0">
                <a:latin typeface="helvetica"/>
                <a:cs typeface="Calibri"/>
              </a:rPr>
              <a:t>Applications and Admission</a:t>
            </a:r>
          </a:p>
        </p:txBody>
      </p:sp>
      <p:sp>
        <p:nvSpPr>
          <p:cNvPr id="3" name="Content Placeholder 2"/>
          <p:cNvSpPr>
            <a:spLocks noGrp="1"/>
          </p:cNvSpPr>
          <p:nvPr>
            <p:ph sz="quarter" idx="1"/>
          </p:nvPr>
        </p:nvSpPr>
        <p:spPr/>
        <p:txBody>
          <a:bodyPr vert="horz" lIns="91440" tIns="45720" rIns="91440" bIns="45720" anchor="t">
            <a:normAutofit lnSpcReduction="10000"/>
          </a:bodyPr>
          <a:lstStyle/>
          <a:p>
            <a:pPr lvl="1"/>
            <a:r>
              <a:rPr lang="en-US" sz="2400" dirty="0">
                <a:latin typeface="helvetica"/>
                <a:cs typeface="Arial"/>
              </a:rPr>
              <a:t> </a:t>
            </a:r>
            <a:r>
              <a:rPr lang="en-US" sz="2400" dirty="0">
                <a:solidFill>
                  <a:schemeClr val="tx1"/>
                </a:solidFill>
                <a:latin typeface="helvetica"/>
                <a:cs typeface="Arial"/>
              </a:rPr>
              <a:t>It is YOUR responsibility to research post-secondary admission requirements and to be aware of the application process &amp; deadlines. </a:t>
            </a:r>
          </a:p>
          <a:p>
            <a:pPr marL="274320" lvl="1" indent="0">
              <a:buNone/>
            </a:pPr>
            <a:endParaRPr lang="en-US" sz="2400" dirty="0">
              <a:solidFill>
                <a:schemeClr val="tx1"/>
              </a:solidFill>
              <a:latin typeface="helvetica"/>
              <a:cs typeface="Arial" pitchFamily="34" charset="0"/>
            </a:endParaRPr>
          </a:p>
          <a:p>
            <a:pPr lvl="1"/>
            <a:r>
              <a:rPr lang="en-US" sz="2400" dirty="0">
                <a:solidFill>
                  <a:schemeClr val="tx1"/>
                </a:solidFill>
                <a:latin typeface="helvetica"/>
                <a:cs typeface="Arial"/>
              </a:rPr>
              <a:t>Be aware that in most instances, post-secondary institutions </a:t>
            </a:r>
            <a:r>
              <a:rPr lang="en-US" sz="2400" u="sng" dirty="0">
                <a:solidFill>
                  <a:schemeClr val="tx1"/>
                </a:solidFill>
                <a:latin typeface="helvetica"/>
                <a:cs typeface="Arial"/>
              </a:rPr>
              <a:t>will also be looking at your grade 11 marks</a:t>
            </a:r>
            <a:r>
              <a:rPr lang="en-US" sz="2400" dirty="0">
                <a:solidFill>
                  <a:schemeClr val="tx1"/>
                </a:solidFill>
                <a:latin typeface="helvetica"/>
                <a:cs typeface="Arial"/>
              </a:rPr>
              <a:t>.</a:t>
            </a:r>
          </a:p>
          <a:p>
            <a:pPr marL="274320" lvl="1" indent="0">
              <a:buNone/>
            </a:pPr>
            <a:endParaRPr lang="en-US" sz="2400" dirty="0">
              <a:solidFill>
                <a:schemeClr val="tx1"/>
              </a:solidFill>
              <a:latin typeface="helvetica"/>
              <a:cs typeface="Arial" pitchFamily="34" charset="0"/>
            </a:endParaRPr>
          </a:p>
          <a:p>
            <a:pPr lvl="1">
              <a:spcAft>
                <a:spcPts val="1200"/>
              </a:spcAft>
            </a:pPr>
            <a:r>
              <a:rPr lang="en-US" sz="2400" dirty="0">
                <a:solidFill>
                  <a:schemeClr val="tx1"/>
                </a:solidFill>
                <a:latin typeface="helvetica"/>
                <a:cs typeface="Arial"/>
              </a:rPr>
              <a:t>Counsellors and </a:t>
            </a:r>
            <a:r>
              <a:rPr lang="en-US" sz="2400" b="1" dirty="0">
                <a:solidFill>
                  <a:schemeClr val="tx1"/>
                </a:solidFill>
                <a:highlight>
                  <a:srgbClr val="FFFF00"/>
                </a:highlight>
                <a:latin typeface="helvetica"/>
                <a:cs typeface="Arial"/>
              </a:rPr>
              <a:t>Ms. Moorhouse </a:t>
            </a:r>
            <a:r>
              <a:rPr lang="en-US" sz="1800" b="1" dirty="0">
                <a:solidFill>
                  <a:schemeClr val="tx1"/>
                </a:solidFill>
                <a:latin typeface="helvetica"/>
                <a:cs typeface="Arial"/>
              </a:rPr>
              <a:t>(Post Secondary &amp; Career Advisor) </a:t>
            </a:r>
            <a:r>
              <a:rPr lang="en-US" sz="2400" dirty="0">
                <a:solidFill>
                  <a:schemeClr val="tx1"/>
                </a:solidFill>
                <a:latin typeface="helvetica"/>
                <a:cs typeface="Arial"/>
              </a:rPr>
              <a:t>are available to assist you.</a:t>
            </a:r>
          </a:p>
          <a:p>
            <a:pPr marL="274320" lvl="1" indent="0" algn="ctr">
              <a:spcAft>
                <a:spcPts val="1200"/>
              </a:spcAft>
              <a:buNone/>
            </a:pPr>
            <a:endParaRPr lang="en-US" dirty="0">
              <a:solidFill>
                <a:schemeClr val="tx1"/>
              </a:solidFill>
              <a:latin typeface="helvetica"/>
              <a:cs typeface="Arial" pitchFamily="34" charset="0"/>
            </a:endParaRPr>
          </a:p>
          <a:p>
            <a:pPr marL="274320" lvl="1" indent="0" algn="ctr">
              <a:spcAft>
                <a:spcPts val="1200"/>
              </a:spcAft>
              <a:buNone/>
            </a:pPr>
            <a:r>
              <a:rPr lang="en-US" dirty="0">
                <a:solidFill>
                  <a:schemeClr val="tx1"/>
                </a:solidFill>
                <a:highlight>
                  <a:srgbClr val="FFFF00"/>
                </a:highlight>
                <a:latin typeface="helvetica"/>
                <a:cs typeface="Arial"/>
              </a:rPr>
              <a:t>Ms. Moorhouse can be reached at: cmoorhouse@sd43.bc.ca</a:t>
            </a:r>
          </a:p>
          <a:p>
            <a:pPr marL="274320" lvl="1" indent="0">
              <a:buNone/>
            </a:pPr>
            <a:endParaRPr lang="en-US" sz="2400" i="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057435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AA32A-AEF4-4666-8CDB-360C3861C2DF}"/>
              </a:ext>
            </a:extLst>
          </p:cNvPr>
          <p:cNvPicPr>
            <a:picLocks noChangeAspect="1"/>
          </p:cNvPicPr>
          <p:nvPr/>
        </p:nvPicPr>
        <p:blipFill>
          <a:blip r:embed="rId3"/>
          <a:stretch>
            <a:fillRect/>
          </a:stretch>
        </p:blipFill>
        <p:spPr>
          <a:xfrm>
            <a:off x="199232" y="185110"/>
            <a:ext cx="8745535" cy="6696336"/>
          </a:xfrm>
          <a:prstGeom prst="rect">
            <a:avLst/>
          </a:prstGeom>
        </p:spPr>
      </p:pic>
      <p:cxnSp>
        <p:nvCxnSpPr>
          <p:cNvPr id="5" name="Straight Arrow Connector 4">
            <a:extLst>
              <a:ext uri="{FF2B5EF4-FFF2-40B4-BE49-F238E27FC236}">
                <a16:creationId xmlns:a16="http://schemas.microsoft.com/office/drawing/2014/main" id="{B9101F9D-C33D-4BCA-8F2B-2141EEFE354F}"/>
              </a:ext>
            </a:extLst>
          </p:cNvPr>
          <p:cNvCxnSpPr>
            <a:cxnSpLocks/>
          </p:cNvCxnSpPr>
          <p:nvPr/>
        </p:nvCxnSpPr>
        <p:spPr>
          <a:xfrm flipH="1">
            <a:off x="2667000" y="533400"/>
            <a:ext cx="23622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3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dirty="0">
                <a:latin typeface="helvetica"/>
                <a:cs typeface="Calibri"/>
              </a:rPr>
              <a:t>University &amp; College Options in BC</a:t>
            </a:r>
          </a:p>
        </p:txBody>
      </p:sp>
      <p:sp>
        <p:nvSpPr>
          <p:cNvPr id="3" name="Content Placeholder 2"/>
          <p:cNvSpPr>
            <a:spLocks noGrp="1"/>
          </p:cNvSpPr>
          <p:nvPr>
            <p:ph sz="half" idx="1"/>
          </p:nvPr>
        </p:nvSpPr>
        <p:spPr>
          <a:xfrm>
            <a:off x="301752" y="1447800"/>
            <a:ext cx="4038600" cy="3733800"/>
          </a:xfrm>
        </p:spPr>
        <p:txBody>
          <a:bodyPr vert="horz" lIns="91440" tIns="45720" rIns="91440" bIns="45720" anchor="t">
            <a:normAutofit/>
          </a:bodyPr>
          <a:lstStyle/>
          <a:p>
            <a:r>
              <a:rPr lang="en-US" sz="1800" dirty="0">
                <a:latin typeface="helvetica"/>
                <a:cs typeface="Arial"/>
              </a:rPr>
              <a:t>UBC, SFU, UVIC, UNBC</a:t>
            </a:r>
          </a:p>
          <a:p>
            <a:r>
              <a:rPr lang="en-US" sz="1800" dirty="0">
                <a:latin typeface="helvetica"/>
                <a:cs typeface="Arial"/>
              </a:rPr>
              <a:t>Capilano University</a:t>
            </a:r>
          </a:p>
          <a:p>
            <a:r>
              <a:rPr lang="en-US" sz="1800" dirty="0">
                <a:latin typeface="helvetica"/>
                <a:cs typeface="Arial"/>
              </a:rPr>
              <a:t>Kwantlen Polytechnic University</a:t>
            </a:r>
          </a:p>
          <a:p>
            <a:r>
              <a:rPr lang="en-US" sz="1800" dirty="0">
                <a:latin typeface="helvetica"/>
                <a:cs typeface="Arial"/>
              </a:rPr>
              <a:t>Trinity Western University</a:t>
            </a:r>
          </a:p>
          <a:p>
            <a:r>
              <a:rPr lang="en-US" sz="1800" dirty="0">
                <a:latin typeface="helvetica"/>
                <a:cs typeface="Arial"/>
              </a:rPr>
              <a:t>Emily Carr University of Art and Design</a:t>
            </a:r>
          </a:p>
          <a:p>
            <a:r>
              <a:rPr lang="en-US" sz="1800" dirty="0">
                <a:latin typeface="helvetica"/>
                <a:cs typeface="Arial"/>
              </a:rPr>
              <a:t>BCIT</a:t>
            </a:r>
          </a:p>
          <a:p>
            <a:r>
              <a:rPr lang="en-US" sz="1800" dirty="0">
                <a:latin typeface="helvetica"/>
                <a:cs typeface="Arial"/>
              </a:rPr>
              <a:t>Thompson Rivers University</a:t>
            </a:r>
          </a:p>
          <a:p>
            <a:r>
              <a:rPr lang="en-US" sz="1800" dirty="0">
                <a:latin typeface="helvetica"/>
                <a:cs typeface="Arial"/>
              </a:rPr>
              <a:t>University of the Fraser Valley</a:t>
            </a:r>
          </a:p>
          <a:p>
            <a:r>
              <a:rPr lang="en-US" sz="1800" dirty="0">
                <a:latin typeface="helvetica"/>
                <a:cs typeface="Arial"/>
              </a:rPr>
              <a:t>Vancouver Island University</a:t>
            </a:r>
          </a:p>
        </p:txBody>
      </p:sp>
      <p:sp>
        <p:nvSpPr>
          <p:cNvPr id="9" name="Content Placeholder 8"/>
          <p:cNvSpPr>
            <a:spLocks noGrp="1"/>
          </p:cNvSpPr>
          <p:nvPr>
            <p:ph sz="half" idx="2"/>
          </p:nvPr>
        </p:nvSpPr>
        <p:spPr>
          <a:xfrm>
            <a:off x="4800600" y="1414272"/>
            <a:ext cx="4038600" cy="4681728"/>
          </a:xfrm>
        </p:spPr>
        <p:txBody>
          <a:bodyPr vert="horz" lIns="91440" tIns="45720" rIns="91440" bIns="45720" anchor="t">
            <a:normAutofit/>
          </a:bodyPr>
          <a:lstStyle/>
          <a:p>
            <a:r>
              <a:rPr lang="en-US" sz="1800" dirty="0">
                <a:latin typeface="helvetica"/>
                <a:cs typeface="Arial"/>
              </a:rPr>
              <a:t>Douglas College</a:t>
            </a:r>
          </a:p>
          <a:p>
            <a:r>
              <a:rPr lang="en-US" sz="1800" err="1">
                <a:latin typeface="helvetica"/>
                <a:cs typeface="Arial"/>
              </a:rPr>
              <a:t>Langara</a:t>
            </a:r>
            <a:r>
              <a:rPr lang="en-US" sz="1800" dirty="0">
                <a:latin typeface="helvetica"/>
                <a:cs typeface="Arial"/>
              </a:rPr>
              <a:t> College</a:t>
            </a:r>
          </a:p>
          <a:p>
            <a:r>
              <a:rPr lang="en-US" sz="1800" dirty="0">
                <a:latin typeface="helvetica"/>
                <a:cs typeface="Arial"/>
              </a:rPr>
              <a:t>Vancouver Community College</a:t>
            </a:r>
          </a:p>
          <a:p>
            <a:endParaRPr lang="en-US"/>
          </a:p>
          <a:p>
            <a:endParaRPr lang="en-US"/>
          </a:p>
        </p:txBody>
      </p:sp>
      <p:sp>
        <p:nvSpPr>
          <p:cNvPr id="11" name="Rectangle 10"/>
          <p:cNvSpPr/>
          <p:nvPr/>
        </p:nvSpPr>
        <p:spPr>
          <a:xfrm>
            <a:off x="700548" y="5257800"/>
            <a:ext cx="7833852" cy="923330"/>
          </a:xfrm>
          <a:prstGeom prst="rect">
            <a:avLst/>
          </a:prstGeom>
        </p:spPr>
        <p:txBody>
          <a:bodyPr wrap="square" lIns="91440" tIns="45720" rIns="91440" bIns="45720" anchor="t">
            <a:spAutoFit/>
          </a:bodyPr>
          <a:lstStyle/>
          <a:p>
            <a:pPr marL="0" indent="0" algn="ctr"/>
            <a:r>
              <a:rPr lang="en-US" b="1" u="sng" dirty="0">
                <a:latin typeface="helvetica"/>
                <a:cs typeface="helvetica"/>
              </a:rPr>
              <a:t>Some universities and/or programs are competitive entry</a:t>
            </a:r>
          </a:p>
          <a:p>
            <a:pPr algn="ctr"/>
            <a:r>
              <a:rPr lang="en-US" dirty="0">
                <a:latin typeface="helvetica"/>
                <a:cs typeface="helvetica"/>
              </a:rPr>
              <a:t>Check required courses, % grade, English and Math and OTHER requirements for each university and program</a:t>
            </a:r>
          </a:p>
        </p:txBody>
      </p:sp>
    </p:spTree>
    <p:extLst>
      <p:ext uri="{BB962C8B-B14F-4D97-AF65-F5344CB8AC3E}">
        <p14:creationId xmlns:p14="http://schemas.microsoft.com/office/powerpoint/2010/main" val="186158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752" y="228600"/>
            <a:ext cx="8534400" cy="1143000"/>
          </a:xfrm>
        </p:spPr>
        <p:txBody>
          <a:bodyPr vert="horz" lIns="91440" tIns="45720" rIns="91440" bIns="45720" anchor="b">
            <a:normAutofit/>
          </a:bodyPr>
          <a:lstStyle/>
          <a:p>
            <a:pPr algn="ctr"/>
            <a:r>
              <a:rPr lang="en-US" altLang="en-US" b="1" dirty="0">
                <a:latin typeface="helvetica"/>
                <a:cs typeface="Calibri"/>
              </a:rPr>
              <a:t>Language Courses</a:t>
            </a:r>
            <a:br>
              <a:rPr lang="en-US" altLang="en-US" dirty="0">
                <a:latin typeface="helvetica"/>
              </a:rPr>
            </a:br>
            <a:endParaRPr lang="en-US" altLang="en-US">
              <a:latin typeface="helvetica"/>
              <a:cs typeface="helvetica"/>
            </a:endParaRPr>
          </a:p>
        </p:txBody>
      </p:sp>
      <p:sp>
        <p:nvSpPr>
          <p:cNvPr id="14339" name="Content Placeholder 2"/>
          <p:cNvSpPr>
            <a:spLocks noGrp="1"/>
          </p:cNvSpPr>
          <p:nvPr>
            <p:ph idx="1"/>
          </p:nvPr>
        </p:nvSpPr>
        <p:spPr>
          <a:xfrm>
            <a:off x="149352" y="1302364"/>
            <a:ext cx="8839200" cy="5328808"/>
          </a:xfrm>
        </p:spPr>
        <p:txBody>
          <a:bodyPr vert="horz" lIns="91440" tIns="45720" rIns="91440" bIns="45720" anchor="t">
            <a:normAutofit fontScale="92500" lnSpcReduction="20000"/>
          </a:bodyPr>
          <a:lstStyle/>
          <a:p>
            <a:pPr marL="0" indent="0">
              <a:buNone/>
            </a:pPr>
            <a:endParaRPr lang="en-US" altLang="en-US" sz="2400" dirty="0">
              <a:latin typeface="helvetica"/>
              <a:cs typeface="Calibri" panose="020F0502020204030204" pitchFamily="34" charset="0"/>
            </a:endParaRPr>
          </a:p>
          <a:p>
            <a:r>
              <a:rPr lang="en-US" altLang="en-US" sz="2800" b="1" dirty="0">
                <a:highlight>
                  <a:srgbClr val="FFFF00"/>
                </a:highlight>
                <a:latin typeface="helvetica"/>
                <a:ea typeface="Calibri"/>
                <a:cs typeface="Calibri"/>
              </a:rPr>
              <a:t>**NEW** </a:t>
            </a:r>
            <a:r>
              <a:rPr lang="en-US" altLang="en-US" sz="2800" b="1" u="sng" dirty="0">
                <a:highlight>
                  <a:srgbClr val="FFFF00"/>
                </a:highlight>
                <a:latin typeface="helvetica"/>
                <a:ea typeface="Calibri"/>
                <a:cs typeface="Calibri"/>
              </a:rPr>
              <a:t>UBC no longer requires a second language 11</a:t>
            </a:r>
            <a:r>
              <a:rPr lang="en-US" altLang="en-US" sz="2800" b="1" dirty="0">
                <a:highlight>
                  <a:srgbClr val="FFFF00"/>
                </a:highlight>
                <a:latin typeface="helvetica"/>
                <a:ea typeface="Calibri"/>
                <a:cs typeface="Calibri"/>
              </a:rPr>
              <a:t> </a:t>
            </a:r>
            <a:endParaRPr lang="en-US" altLang="en-US" sz="2800">
              <a:highlight>
                <a:srgbClr val="FFFF00"/>
              </a:highlight>
              <a:latin typeface="helvetica"/>
              <a:ea typeface="Calibri"/>
              <a:cs typeface="Calibri"/>
            </a:endParaRPr>
          </a:p>
          <a:p>
            <a:pPr marL="0" indent="0">
              <a:buNone/>
            </a:pPr>
            <a:endParaRPr lang="en-US" altLang="en-US" sz="2800" dirty="0">
              <a:latin typeface="helvetica"/>
              <a:cs typeface="Calibri" panose="020F0502020204030204" pitchFamily="34" charset="0"/>
            </a:endParaRPr>
          </a:p>
          <a:p>
            <a:r>
              <a:rPr lang="en-US" altLang="en-US" sz="2800" b="1" dirty="0">
                <a:highlight>
                  <a:srgbClr val="FFFF00"/>
                </a:highlight>
                <a:latin typeface="helvetica"/>
                <a:ea typeface="Calibri"/>
                <a:cs typeface="Calibri"/>
              </a:rPr>
              <a:t>**NEW** </a:t>
            </a:r>
            <a:r>
              <a:rPr lang="en-US" altLang="en-US" sz="2800" b="1" u="sng" dirty="0">
                <a:highlight>
                  <a:srgbClr val="FFFF00"/>
                </a:highlight>
                <a:latin typeface="helvetica"/>
                <a:ea typeface="Calibri"/>
                <a:cs typeface="Calibri"/>
              </a:rPr>
              <a:t>SFU no longer requires a second language 11</a:t>
            </a:r>
          </a:p>
          <a:p>
            <a:pPr marL="0" indent="0">
              <a:buNone/>
            </a:pPr>
            <a:endParaRPr lang="en-US" altLang="en-US" sz="2600" dirty="0">
              <a:latin typeface="helvetica"/>
              <a:ea typeface="Calibri"/>
              <a:cs typeface="Calibri" panose="020F0502020204030204" pitchFamily="34" charset="0"/>
            </a:endParaRPr>
          </a:p>
          <a:p>
            <a:pPr marL="0" indent="0">
              <a:buNone/>
            </a:pPr>
            <a:r>
              <a:rPr lang="en-US" altLang="en-US" sz="2100" b="1" u="sng" dirty="0">
                <a:latin typeface="helvetica"/>
                <a:ea typeface="Calibri"/>
                <a:cs typeface="Calibri"/>
              </a:rPr>
              <a:t>Language Challenge exams: </a:t>
            </a:r>
          </a:p>
          <a:p>
            <a:pPr marL="0" indent="0">
              <a:buNone/>
            </a:pPr>
            <a:endParaRPr lang="en-US" altLang="en-US" sz="1000" u="sng" dirty="0">
              <a:latin typeface="helvetica"/>
              <a:ea typeface="Calibri"/>
              <a:cs typeface="Calibri" panose="020F0502020204030204" pitchFamily="34" charset="0"/>
            </a:endParaRPr>
          </a:p>
          <a:p>
            <a:pPr>
              <a:buFont typeface="Arial" panose="020B0604020202020204" pitchFamily="34" charset="0"/>
              <a:buChar char="•"/>
            </a:pPr>
            <a:r>
              <a:rPr lang="en-US" altLang="en-US" sz="2100" dirty="0">
                <a:latin typeface="helvetica"/>
                <a:ea typeface="Calibri"/>
                <a:cs typeface="Calibri"/>
              </a:rPr>
              <a:t>If you are fluent in a second language, you can register to write a language challenge exam </a:t>
            </a:r>
          </a:p>
          <a:p>
            <a:pPr marL="0" indent="0">
              <a:buNone/>
            </a:pPr>
            <a:endParaRPr lang="en-US" altLang="en-US" sz="1000" dirty="0">
              <a:latin typeface="helvetica"/>
              <a:ea typeface="Calibri"/>
              <a:cs typeface="Calibri" panose="020F0502020204030204" pitchFamily="34" charset="0"/>
            </a:endParaRPr>
          </a:p>
          <a:p>
            <a:r>
              <a:rPr lang="en-US" altLang="en-US" sz="2100" dirty="0">
                <a:latin typeface="helvetica"/>
                <a:ea typeface="Calibri"/>
                <a:cs typeface="Calibri"/>
              </a:rPr>
              <a:t>UBC </a:t>
            </a:r>
            <a:r>
              <a:rPr lang="en-US" altLang="en-US" sz="2100" u="sng" dirty="0">
                <a:latin typeface="helvetica"/>
                <a:ea typeface="Calibri"/>
                <a:cs typeface="Calibri"/>
              </a:rPr>
              <a:t>will not </a:t>
            </a:r>
            <a:r>
              <a:rPr lang="en-US" altLang="en-US" sz="2100" dirty="0">
                <a:latin typeface="helvetica"/>
                <a:ea typeface="Calibri"/>
                <a:cs typeface="Calibri"/>
              </a:rPr>
              <a:t>accept a Language 12 challenge towards the </a:t>
            </a:r>
            <a:r>
              <a:rPr lang="en-US" altLang="en-US" sz="2100" u="sng" dirty="0">
                <a:latin typeface="helvetica"/>
                <a:ea typeface="Calibri"/>
                <a:cs typeface="Calibri"/>
              </a:rPr>
              <a:t>admission average</a:t>
            </a:r>
            <a:r>
              <a:rPr lang="en-US" altLang="en-US" sz="2100" dirty="0">
                <a:latin typeface="helvetica"/>
                <a:ea typeface="Calibri"/>
                <a:cs typeface="Calibri"/>
              </a:rPr>
              <a:t>.</a:t>
            </a:r>
          </a:p>
          <a:p>
            <a:endParaRPr lang="en-US" altLang="en-US" sz="1000" dirty="0">
              <a:latin typeface="helvetica"/>
              <a:ea typeface="Calibri"/>
              <a:cs typeface="Calibri" panose="020F0502020204030204" pitchFamily="34" charset="0"/>
            </a:endParaRPr>
          </a:p>
          <a:p>
            <a:r>
              <a:rPr lang="en-US" altLang="en-US" sz="2100" dirty="0">
                <a:latin typeface="helvetica"/>
                <a:ea typeface="Calibri"/>
                <a:cs typeface="Calibri"/>
              </a:rPr>
              <a:t>SFU </a:t>
            </a:r>
            <a:r>
              <a:rPr lang="en-US" altLang="en-US" sz="2100" u="sng" dirty="0">
                <a:latin typeface="helvetica"/>
                <a:ea typeface="Calibri"/>
                <a:cs typeface="Calibri"/>
              </a:rPr>
              <a:t>will</a:t>
            </a:r>
            <a:r>
              <a:rPr lang="en-US" altLang="en-US" sz="2100" dirty="0">
                <a:latin typeface="helvetica"/>
                <a:ea typeface="Calibri"/>
                <a:cs typeface="Calibri"/>
              </a:rPr>
              <a:t> accept a Language 12 challenge towards the </a:t>
            </a:r>
            <a:r>
              <a:rPr lang="en-US" altLang="en-US" sz="2100" u="sng" dirty="0">
                <a:latin typeface="helvetica"/>
                <a:ea typeface="Calibri"/>
                <a:cs typeface="Calibri"/>
              </a:rPr>
              <a:t>admission average</a:t>
            </a:r>
            <a:r>
              <a:rPr lang="en-US" altLang="en-US" sz="2100" dirty="0">
                <a:latin typeface="helvetica"/>
                <a:ea typeface="Calibri"/>
                <a:cs typeface="Calibri"/>
              </a:rPr>
              <a:t>.</a:t>
            </a:r>
          </a:p>
          <a:p>
            <a:endParaRPr lang="en-US" altLang="en-US" sz="1000" dirty="0">
              <a:latin typeface="helvetica"/>
              <a:ea typeface="Calibri"/>
              <a:cs typeface="Calibri" panose="020F0502020204030204" pitchFamily="34" charset="0"/>
            </a:endParaRPr>
          </a:p>
          <a:p>
            <a:r>
              <a:rPr lang="en-US" altLang="en-US" sz="2100" i="1" u="sng" dirty="0">
                <a:latin typeface="helvetica"/>
                <a:ea typeface="Calibri"/>
                <a:cs typeface="Calibri"/>
              </a:rPr>
              <a:t>Language Challenge Exam</a:t>
            </a:r>
            <a:r>
              <a:rPr lang="en-US" altLang="en-US" sz="2100" i="1" dirty="0">
                <a:latin typeface="helvetica"/>
                <a:ea typeface="Calibri"/>
                <a:cs typeface="Calibri"/>
              </a:rPr>
              <a:t> </a:t>
            </a:r>
            <a:r>
              <a:rPr lang="en-US" altLang="en-US" sz="2100" dirty="0">
                <a:latin typeface="helvetica"/>
                <a:ea typeface="Calibri"/>
                <a:cs typeface="Calibri"/>
              </a:rPr>
              <a:t>registration opens in October. Exam writes are in January </a:t>
            </a:r>
          </a:p>
          <a:p>
            <a:endParaRPr lang="en-US" altLang="en-US" sz="3200" b="1">
              <a:latin typeface="Calibri" panose="020F0502020204030204" pitchFamily="34" charset="0"/>
              <a:cs typeface="Calibri" panose="020F0502020204030204" pitchFamily="34" charset="0"/>
            </a:endParaRPr>
          </a:p>
          <a:p>
            <a:endParaRPr lang="en-US" altLang="en-US" sz="3200" b="1">
              <a:latin typeface="Calibri" panose="020F0502020204030204" pitchFamily="34" charset="0"/>
              <a:cs typeface="Calibri" panose="020F0502020204030204" pitchFamily="34" charset="0"/>
            </a:endParaRPr>
          </a:p>
          <a:p>
            <a:pPr marL="274320" lvl="1" indent="0">
              <a:buNone/>
            </a:pPr>
            <a:endParaRPr lang="en-US" altLang="en-US" sz="3200">
              <a:latin typeface="Calibri" panose="020F0502020204030204" pitchFamily="34" charset="0"/>
              <a:cs typeface="Calibri" panose="020F0502020204030204" pitchFamily="34" charset="0"/>
            </a:endParaRPr>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49BE822E-9A13-46BC-9B75-7CE11ED3D1A2}" type="slidenum">
              <a:rPr kumimoji="0" lang="en-US" altLang="en-US" sz="1400" smtClean="0">
                <a:latin typeface="Times New Roman" pitchFamily="18" charset="0"/>
              </a:rPr>
              <a:pPr>
                <a:spcBef>
                  <a:spcPct val="0"/>
                </a:spcBef>
                <a:buClrTx/>
                <a:buSzTx/>
                <a:buFontTx/>
                <a:buNone/>
              </a:pPr>
              <a:t>26</a:t>
            </a:fld>
            <a:endParaRPr kumimoji="0" lang="en-US" altLang="en-US" sz="1400">
              <a:latin typeface="Times New Roman" pitchFamily="18" charset="0"/>
            </a:endParaRPr>
          </a:p>
        </p:txBody>
      </p:sp>
    </p:spTree>
    <p:extLst>
      <p:ext uri="{BB962C8B-B14F-4D97-AF65-F5344CB8AC3E}">
        <p14:creationId xmlns:p14="http://schemas.microsoft.com/office/powerpoint/2010/main" val="3032142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p:txBody>
          <a:bodyPr vert="horz" lIns="91440" tIns="45720" rIns="91440" bIns="45720" anchor="b">
            <a:normAutofit/>
          </a:bodyPr>
          <a:lstStyle/>
          <a:p>
            <a:r>
              <a:rPr lang="en-US" dirty="0">
                <a:latin typeface="helvetica"/>
                <a:cs typeface="helvetica"/>
              </a:rPr>
              <a:t>Benefits of a Second Language </a:t>
            </a:r>
            <a:endParaRPr lang="en-CA">
              <a:latin typeface="helvetica"/>
              <a:cs typeface="helvetica"/>
            </a:endParaRPr>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p:txBody>
          <a:bodyPr vert="horz" lIns="91440" tIns="45720" rIns="91440" bIns="45720" anchor="t">
            <a:normAutofit/>
          </a:bodyPr>
          <a:lstStyle/>
          <a:p>
            <a:r>
              <a:rPr lang="en-US" dirty="0">
                <a:latin typeface="helvetica"/>
                <a:cs typeface="helvetica"/>
              </a:rPr>
              <a:t>Learning a second language helps students build and strengthen skills for their future</a:t>
            </a:r>
          </a:p>
          <a:p>
            <a:pPr lvl="1"/>
            <a:endParaRPr lang="en-US" dirty="0">
              <a:latin typeface="helvetica"/>
              <a:cs typeface="helvetica"/>
            </a:endParaRPr>
          </a:p>
          <a:p>
            <a:pPr lvl="1"/>
            <a:r>
              <a:rPr lang="en-US" dirty="0">
                <a:latin typeface="helvetica"/>
                <a:cs typeface="helvetica"/>
              </a:rPr>
              <a:t>Improves communication skills </a:t>
            </a:r>
          </a:p>
          <a:p>
            <a:pPr lvl="1"/>
            <a:r>
              <a:rPr lang="en-US" dirty="0">
                <a:latin typeface="helvetica"/>
                <a:cs typeface="helvetica"/>
              </a:rPr>
              <a:t>Ability to interact with others</a:t>
            </a:r>
          </a:p>
          <a:p>
            <a:pPr lvl="1"/>
            <a:r>
              <a:rPr lang="en-US" dirty="0">
                <a:latin typeface="helvetica"/>
                <a:cs typeface="helvetica"/>
              </a:rPr>
              <a:t>Public speaking skills </a:t>
            </a:r>
          </a:p>
          <a:p>
            <a:pPr lvl="1"/>
            <a:r>
              <a:rPr lang="en-US" dirty="0">
                <a:latin typeface="helvetica"/>
                <a:cs typeface="helvetica"/>
              </a:rPr>
              <a:t>Fosters cultural awareness and global perspectives </a:t>
            </a:r>
          </a:p>
          <a:p>
            <a:pPr lvl="1"/>
            <a:r>
              <a:rPr lang="en-US" dirty="0">
                <a:latin typeface="helvetica"/>
                <a:cs typeface="helvetica"/>
              </a:rPr>
              <a:t>Builds confidence through interactive and engaging activities </a:t>
            </a:r>
          </a:p>
          <a:p>
            <a:pPr lvl="1"/>
            <a:r>
              <a:rPr lang="en-US" dirty="0">
                <a:latin typeface="helvetica"/>
                <a:cs typeface="helvetica"/>
              </a:rPr>
              <a:t>Prepares students for real-life language use </a:t>
            </a:r>
            <a:endParaRPr lang="en-CA" dirty="0">
              <a:latin typeface="helvetica"/>
              <a:cs typeface="helvetica"/>
            </a:endParaRPr>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01752" y="293649"/>
            <a:ext cx="8534400" cy="758952"/>
          </a:xfrm>
        </p:spPr>
        <p:txBody>
          <a:bodyPr vert="horz" lIns="91440" tIns="45720" rIns="91440" bIns="45720" anchor="b">
            <a:normAutofit fontScale="90000"/>
          </a:bodyPr>
          <a:lstStyle/>
          <a:p>
            <a:r>
              <a:rPr lang="en-US" sz="2800" b="1" dirty="0">
                <a:latin typeface="helvetica"/>
                <a:ea typeface="Calibri"/>
                <a:cs typeface="Calibri"/>
              </a:rPr>
              <a:t>Post Secondary Education: </a:t>
            </a:r>
            <a:br>
              <a:rPr lang="en-US" sz="2800" b="1" dirty="0">
                <a:latin typeface="helvetica"/>
                <a:cs typeface="Calibri" panose="020F0502020204030204" pitchFamily="34" charset="0"/>
              </a:rPr>
            </a:br>
            <a:r>
              <a:rPr lang="en-US" sz="2800" b="1" dirty="0">
                <a:latin typeface="helvetica"/>
                <a:ea typeface="Calibri"/>
                <a:cs typeface="Calibri"/>
              </a:rPr>
              <a:t>SFU General Admission Requirements</a:t>
            </a:r>
          </a:p>
        </p:txBody>
      </p:sp>
      <p:sp>
        <p:nvSpPr>
          <p:cNvPr id="50178" name="Rectangle 3"/>
          <p:cNvSpPr>
            <a:spLocks noGrp="1" noChangeArrowheads="1"/>
          </p:cNvSpPr>
          <p:nvPr>
            <p:ph sz="quarter" idx="1"/>
          </p:nvPr>
        </p:nvSpPr>
        <p:spPr>
          <a:xfrm>
            <a:off x="304800" y="1295400"/>
            <a:ext cx="8503920" cy="5181600"/>
          </a:xfrm>
        </p:spPr>
        <p:txBody>
          <a:bodyPr vert="horz" lIns="91440" tIns="45720" rIns="91440" bIns="45720" anchor="t">
            <a:normAutofit/>
          </a:bodyPr>
          <a:lstStyle/>
          <a:p>
            <a:pPr eaLnBrk="1" hangingPunct="1">
              <a:lnSpc>
                <a:spcPct val="90000"/>
              </a:lnSpc>
              <a:buFontTx/>
              <a:buNone/>
            </a:pPr>
            <a:endParaRPr lang="en-US" sz="800" b="1" dirty="0">
              <a:latin typeface="Arial" panose="020B0604020202020204" pitchFamily="34" charset="0"/>
              <a:cs typeface="Arial" panose="020B0604020202020204" pitchFamily="34" charset="0"/>
            </a:endParaRPr>
          </a:p>
          <a:p>
            <a:pPr>
              <a:spcBef>
                <a:spcPts val="0"/>
              </a:spcBef>
              <a:spcAft>
                <a:spcPts val="600"/>
              </a:spcAft>
              <a:buFontTx/>
              <a:buNone/>
            </a:pPr>
            <a:endParaRPr lang="en-US" sz="1800" b="1" dirty="0">
              <a:latin typeface="helvetica"/>
              <a:cs typeface="Arial" panose="020B0604020202020204" pitchFamily="34" charset="0"/>
            </a:endParaRPr>
          </a:p>
          <a:p>
            <a:pPr marL="0" indent="0">
              <a:spcBef>
                <a:spcPts val="0"/>
              </a:spcBef>
              <a:spcAft>
                <a:spcPts val="600"/>
              </a:spcAft>
              <a:buNone/>
            </a:pPr>
            <a:r>
              <a:rPr lang="en-US" sz="1800" b="1" u="sng" dirty="0">
                <a:latin typeface="helvetica"/>
                <a:cs typeface="Arial"/>
              </a:rPr>
              <a:t>General Admission Requirements: </a:t>
            </a:r>
          </a:p>
          <a:p>
            <a:pPr>
              <a:spcBef>
                <a:spcPts val="0"/>
              </a:spcBef>
              <a:spcAft>
                <a:spcPts val="600"/>
              </a:spcAft>
              <a:buFont typeface="Arial"/>
              <a:buChar char="•"/>
            </a:pPr>
            <a:r>
              <a:rPr lang="en-US" sz="1800" dirty="0">
                <a:latin typeface="helvetica"/>
                <a:cs typeface="Arial"/>
              </a:rPr>
              <a:t>Have a minimum of five approved academic Grade 12 courses, including English 12</a:t>
            </a:r>
            <a:endParaRPr lang="en-US" dirty="0"/>
          </a:p>
          <a:p>
            <a:pPr>
              <a:spcBef>
                <a:spcPts val="0"/>
              </a:spcBef>
              <a:spcAft>
                <a:spcPts val="600"/>
              </a:spcAft>
              <a:buFont typeface="Arial"/>
              <a:buChar char="•"/>
            </a:pPr>
            <a:r>
              <a:rPr lang="en-US" sz="1800" dirty="0">
                <a:latin typeface="helvetica"/>
                <a:cs typeface="Arial"/>
              </a:rPr>
              <a:t>Have a minimum 70% or higher in Language Arts 11, English 12 or equivalent </a:t>
            </a:r>
          </a:p>
          <a:p>
            <a:pPr>
              <a:spcBef>
                <a:spcPts val="0"/>
              </a:spcBef>
              <a:spcAft>
                <a:spcPts val="600"/>
              </a:spcAft>
              <a:buFont typeface="Arial"/>
              <a:buChar char="•"/>
            </a:pPr>
            <a:r>
              <a:rPr lang="en-US" sz="1800" dirty="0">
                <a:latin typeface="helvetica"/>
                <a:cs typeface="Arial"/>
              </a:rPr>
              <a:t>Have a minimum grade of 60% or a C in an approved grade 11 math course. Either Foundations of Math 11 or Pre-Calculus 11</a:t>
            </a:r>
            <a:endParaRPr lang="en-US" sz="1800" b="1" dirty="0">
              <a:latin typeface="helvetica"/>
              <a:cs typeface="Arial"/>
            </a:endParaRPr>
          </a:p>
          <a:p>
            <a:pPr>
              <a:spcBef>
                <a:spcPts val="0"/>
              </a:spcBef>
              <a:spcAft>
                <a:spcPts val="600"/>
              </a:spcAft>
              <a:buFont typeface="Arial"/>
              <a:buChar char="•"/>
            </a:pPr>
            <a:r>
              <a:rPr lang="en-US" sz="1800" dirty="0">
                <a:latin typeface="helvetica"/>
                <a:cs typeface="Arial"/>
              </a:rPr>
              <a:t>Admission is based on evaluation of all approved academic Grade 11 and 12 courses, including specific course requirements set by the faculty. </a:t>
            </a:r>
          </a:p>
          <a:p>
            <a:pPr>
              <a:spcBef>
                <a:spcPts val="0"/>
              </a:spcBef>
              <a:spcAft>
                <a:spcPts val="600"/>
              </a:spcAft>
              <a:buFont typeface="Arial"/>
              <a:buChar char="•"/>
            </a:pPr>
            <a:endParaRPr lang="en-US" sz="1800" b="1" dirty="0">
              <a:latin typeface="helvetica"/>
              <a:cs typeface="Arial"/>
            </a:endParaRPr>
          </a:p>
          <a:p>
            <a:pPr>
              <a:spcBef>
                <a:spcPts val="0"/>
              </a:spcBef>
              <a:spcAft>
                <a:spcPts val="600"/>
              </a:spcAft>
              <a:buFont typeface="Arial"/>
              <a:buChar char="•"/>
            </a:pPr>
            <a:endParaRPr lang="en-US" sz="1800" b="1" dirty="0">
              <a:latin typeface="helvetica"/>
              <a:cs typeface="Arial"/>
            </a:endParaRPr>
          </a:p>
          <a:p>
            <a:pPr marL="0" indent="0">
              <a:spcBef>
                <a:spcPts val="0"/>
              </a:spcBef>
              <a:spcAft>
                <a:spcPts val="600"/>
              </a:spcAft>
              <a:buNone/>
            </a:pPr>
            <a:r>
              <a:rPr lang="en-US" sz="1800" b="1" dirty="0">
                <a:latin typeface="helvetica"/>
                <a:cs typeface="Arial"/>
              </a:rPr>
              <a:t>**Note: the list of approved academic courses is extensive.  We encourage you to look through the SFU website to view updated list.</a:t>
            </a:r>
            <a:r>
              <a:rPr lang="en-US" sz="1800" b="1" dirty="0">
                <a:latin typeface="Arial"/>
                <a:cs typeface="Arial"/>
              </a:rPr>
              <a:t> </a:t>
            </a:r>
          </a:p>
          <a:p>
            <a:pPr>
              <a:spcBef>
                <a:spcPts val="0"/>
              </a:spcBef>
              <a:spcAft>
                <a:spcPts val="600"/>
              </a:spcAft>
              <a:buFont typeface="Arial"/>
              <a:buChar char="•"/>
            </a:pPr>
            <a:endParaRPr lang="en-US" dirty="0"/>
          </a:p>
        </p:txBody>
      </p:sp>
      <p:sp>
        <p:nvSpPr>
          <p:cNvPr id="50179" name="Rectangle 4"/>
          <p:cNvSpPr>
            <a:spLocks noGrp="1" noChangeArrowheads="1"/>
          </p:cNvSpPr>
          <p:nvPr>
            <p:ph sz="half" idx="4294967295"/>
          </p:nvPr>
        </p:nvSpPr>
        <p:spPr>
          <a:xfrm>
            <a:off x="228600" y="6400800"/>
            <a:ext cx="8577072" cy="114300"/>
          </a:xfrm>
        </p:spPr>
        <p:txBody>
          <a:bodyPr>
            <a:normAutofit fontScale="25000" lnSpcReduction="20000"/>
          </a:bodyPr>
          <a:lstStyle/>
          <a:p>
            <a:pPr eaLnBrk="1" hangingPunct="1">
              <a:buFontTx/>
              <a:buNone/>
            </a:pPr>
            <a:endParaRPr lang="en-US"/>
          </a:p>
        </p:txBody>
      </p:sp>
    </p:spTree>
    <p:extLst>
      <p:ext uri="{BB962C8B-B14F-4D97-AF65-F5344CB8AC3E}">
        <p14:creationId xmlns:p14="http://schemas.microsoft.com/office/powerpoint/2010/main" val="160866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DA0A14C-0216-8378-8156-BFC599CA3153}"/>
              </a:ext>
            </a:extLst>
          </p:cNvPr>
          <p:cNvPicPr>
            <a:picLocks noChangeAspect="1"/>
          </p:cNvPicPr>
          <p:nvPr/>
        </p:nvPicPr>
        <p:blipFill>
          <a:blip r:embed="rId2"/>
          <a:stretch>
            <a:fillRect/>
          </a:stretch>
        </p:blipFill>
        <p:spPr>
          <a:xfrm>
            <a:off x="436524" y="389712"/>
            <a:ext cx="3494515" cy="2751796"/>
          </a:xfrm>
          <a:prstGeom prst="rect">
            <a:avLst/>
          </a:prstGeom>
        </p:spPr>
      </p:pic>
      <p:pic>
        <p:nvPicPr>
          <p:cNvPr id="3" name="Picture 2" descr="A screenshot of a computer screen&#10;&#10;AI-generated content may be incorrect.">
            <a:extLst>
              <a:ext uri="{FF2B5EF4-FFF2-40B4-BE49-F238E27FC236}">
                <a16:creationId xmlns:a16="http://schemas.microsoft.com/office/drawing/2014/main" id="{3DE2FDFB-81B5-F2AC-F61B-CECE033E5C65}"/>
              </a:ext>
            </a:extLst>
          </p:cNvPr>
          <p:cNvPicPr>
            <a:picLocks noChangeAspect="1"/>
          </p:cNvPicPr>
          <p:nvPr/>
        </p:nvPicPr>
        <p:blipFill>
          <a:blip r:embed="rId3"/>
          <a:stretch>
            <a:fillRect/>
          </a:stretch>
        </p:blipFill>
        <p:spPr>
          <a:xfrm>
            <a:off x="4930856" y="548267"/>
            <a:ext cx="3882167" cy="5938025"/>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3C26F89A-0897-9426-DDFB-E6861A1F1F2B}"/>
              </a:ext>
            </a:extLst>
          </p:cNvPr>
          <p:cNvPicPr>
            <a:picLocks noChangeAspect="1"/>
          </p:cNvPicPr>
          <p:nvPr/>
        </p:nvPicPr>
        <p:blipFill>
          <a:blip r:embed="rId4"/>
          <a:stretch>
            <a:fillRect/>
          </a:stretch>
        </p:blipFill>
        <p:spPr>
          <a:xfrm>
            <a:off x="655716" y="3432716"/>
            <a:ext cx="3111887" cy="3421566"/>
          </a:xfrm>
          <a:prstGeom prst="rect">
            <a:avLst/>
          </a:prstGeom>
        </p:spPr>
      </p:pic>
      <p:sp>
        <p:nvSpPr>
          <p:cNvPr id="5" name="TextBox 4">
            <a:extLst>
              <a:ext uri="{FF2B5EF4-FFF2-40B4-BE49-F238E27FC236}">
                <a16:creationId xmlns:a16="http://schemas.microsoft.com/office/drawing/2014/main" id="{FB7B4E75-0B2C-125D-E280-981EF941F3AE}"/>
              </a:ext>
            </a:extLst>
          </p:cNvPr>
          <p:cNvSpPr txBox="1"/>
          <p:nvPr/>
        </p:nvSpPr>
        <p:spPr>
          <a:xfrm>
            <a:off x="978264" y="107711"/>
            <a:ext cx="2188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latin typeface="Arial"/>
                <a:cs typeface="Arial"/>
              </a:rPr>
              <a:t>Arts</a:t>
            </a:r>
            <a:endParaRPr lang="en-US" b="1" u="sng" dirty="0">
              <a:cs typeface="Arial"/>
            </a:endParaRPr>
          </a:p>
        </p:txBody>
      </p:sp>
      <p:sp>
        <p:nvSpPr>
          <p:cNvPr id="6" name="TextBox 5">
            <a:extLst>
              <a:ext uri="{FF2B5EF4-FFF2-40B4-BE49-F238E27FC236}">
                <a16:creationId xmlns:a16="http://schemas.microsoft.com/office/drawing/2014/main" id="{B2DB8971-CBDC-B64F-9AC6-909FE0C8EE77}"/>
              </a:ext>
            </a:extLst>
          </p:cNvPr>
          <p:cNvSpPr txBox="1"/>
          <p:nvPr/>
        </p:nvSpPr>
        <p:spPr>
          <a:xfrm>
            <a:off x="748145" y="3140251"/>
            <a:ext cx="3013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Arial"/>
                <a:cs typeface="Arial"/>
              </a:rPr>
              <a:t>Beedie School Business </a:t>
            </a:r>
            <a:endParaRPr lang="en-US" b="1" u="sng" dirty="0"/>
          </a:p>
        </p:txBody>
      </p:sp>
      <p:sp>
        <p:nvSpPr>
          <p:cNvPr id="7" name="TextBox 6">
            <a:extLst>
              <a:ext uri="{FF2B5EF4-FFF2-40B4-BE49-F238E27FC236}">
                <a16:creationId xmlns:a16="http://schemas.microsoft.com/office/drawing/2014/main" id="{C42643BA-8486-E139-D2F3-90BF05463BF6}"/>
              </a:ext>
            </a:extLst>
          </p:cNvPr>
          <p:cNvSpPr txBox="1"/>
          <p:nvPr/>
        </p:nvSpPr>
        <p:spPr>
          <a:xfrm>
            <a:off x="5216236" y="280554"/>
            <a:ext cx="27951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Arial"/>
                <a:cs typeface="Arial"/>
              </a:rPr>
              <a:t>Sciences </a:t>
            </a:r>
            <a:endParaRPr lang="en-US" b="1" dirty="0">
              <a:cs typeface="Arial" charset="0"/>
            </a:endParaRPr>
          </a:p>
        </p:txBody>
      </p:sp>
    </p:spTree>
    <p:extLst>
      <p:ext uri="{BB962C8B-B14F-4D97-AF65-F5344CB8AC3E}">
        <p14:creationId xmlns:p14="http://schemas.microsoft.com/office/powerpoint/2010/main" val="178487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066800"/>
            <a:ext cx="7772400" cy="457200"/>
          </a:xfrm>
        </p:spPr>
        <p:txBody>
          <a:bodyPr>
            <a:normAutofit fontScale="90000"/>
          </a:bodyPr>
          <a:lstStyle/>
          <a:p>
            <a:pPr>
              <a:defRPr/>
            </a:pPr>
            <a:br>
              <a:rPr lang="en-US" altLang="en-US" sz="2800" b="1"/>
            </a:br>
            <a:br>
              <a:rPr lang="en-US" altLang="en-US" sz="2800" b="1"/>
            </a:br>
            <a:br>
              <a:rPr lang="en-US" altLang="en-US" sz="2800" b="1"/>
            </a:br>
            <a:r>
              <a:rPr lang="en-US" altLang="en-US" sz="2700" b="1">
                <a:latin typeface="Calibri" panose="020F0502020204030204" pitchFamily="34" charset="0"/>
                <a:cs typeface="Calibri" panose="020F0502020204030204" pitchFamily="34" charset="0"/>
              </a:rPr>
              <a:t>GRADUATION PROGRAM (Grades 10-12)</a:t>
            </a:r>
            <a:br>
              <a:rPr lang="en-US" altLang="en-US" sz="2700" b="1">
                <a:latin typeface="Calibri" panose="020F0502020204030204" pitchFamily="34" charset="0"/>
                <a:cs typeface="Calibri" panose="020F0502020204030204" pitchFamily="34" charset="0"/>
              </a:rPr>
            </a:br>
            <a:r>
              <a:rPr lang="en-US" altLang="en-US" sz="2700" b="1">
                <a:latin typeface="Calibri" panose="020F0502020204030204" pitchFamily="34" charset="0"/>
                <a:cs typeface="Calibri" panose="020F0502020204030204" pitchFamily="34" charset="0"/>
              </a:rPr>
              <a:t>80 Credits</a:t>
            </a:r>
            <a:br>
              <a:rPr lang="en-US" altLang="en-US" sz="2700" b="1">
                <a:latin typeface="Calibri" panose="020F0502020204030204" pitchFamily="34" charset="0"/>
                <a:cs typeface="Calibri" panose="020F0502020204030204" pitchFamily="34" charset="0"/>
              </a:rPr>
            </a:br>
            <a:br>
              <a:rPr lang="en-US" altLang="en-US" sz="2200"/>
            </a:br>
            <a:endParaRPr lang="en-US" altLang="en-US" sz="2200"/>
          </a:p>
        </p:txBody>
      </p:sp>
      <p:sp>
        <p:nvSpPr>
          <p:cNvPr id="4100" name="Rectangle 3"/>
          <p:cNvSpPr>
            <a:spLocks noGrp="1" noChangeArrowheads="1"/>
          </p:cNvSpPr>
          <p:nvPr>
            <p:ph sz="quarter" idx="1"/>
          </p:nvPr>
        </p:nvSpPr>
        <p:spPr>
          <a:xfrm>
            <a:off x="266700" y="1524000"/>
            <a:ext cx="8610600" cy="5028884"/>
          </a:xfrm>
        </p:spPr>
        <p:txBody>
          <a:bodyPr vert="horz" lIns="91440" tIns="45720" rIns="91440" bIns="45720" anchor="t">
            <a:normAutofit fontScale="85000" lnSpcReduction="20000"/>
          </a:bodyPr>
          <a:lstStyle/>
          <a:p>
            <a:pPr marL="0" indent="0">
              <a:lnSpc>
                <a:spcPct val="90000"/>
              </a:lnSpc>
              <a:buNone/>
              <a:defRPr/>
            </a:pPr>
            <a:r>
              <a:rPr lang="en-US" altLang="en-US" sz="1800" b="1" dirty="0"/>
              <a:t>	Required 52 credits:</a:t>
            </a:r>
          </a:p>
          <a:p>
            <a:pPr marL="0" indent="0">
              <a:lnSpc>
                <a:spcPct val="90000"/>
              </a:lnSpc>
              <a:buNone/>
              <a:defRPr/>
            </a:pPr>
            <a:endParaRPr lang="en-US" altLang="en-US" sz="1800" b="1"/>
          </a:p>
          <a:p>
            <a:pPr marL="883920" lvl="1" indent="-609600" algn="just">
              <a:lnSpc>
                <a:spcPct val="90000"/>
              </a:lnSpc>
              <a:defRPr/>
            </a:pPr>
            <a:r>
              <a:rPr lang="en-US" altLang="en-US" sz="1800" dirty="0"/>
              <a:t>English Language Arts 10, 11, and English  Studies 12          12 credits</a:t>
            </a:r>
          </a:p>
          <a:p>
            <a:pPr marL="883920" lvl="1" indent="-609600" algn="just">
              <a:lnSpc>
                <a:spcPct val="90000"/>
              </a:lnSpc>
              <a:defRPr/>
            </a:pPr>
            <a:r>
              <a:rPr lang="en-US" altLang="en-US" sz="1800" dirty="0"/>
              <a:t>Social Studies 10                                                                            4 credits</a:t>
            </a:r>
          </a:p>
          <a:p>
            <a:pPr marL="883920" lvl="1" indent="-609600" algn="just">
              <a:lnSpc>
                <a:spcPct val="90000"/>
              </a:lnSpc>
              <a:defRPr/>
            </a:pPr>
            <a:r>
              <a:rPr lang="en-US" altLang="en-US" sz="1800" dirty="0"/>
              <a:t>A Social Studies 11 or 1                                                                 4 credits</a:t>
            </a:r>
          </a:p>
          <a:p>
            <a:pPr marL="883920" lvl="1" indent="-609600" algn="just">
              <a:lnSpc>
                <a:spcPct val="90000"/>
              </a:lnSpc>
              <a:defRPr/>
            </a:pPr>
            <a:r>
              <a:rPr lang="en-US" altLang="en-US" sz="1800" dirty="0"/>
              <a:t>Science 10                                                                                        4 credits </a:t>
            </a:r>
          </a:p>
          <a:p>
            <a:pPr marL="883920" lvl="1" indent="-609600" algn="just">
              <a:lnSpc>
                <a:spcPct val="90000"/>
              </a:lnSpc>
              <a:defRPr/>
            </a:pPr>
            <a:r>
              <a:rPr lang="en-US" altLang="en-US" sz="1800" dirty="0"/>
              <a:t>A Science 11                      4 credits                                        </a:t>
            </a:r>
          </a:p>
          <a:p>
            <a:pPr marL="883920" lvl="1" indent="-609600" algn="just">
              <a:lnSpc>
                <a:spcPct val="90000"/>
              </a:lnSpc>
              <a:defRPr/>
            </a:pPr>
            <a:r>
              <a:rPr lang="en-US" altLang="en-US" sz="1800" dirty="0"/>
              <a:t>A Mathematics 10                                                                          4 credits</a:t>
            </a:r>
          </a:p>
          <a:p>
            <a:pPr marL="883920" lvl="1" indent="-609600" algn="just">
              <a:lnSpc>
                <a:spcPct val="90000"/>
              </a:lnSpc>
              <a:defRPr/>
            </a:pPr>
            <a:r>
              <a:rPr lang="en-US" altLang="en-US" sz="1800" dirty="0"/>
              <a:t>A Mathematics 11                                                                           4 credits</a:t>
            </a:r>
          </a:p>
          <a:p>
            <a:pPr marL="883920" lvl="1" indent="-609600" algn="just">
              <a:lnSpc>
                <a:spcPct val="90000"/>
              </a:lnSpc>
              <a:defRPr/>
            </a:pPr>
            <a:r>
              <a:rPr lang="en-US" altLang="en-US" sz="1800" dirty="0"/>
              <a:t>Physical and Health Education 10                                              4 credits</a:t>
            </a:r>
          </a:p>
          <a:p>
            <a:pPr marL="883920" lvl="1" indent="-609600" algn="just">
              <a:lnSpc>
                <a:spcPct val="90000"/>
              </a:lnSpc>
              <a:defRPr/>
            </a:pPr>
            <a:r>
              <a:rPr lang="en-US" altLang="en-US" sz="1800" dirty="0"/>
              <a:t>Fine Arts or Applied Skills 10, 11, or 12                                     4 credits</a:t>
            </a:r>
          </a:p>
          <a:p>
            <a:pPr marL="883920" lvl="1" indent="-609600" algn="just">
              <a:lnSpc>
                <a:spcPct val="90000"/>
              </a:lnSpc>
              <a:defRPr/>
            </a:pPr>
            <a:r>
              <a:rPr lang="en-US" altLang="en-US" sz="1800" dirty="0"/>
              <a:t>Career Life Education 10                                                              4 credits</a:t>
            </a:r>
          </a:p>
          <a:p>
            <a:pPr marL="883920" lvl="1" indent="-609600" algn="just">
              <a:lnSpc>
                <a:spcPct val="90000"/>
              </a:lnSpc>
              <a:buClr>
                <a:srgbClr val="C0504D"/>
              </a:buClr>
              <a:defRPr/>
            </a:pPr>
            <a:r>
              <a:rPr lang="en-US" altLang="en-US" sz="1800" dirty="0">
                <a:solidFill>
                  <a:srgbClr val="1F497D"/>
                </a:solidFill>
                <a:highlight>
                  <a:srgbClr val="FFFF00"/>
                </a:highlight>
              </a:rPr>
              <a:t>Indigenous focused coursework </a:t>
            </a:r>
            <a:r>
              <a:rPr lang="en-US" altLang="en-US" sz="1800" dirty="0">
                <a:solidFill>
                  <a:srgbClr val="1F497D"/>
                </a:solidFill>
              </a:rPr>
              <a:t>        </a:t>
            </a:r>
          </a:p>
          <a:p>
            <a:pPr marL="0" indent="0">
              <a:lnSpc>
                <a:spcPct val="90000"/>
              </a:lnSpc>
              <a:buNone/>
              <a:defRPr/>
            </a:pPr>
            <a:r>
              <a:rPr lang="en-US" altLang="en-US" sz="1800" dirty="0"/>
              <a:t>	</a:t>
            </a:r>
          </a:p>
          <a:p>
            <a:pPr marL="0" indent="0">
              <a:lnSpc>
                <a:spcPct val="90000"/>
              </a:lnSpc>
              <a:buNone/>
              <a:defRPr/>
            </a:pPr>
            <a:r>
              <a:rPr lang="en-US" altLang="en-US" sz="1800" dirty="0"/>
              <a:t>              	</a:t>
            </a:r>
            <a:r>
              <a:rPr lang="en-US" altLang="en-US" sz="1800" b="1" dirty="0"/>
              <a:t>Career Life Connections</a:t>
            </a:r>
            <a:r>
              <a:rPr lang="en-US" altLang="en-US" sz="1800" dirty="0"/>
              <a:t>                                                            4 credits</a:t>
            </a:r>
          </a:p>
          <a:p>
            <a:pPr marL="0" indent="0">
              <a:lnSpc>
                <a:spcPct val="90000"/>
              </a:lnSpc>
              <a:buNone/>
              <a:defRPr/>
            </a:pPr>
            <a:r>
              <a:rPr lang="en-US" altLang="en-US" sz="1800" dirty="0"/>
              <a:t>                    </a:t>
            </a:r>
            <a:r>
              <a:rPr lang="en-US" altLang="en-US" sz="1800" b="1" dirty="0"/>
              <a:t>Electives (Grade 10, 11, and 12)</a:t>
            </a:r>
            <a:r>
              <a:rPr lang="en-US" altLang="en-US" sz="1800" dirty="0"/>
              <a:t>                                          28 credits</a:t>
            </a:r>
            <a:endParaRPr lang="en-US" dirty="0"/>
          </a:p>
          <a:p>
            <a:pPr marL="0" indent="0">
              <a:lnSpc>
                <a:spcPct val="90000"/>
              </a:lnSpc>
              <a:buNone/>
              <a:defRPr/>
            </a:pPr>
            <a:endParaRPr lang="en-US" altLang="en-US" sz="1800"/>
          </a:p>
          <a:p>
            <a:pPr marL="0" indent="0">
              <a:lnSpc>
                <a:spcPct val="90000"/>
              </a:lnSpc>
              <a:buNone/>
              <a:defRPr/>
            </a:pPr>
            <a:r>
              <a:rPr lang="en-US" altLang="en-US" sz="1800" dirty="0"/>
              <a:t>	Numeracy 10 Assessment</a:t>
            </a:r>
          </a:p>
          <a:p>
            <a:pPr marL="0" indent="0">
              <a:lnSpc>
                <a:spcPct val="90000"/>
              </a:lnSpc>
              <a:buNone/>
              <a:defRPr/>
            </a:pPr>
            <a:r>
              <a:rPr lang="en-US" altLang="en-US" sz="1800" dirty="0"/>
              <a:t>	Literacy 10 Assessment</a:t>
            </a:r>
          </a:p>
          <a:p>
            <a:pPr marL="0" indent="0">
              <a:lnSpc>
                <a:spcPct val="90000"/>
              </a:lnSpc>
              <a:buNone/>
              <a:defRPr/>
            </a:pPr>
            <a:r>
              <a:rPr lang="en-US" altLang="en-US" sz="1800" dirty="0"/>
              <a:t>	Literacy 12 Assessment </a:t>
            </a:r>
          </a:p>
          <a:p>
            <a:pPr marL="609600" indent="-609600" algn="r">
              <a:lnSpc>
                <a:spcPct val="90000"/>
              </a:lnSpc>
              <a:buNone/>
              <a:defRPr/>
            </a:pPr>
            <a:r>
              <a:rPr lang="en-US" altLang="en-US" sz="1900" dirty="0"/>
              <a:t>                           </a:t>
            </a:r>
            <a:r>
              <a:rPr lang="en-US" altLang="en-US" sz="1900" b="1" dirty="0"/>
              <a:t>TOTAL - 80 credits</a:t>
            </a:r>
          </a:p>
          <a:p>
            <a:pPr marL="0" indent="0">
              <a:lnSpc>
                <a:spcPct val="90000"/>
              </a:lnSpc>
              <a:buNone/>
              <a:defRPr/>
            </a:pPr>
            <a:endParaRPr lang="en-US" altLang="en-US" sz="1000" b="1" dirty="0"/>
          </a:p>
          <a:p>
            <a:pPr marL="0" indent="0" algn="ctr">
              <a:lnSpc>
                <a:spcPct val="90000"/>
              </a:lnSpc>
              <a:buNone/>
              <a:defRPr/>
            </a:pPr>
            <a:r>
              <a:rPr lang="en-US" altLang="en-US" sz="1900" b="1" dirty="0"/>
              <a:t>*16 of your credits (4 classes) must be grade 12 level*</a:t>
            </a:r>
          </a:p>
          <a:p>
            <a:pPr marL="609600" indent="-609600">
              <a:lnSpc>
                <a:spcPct val="90000"/>
              </a:lnSpc>
              <a:defRPr/>
            </a:pPr>
            <a:endParaRPr lang="en-US" altLang="en-US" sz="1400"/>
          </a:p>
        </p:txBody>
      </p:sp>
    </p:spTree>
    <p:extLst>
      <p:ext uri="{BB962C8B-B14F-4D97-AF65-F5344CB8AC3E}">
        <p14:creationId xmlns:p14="http://schemas.microsoft.com/office/powerpoint/2010/main" val="22428612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D45-57CA-7892-A45F-B4563B036E59}"/>
              </a:ext>
            </a:extLst>
          </p:cNvPr>
          <p:cNvSpPr>
            <a:spLocks noGrp="1"/>
          </p:cNvSpPr>
          <p:nvPr/>
        </p:nvSpPr>
        <p:spPr>
          <a:xfrm>
            <a:off x="311045" y="144966"/>
            <a:ext cx="8255620" cy="415123"/>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eaLnBrk="1" hangingPunct="1"/>
            <a:r>
              <a:rPr lang="en-US" sz="3200" b="1">
                <a:latin typeface="Calibri" panose="020F0502020204030204" pitchFamily="34" charset="0"/>
                <a:cs typeface="Calibri" panose="020F0502020204030204" pitchFamily="34" charset="0"/>
              </a:rPr>
              <a:t>UBC Holistic Admission Evaluation</a:t>
            </a:r>
          </a:p>
        </p:txBody>
      </p:sp>
      <p:sp>
        <p:nvSpPr>
          <p:cNvPr id="3" name="TextBox 2">
            <a:extLst>
              <a:ext uri="{FF2B5EF4-FFF2-40B4-BE49-F238E27FC236}">
                <a16:creationId xmlns:a16="http://schemas.microsoft.com/office/drawing/2014/main" id="{D77EB40F-1FDF-3117-DD51-4B451378B9A5}"/>
              </a:ext>
            </a:extLst>
          </p:cNvPr>
          <p:cNvSpPr txBox="1"/>
          <p:nvPr/>
        </p:nvSpPr>
        <p:spPr>
          <a:xfrm>
            <a:off x="232317" y="827048"/>
            <a:ext cx="8679365"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600" b="1" u="sng" baseline="0" dirty="0">
                <a:latin typeface="Calibri"/>
                <a:ea typeface="Segoe UI"/>
                <a:cs typeface="Segoe UI"/>
              </a:rPr>
              <a:t>General Admission:</a:t>
            </a:r>
            <a:r>
              <a:rPr lang="en-US" sz="1600" u="sng" dirty="0">
                <a:latin typeface="Calibri"/>
                <a:ea typeface="Segoe UI"/>
                <a:cs typeface="Segoe UI"/>
              </a:rPr>
              <a:t>​</a:t>
            </a:r>
          </a:p>
          <a:p>
            <a:pPr marL="228600" lvl="2" indent="-228600" rtl="0">
              <a:buFont typeface="Wingdings,Sans-Serif"/>
              <a:buChar char="Ø"/>
            </a:pPr>
            <a:r>
              <a:rPr lang="en-US" sz="1400" baseline="0" dirty="0">
                <a:latin typeface="Calibri"/>
                <a:ea typeface="Arial"/>
                <a:cs typeface="Arial"/>
              </a:rPr>
              <a:t>At least 6 academic/non-academic Grade 12 courses (recommended not required) </a:t>
            </a:r>
            <a:r>
              <a:rPr lang="en-US" sz="1400" dirty="0">
                <a:latin typeface="Calibri"/>
                <a:ea typeface="Arial"/>
                <a:cs typeface="Arial"/>
              </a:rPr>
              <a:t>​</a:t>
            </a:r>
          </a:p>
          <a:p>
            <a:pPr marL="228600" lvl="2" indent="-228600" rtl="0">
              <a:buFont typeface="Wingdings,Sans-Serif"/>
              <a:buChar char="Ø"/>
            </a:pPr>
            <a:r>
              <a:rPr lang="en-US" sz="1400" baseline="0" dirty="0">
                <a:latin typeface="Calibri"/>
                <a:ea typeface="Arial"/>
                <a:cs typeface="Arial"/>
              </a:rPr>
              <a:t>Minimum 70% in Grade 11 or 12 English</a:t>
            </a:r>
            <a:r>
              <a:rPr lang="en-US" sz="1400" dirty="0">
                <a:latin typeface="Calibri"/>
                <a:ea typeface="Arial"/>
                <a:cs typeface="Arial"/>
              </a:rPr>
              <a:t>​</a:t>
            </a:r>
          </a:p>
          <a:p>
            <a:pPr marL="228600" lvl="2" indent="-228600" rtl="0">
              <a:buFont typeface="Wingdings,Sans-Serif"/>
              <a:buChar char="Ø"/>
            </a:pPr>
            <a:r>
              <a:rPr lang="en-US" sz="1400" b="1" baseline="0" dirty="0">
                <a:latin typeface="Calibri"/>
                <a:ea typeface="Arial"/>
                <a:cs typeface="Arial"/>
              </a:rPr>
              <a:t>UBC considers your grades in all academic Grade 11 and Grade 12 classes</a:t>
            </a:r>
            <a:r>
              <a:rPr lang="en-US" sz="1400" baseline="0" dirty="0">
                <a:latin typeface="Calibri"/>
                <a:ea typeface="Arial"/>
                <a:cs typeface="Arial"/>
              </a:rPr>
              <a:t>, paying special attention to courses that relate to the degree you are applying for  </a:t>
            </a:r>
            <a:r>
              <a:rPr lang="en-US" sz="1400" i="1" baseline="0" dirty="0">
                <a:latin typeface="Calibri"/>
                <a:ea typeface="Arial"/>
                <a:cs typeface="Arial"/>
              </a:rPr>
              <a:t>(they do not look at career education courses, physical and health education courses, skills-based courses, or courses in applied design and technology) </a:t>
            </a:r>
            <a:r>
              <a:rPr lang="en-US" sz="1400" dirty="0">
                <a:latin typeface="Calibri"/>
                <a:ea typeface="Arial"/>
                <a:cs typeface="Arial"/>
              </a:rPr>
              <a:t>​</a:t>
            </a:r>
          </a:p>
          <a:p>
            <a:pPr marL="228600" lvl="2" indent="-228600" rtl="0">
              <a:buFont typeface="Wingdings,Sans-Serif"/>
              <a:buChar char="Ø"/>
            </a:pPr>
            <a:r>
              <a:rPr lang="en-US" sz="1400" i="1" baseline="0" dirty="0">
                <a:latin typeface="Calibri"/>
                <a:ea typeface="Arial"/>
                <a:cs typeface="Arial"/>
              </a:rPr>
              <a:t>Course Choices: Did you pursue academic interests by taking a range of courses? Did you challenge yourself by taking academic, advanced (Honours/AP) courses? Did you demonstrate high level of knowledge in subjects related to the degree you are applying for? </a:t>
            </a:r>
            <a:r>
              <a:rPr lang="en-US" sz="1400" dirty="0">
                <a:latin typeface="Calibri"/>
                <a:ea typeface="Arial"/>
                <a:cs typeface="Arial"/>
              </a:rPr>
              <a:t>​</a:t>
            </a:r>
          </a:p>
          <a:p>
            <a:pPr marL="228600" lvl="2" indent="-228600" rtl="0">
              <a:buFont typeface="Wingdings,Sans-Serif"/>
              <a:buChar char="Ø"/>
            </a:pPr>
            <a:endParaRPr lang="en-US" sz="1400" dirty="0">
              <a:latin typeface="Arial"/>
              <a:ea typeface="Arial"/>
              <a:cs typeface="Arial"/>
            </a:endParaRPr>
          </a:p>
          <a:p>
            <a:pPr rtl="0"/>
            <a:r>
              <a:rPr lang="en-US" sz="1600" b="1" u="sng" baseline="0" dirty="0">
                <a:latin typeface="Calibri"/>
                <a:ea typeface="Segoe UI"/>
                <a:cs typeface="Segoe UI"/>
              </a:rPr>
              <a:t>Personal Profile</a:t>
            </a:r>
            <a:r>
              <a:rPr lang="en-US" sz="1600" u="sng" dirty="0">
                <a:latin typeface="Calibri"/>
                <a:ea typeface="Segoe UI"/>
                <a:cs typeface="Segoe UI"/>
              </a:rPr>
              <a:t>​:</a:t>
            </a:r>
          </a:p>
          <a:p>
            <a:pPr marL="228600" lvl="2" indent="-228600" rtl="0">
              <a:buFont typeface="Wingdings,Sans-Serif"/>
              <a:buChar char="Ø"/>
            </a:pPr>
            <a:r>
              <a:rPr lang="en-US" sz="1400" baseline="0" dirty="0">
                <a:latin typeface="Calibri"/>
                <a:ea typeface="Arial"/>
                <a:cs typeface="Arial"/>
              </a:rPr>
              <a:t>2-5 short essay questions depending on the program to which you apply </a:t>
            </a:r>
            <a:r>
              <a:rPr lang="en-US" sz="1400" dirty="0">
                <a:latin typeface="Calibri"/>
                <a:ea typeface="Arial"/>
                <a:cs typeface="Arial"/>
              </a:rPr>
              <a:t>​to</a:t>
            </a:r>
          </a:p>
          <a:p>
            <a:pPr rtl="0"/>
            <a:r>
              <a:rPr lang="en-US" sz="1400" dirty="0">
                <a:latin typeface="Calibri"/>
                <a:ea typeface="Segoe UI"/>
                <a:cs typeface="Segoe UI"/>
              </a:rPr>
              <a:t>​</a:t>
            </a:r>
          </a:p>
          <a:p>
            <a:pPr marL="228600" lvl="2" indent="-228600" rtl="0">
              <a:buFont typeface="Wingdings,Sans-Serif"/>
              <a:buChar char="Ø"/>
            </a:pPr>
            <a:r>
              <a:rPr lang="en-US" sz="1400" baseline="0" dirty="0">
                <a:latin typeface="Calibri"/>
                <a:ea typeface="Arial"/>
                <a:cs typeface="Arial"/>
              </a:rPr>
              <a:t>Evaluated based on breadth and depth of your experiences </a:t>
            </a:r>
            <a:r>
              <a:rPr lang="en-US" sz="1400" dirty="0">
                <a:latin typeface="Calibri"/>
                <a:ea typeface="Arial"/>
                <a:cs typeface="Arial"/>
              </a:rPr>
              <a:t>​</a:t>
            </a:r>
          </a:p>
          <a:p>
            <a:pPr marL="228600" lvl="2" indent="-228600" rtl="0">
              <a:buFont typeface="Wingdings,Sans-Serif"/>
              <a:buChar char="Ø"/>
            </a:pPr>
            <a:endParaRPr lang="en-US" sz="1400" dirty="0">
              <a:latin typeface="Arial"/>
              <a:ea typeface="Arial"/>
              <a:cs typeface="Arial"/>
            </a:endParaRPr>
          </a:p>
          <a:p>
            <a:pPr marL="228600" lvl="2" indent="-228600" rtl="0">
              <a:buFont typeface="Wingdings,Sans-Serif"/>
              <a:buChar char="Ø"/>
            </a:pPr>
            <a:r>
              <a:rPr lang="en-US" sz="1400" baseline="0" dirty="0">
                <a:latin typeface="Calibri"/>
                <a:ea typeface="Arial"/>
                <a:cs typeface="Arial"/>
              </a:rPr>
              <a:t>Things to consider: </a:t>
            </a:r>
            <a:r>
              <a:rPr lang="en-US" sz="1400" b="1" baseline="0" dirty="0">
                <a:latin typeface="Calibri"/>
                <a:ea typeface="Arial"/>
                <a:cs typeface="Arial"/>
              </a:rPr>
              <a:t>"Describe five activities you have pursued or accomplishments you have achieved, in the following areas"</a:t>
            </a:r>
            <a:r>
              <a:rPr lang="en-US" sz="1400" baseline="0" dirty="0">
                <a:latin typeface="Calibri"/>
                <a:ea typeface="Arial"/>
                <a:cs typeface="Arial"/>
              </a:rPr>
              <a:t>: clubs, family/community, creative/performing arts, work/employment, athletics, volunteer, service to others, other</a:t>
            </a:r>
            <a:r>
              <a:rPr lang="en-US" sz="1400" dirty="0">
                <a:latin typeface="Calibri"/>
                <a:ea typeface="Arial"/>
                <a:cs typeface="Arial"/>
              </a:rPr>
              <a:t>​</a:t>
            </a:r>
          </a:p>
          <a:p>
            <a:pPr marL="228600" lvl="2" indent="-228600" rtl="0">
              <a:buFont typeface="Wingdings,Sans-Serif"/>
              <a:buChar char="Ø"/>
            </a:pPr>
            <a:endParaRPr lang="en-US" sz="1400" dirty="0">
              <a:latin typeface="Arial"/>
              <a:ea typeface="Arial"/>
              <a:cs typeface="Arial"/>
            </a:endParaRPr>
          </a:p>
          <a:p>
            <a:pPr rtl="0"/>
            <a:r>
              <a:rPr lang="en-US" sz="1600" b="1" u="sng" baseline="0" dirty="0">
                <a:latin typeface="Calibri"/>
                <a:ea typeface="Segoe UI"/>
                <a:cs typeface="Segoe UI"/>
              </a:rPr>
              <a:t>Additional requirements for some programs</a:t>
            </a:r>
            <a:r>
              <a:rPr lang="en-US" sz="1600" u="sng" baseline="0" dirty="0">
                <a:latin typeface="Calibri"/>
                <a:ea typeface="Segoe UI"/>
                <a:cs typeface="Segoe UI"/>
              </a:rPr>
              <a:t>:</a:t>
            </a:r>
            <a:r>
              <a:rPr lang="en-US" sz="1400" baseline="0" dirty="0">
                <a:latin typeface="Calibri"/>
                <a:ea typeface="Segoe UI"/>
                <a:cs typeface="Segoe UI"/>
              </a:rPr>
              <a:t> video interview, test, resume, audition etc. </a:t>
            </a:r>
            <a:r>
              <a:rPr lang="en-US" sz="1400" dirty="0">
                <a:latin typeface="Calibri"/>
                <a:ea typeface="Segoe UI"/>
                <a:cs typeface="Segoe UI"/>
              </a:rPr>
              <a:t>​</a:t>
            </a:r>
          </a:p>
          <a:p>
            <a:pPr rtl="0"/>
            <a:r>
              <a:rPr lang="en-US" sz="1400" dirty="0">
                <a:latin typeface="Calibri"/>
                <a:ea typeface="Segoe UI"/>
                <a:cs typeface="Segoe UI"/>
              </a:rPr>
              <a:t>​</a:t>
            </a:r>
            <a:endParaRPr lang="en-US" sz="1600" b="1" dirty="0">
              <a:latin typeface="Calibri"/>
              <a:ea typeface="Segoe UI"/>
              <a:cs typeface="Segoe UI"/>
            </a:endParaRPr>
          </a:p>
          <a:p>
            <a:r>
              <a:rPr lang="en-US" sz="1600" b="1" baseline="0" dirty="0">
                <a:latin typeface="Calibri"/>
                <a:ea typeface="Segoe UI"/>
                <a:cs typeface="Segoe UI"/>
              </a:rPr>
              <a:t>Literacy 12 Assessment</a:t>
            </a:r>
            <a:r>
              <a:rPr lang="en-US" sz="1600" dirty="0">
                <a:latin typeface="Calibri"/>
                <a:ea typeface="Segoe UI"/>
                <a:cs typeface="Segoe UI"/>
              </a:rPr>
              <a:t>​: </a:t>
            </a:r>
            <a:endParaRPr lang="en-US" dirty="0"/>
          </a:p>
          <a:p>
            <a:pPr rtl="0"/>
            <a:r>
              <a:rPr lang="en-US" sz="1400" baseline="0" dirty="0">
                <a:highlight>
                  <a:srgbClr val="FFFF00"/>
                </a:highlight>
                <a:latin typeface="Arial"/>
                <a:ea typeface="Segoe UI"/>
                <a:cs typeface="Segoe UI"/>
              </a:rPr>
              <a:t>UBC requires a 3 out of 4 </a:t>
            </a:r>
            <a:r>
              <a:rPr lang="en-US" sz="1400" dirty="0">
                <a:highlight>
                  <a:srgbClr val="FFFF00"/>
                </a:highlight>
                <a:latin typeface="Arial"/>
                <a:ea typeface="Segoe UI"/>
                <a:cs typeface="Segoe UI"/>
              </a:rPr>
              <a:t>to be considered for admission</a:t>
            </a:r>
            <a:endParaRPr lang="en-US" sz="1400" baseline="0" dirty="0">
              <a:highlight>
                <a:srgbClr val="FFFF00"/>
              </a:highlight>
              <a:latin typeface="Arial"/>
              <a:ea typeface="Segoe UI"/>
              <a:cs typeface="Segoe UI"/>
            </a:endParaRPr>
          </a:p>
          <a:p>
            <a:pPr algn="ctr"/>
            <a:endParaRPr lang="en-US" dirty="0"/>
          </a:p>
        </p:txBody>
      </p:sp>
    </p:spTree>
    <p:extLst>
      <p:ext uri="{BB962C8B-B14F-4D97-AF65-F5344CB8AC3E}">
        <p14:creationId xmlns:p14="http://schemas.microsoft.com/office/powerpoint/2010/main" val="3860445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77166C0F-22D5-7C87-D53A-611B1E85DBE8}"/>
              </a:ext>
            </a:extLst>
          </p:cNvPr>
          <p:cNvPicPr>
            <a:picLocks noChangeAspect="1"/>
          </p:cNvPicPr>
          <p:nvPr/>
        </p:nvPicPr>
        <p:blipFill>
          <a:blip r:embed="rId2"/>
          <a:stretch>
            <a:fillRect/>
          </a:stretch>
        </p:blipFill>
        <p:spPr>
          <a:xfrm>
            <a:off x="4652266" y="-1626"/>
            <a:ext cx="4495104" cy="3432253"/>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DE0CA120-D8EB-622D-DA2E-1C95619D7ECA}"/>
              </a:ext>
            </a:extLst>
          </p:cNvPr>
          <p:cNvPicPr>
            <a:picLocks noChangeAspect="1"/>
          </p:cNvPicPr>
          <p:nvPr/>
        </p:nvPicPr>
        <p:blipFill>
          <a:blip r:embed="rId3"/>
          <a:stretch>
            <a:fillRect/>
          </a:stretch>
        </p:blipFill>
        <p:spPr>
          <a:xfrm>
            <a:off x="-3601" y="-465"/>
            <a:ext cx="4662837" cy="3429930"/>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2B060E9D-D4F4-2057-BCDE-E9E57BB9C91E}"/>
              </a:ext>
            </a:extLst>
          </p:cNvPr>
          <p:cNvPicPr>
            <a:picLocks noChangeAspect="1"/>
          </p:cNvPicPr>
          <p:nvPr/>
        </p:nvPicPr>
        <p:blipFill>
          <a:blip r:embed="rId4"/>
          <a:stretch>
            <a:fillRect/>
          </a:stretch>
        </p:blipFill>
        <p:spPr>
          <a:xfrm>
            <a:off x="1669314" y="3427722"/>
            <a:ext cx="4792469" cy="3431555"/>
          </a:xfrm>
          <a:prstGeom prst="rect">
            <a:avLst/>
          </a:prstGeom>
        </p:spPr>
      </p:pic>
    </p:spTree>
    <p:extLst>
      <p:ext uri="{BB962C8B-B14F-4D97-AF65-F5344CB8AC3E}">
        <p14:creationId xmlns:p14="http://schemas.microsoft.com/office/powerpoint/2010/main" val="109400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64581" y="107795"/>
            <a:ext cx="8534400" cy="758952"/>
          </a:xfrm>
        </p:spPr>
        <p:txBody>
          <a:bodyPr vert="horz" lIns="91440" tIns="45720" rIns="91440" bIns="45720" anchor="b">
            <a:normAutofit/>
          </a:bodyPr>
          <a:lstStyle/>
          <a:p>
            <a:pPr eaLnBrk="1" hangingPunct="1"/>
            <a:r>
              <a:rPr lang="en-US" b="1" dirty="0">
                <a:latin typeface="helvetica"/>
                <a:cs typeface="Calibri"/>
              </a:rPr>
              <a:t>University of Victoria</a:t>
            </a:r>
          </a:p>
        </p:txBody>
      </p:sp>
      <p:sp>
        <p:nvSpPr>
          <p:cNvPr id="57346" name="Rectangle 3"/>
          <p:cNvSpPr>
            <a:spLocks noGrp="1" noChangeArrowheads="1"/>
          </p:cNvSpPr>
          <p:nvPr>
            <p:ph sz="quarter" idx="1"/>
          </p:nvPr>
        </p:nvSpPr>
        <p:spPr>
          <a:xfrm>
            <a:off x="142720" y="1291955"/>
            <a:ext cx="8847021" cy="5112562"/>
          </a:xfrm>
          <a:ln>
            <a:solidFill>
              <a:schemeClr val="accent1"/>
            </a:solidFill>
          </a:ln>
        </p:spPr>
        <p:txBody>
          <a:bodyPr vert="horz" lIns="91440" tIns="45720" rIns="91440" bIns="45720" anchor="t">
            <a:noAutofit/>
          </a:bodyPr>
          <a:lstStyle/>
          <a:p>
            <a:pPr algn="ctr" eaLnBrk="1" hangingPunct="1">
              <a:lnSpc>
                <a:spcPct val="80000"/>
              </a:lnSpc>
              <a:spcBef>
                <a:spcPct val="50000"/>
              </a:spcBef>
              <a:buClr>
                <a:schemeClr val="bg1"/>
              </a:buClr>
              <a:buFontTx/>
              <a:buNone/>
            </a:pPr>
            <a:endParaRPr lang="en-US" sz="2000" b="1" dirty="0">
              <a:latin typeface="helvetica"/>
              <a:cs typeface="helvetica"/>
            </a:endParaRPr>
          </a:p>
          <a:p>
            <a:pPr algn="ctr" eaLnBrk="1" hangingPunct="1">
              <a:lnSpc>
                <a:spcPct val="80000"/>
              </a:lnSpc>
              <a:spcBef>
                <a:spcPct val="50000"/>
              </a:spcBef>
              <a:buClr>
                <a:schemeClr val="bg1"/>
              </a:buClr>
              <a:buFontTx/>
              <a:buNone/>
            </a:pPr>
            <a:r>
              <a:rPr lang="en-US" sz="2400" b="1" dirty="0">
                <a:latin typeface="helvetica"/>
                <a:cs typeface="Arial"/>
              </a:rPr>
              <a:t>General Admission Requirements</a:t>
            </a:r>
          </a:p>
          <a:p>
            <a:pPr>
              <a:spcBef>
                <a:spcPct val="50000"/>
              </a:spcBef>
              <a:buClr>
                <a:schemeClr val="bg1"/>
              </a:buClr>
              <a:buNone/>
            </a:pPr>
            <a:r>
              <a:rPr lang="en-US" sz="2000" b="1" dirty="0">
                <a:latin typeface="helvetica"/>
                <a:cs typeface="Arial"/>
              </a:rPr>
              <a:t>Admission Averages are based on: </a:t>
            </a:r>
            <a:endParaRPr lang="en-US" sz="2000" b="1" dirty="0">
              <a:solidFill>
                <a:schemeClr val="tx2"/>
              </a:solidFill>
              <a:latin typeface="helvetica"/>
              <a:cs typeface="Arial"/>
            </a:endParaRPr>
          </a:p>
          <a:p>
            <a:pPr algn="ctr">
              <a:spcBef>
                <a:spcPct val="50000"/>
              </a:spcBef>
              <a:buClr>
                <a:schemeClr val="bg1"/>
              </a:buClr>
              <a:buNone/>
            </a:pPr>
            <a:r>
              <a:rPr lang="en-US" sz="1800" b="1" dirty="0">
                <a:latin typeface="helvetica"/>
                <a:ea typeface="Calibri"/>
                <a:cs typeface="Calibri"/>
              </a:rPr>
              <a:t>English 12 </a:t>
            </a:r>
            <a:r>
              <a:rPr lang="en-US" sz="1800" dirty="0">
                <a:latin typeface="helvetica"/>
                <a:ea typeface="Calibri"/>
                <a:cs typeface="Calibri"/>
              </a:rPr>
              <a:t>and </a:t>
            </a:r>
            <a:r>
              <a:rPr lang="en-US" sz="1800" b="1" u="sng" dirty="0">
                <a:latin typeface="helvetica"/>
                <a:ea typeface="Calibri"/>
                <a:cs typeface="Calibri"/>
              </a:rPr>
              <a:t>3 additional approved </a:t>
            </a:r>
            <a:r>
              <a:rPr lang="en-US" sz="1800" dirty="0">
                <a:latin typeface="helvetica"/>
                <a:ea typeface="Calibri"/>
                <a:cs typeface="Calibri"/>
              </a:rPr>
              <a:t>academic grade 12 courses</a:t>
            </a:r>
          </a:p>
          <a:p>
            <a:pPr>
              <a:spcBef>
                <a:spcPct val="50000"/>
              </a:spcBef>
              <a:buClr>
                <a:schemeClr val="bg1"/>
              </a:buClr>
              <a:buNone/>
            </a:pPr>
            <a:r>
              <a:rPr lang="en-US" sz="2000" b="1" dirty="0">
                <a:latin typeface="helvetica"/>
                <a:cs typeface="Arial"/>
              </a:rPr>
              <a:t>Grade 11 requirements</a:t>
            </a:r>
          </a:p>
          <a:p>
            <a:pPr lvl="1">
              <a:spcBef>
                <a:spcPct val="50000"/>
              </a:spcBef>
              <a:buClr>
                <a:schemeClr val="tx1"/>
              </a:buClr>
              <a:buFont typeface="Wingdings" pitchFamily="2" charset="2"/>
              <a:buChar char="v"/>
            </a:pPr>
            <a:r>
              <a:rPr lang="en-US" sz="1800" dirty="0">
                <a:solidFill>
                  <a:schemeClr val="tx1"/>
                </a:solidFill>
                <a:latin typeface="helvetica"/>
                <a:ea typeface="Calibri"/>
                <a:cs typeface="Calibri"/>
              </a:rPr>
              <a:t>English 11, Social Studies 11, Pre-Calculus 11 or Foundations of Math 11 (depending on the faculty), an Academic Science 11 (Life Sc 11, Chem 11, Earth Sc 11, Ph 11) </a:t>
            </a:r>
          </a:p>
          <a:p>
            <a:pPr lvl="1">
              <a:spcBef>
                <a:spcPct val="50000"/>
              </a:spcBef>
              <a:buClr>
                <a:schemeClr val="tx1"/>
              </a:buClr>
              <a:buFont typeface="Wingdings" pitchFamily="2" charset="2"/>
              <a:buChar char="v"/>
            </a:pPr>
            <a:r>
              <a:rPr lang="en-US" sz="1800" dirty="0">
                <a:solidFill>
                  <a:schemeClr val="tx1"/>
                </a:solidFill>
                <a:latin typeface="helvetica"/>
                <a:ea typeface="Calibri"/>
                <a:cs typeface="Calibri"/>
              </a:rPr>
              <a:t>Check the website for approved grade 12 courses for each faculty!</a:t>
            </a:r>
          </a:p>
          <a:p>
            <a:pPr marL="274320" lvl="1" indent="0">
              <a:spcBef>
                <a:spcPct val="50000"/>
              </a:spcBef>
              <a:buClr>
                <a:schemeClr val="tx1"/>
              </a:buClr>
              <a:buNone/>
            </a:pPr>
            <a:endParaRPr lang="en-US" sz="1600" b="1" dirty="0">
              <a:solidFill>
                <a:schemeClr val="tx1"/>
              </a:solidFill>
              <a:latin typeface="helvetica"/>
              <a:ea typeface="Calibri"/>
              <a:cs typeface="Calibri"/>
            </a:endParaRPr>
          </a:p>
          <a:p>
            <a:pPr marL="274320" lvl="1" indent="0">
              <a:spcBef>
                <a:spcPct val="50000"/>
              </a:spcBef>
              <a:buNone/>
            </a:pPr>
            <a:r>
              <a:rPr lang="en-US" sz="1600" b="1" dirty="0">
                <a:solidFill>
                  <a:schemeClr val="tx1"/>
                </a:solidFill>
                <a:latin typeface="helvetica"/>
                <a:ea typeface="Calibri"/>
                <a:cs typeface="Calibri"/>
                <a:hlinkClick r:id="rId3">
                  <a:extLst>
                    <a:ext uri="{A12FA001-AC4F-418D-AE19-62706E023703}">
                      <ahyp:hlinkClr xmlns:ahyp="http://schemas.microsoft.com/office/drawing/2018/hyperlinkcolor" val="tx"/>
                    </a:ext>
                  </a:extLst>
                </a:hlinkClick>
              </a:rPr>
              <a:t>https://www.uvic.ca/future-students/undergraduate/admissions/high-school/bc-yt/index.php</a:t>
            </a:r>
            <a:endParaRPr lang="en-US" sz="1600" b="1" dirty="0">
              <a:solidFill>
                <a:schemeClr val="tx1"/>
              </a:solidFill>
              <a:latin typeface="helvetica"/>
              <a:ea typeface="Calibri"/>
              <a:cs typeface="Calibri"/>
            </a:endParaRPr>
          </a:p>
          <a:p>
            <a:pPr lvl="1">
              <a:spcBef>
                <a:spcPct val="50000"/>
              </a:spcBef>
              <a:buClr>
                <a:schemeClr val="tx1"/>
              </a:buClr>
              <a:buFont typeface="Wingdings" pitchFamily="2" charset="2"/>
              <a:buChar char="v"/>
            </a:pPr>
            <a:r>
              <a:rPr lang="en-US" sz="1800" b="1" dirty="0">
                <a:solidFill>
                  <a:schemeClr val="tx1"/>
                </a:solidFill>
                <a:latin typeface="helvetica"/>
                <a:ea typeface="Calibri"/>
                <a:cs typeface="Calibri"/>
              </a:rPr>
              <a:t>NOTE: </a:t>
            </a:r>
            <a:r>
              <a:rPr lang="en-US" sz="1800" dirty="0">
                <a:solidFill>
                  <a:schemeClr val="tx1"/>
                </a:solidFill>
                <a:latin typeface="helvetica"/>
                <a:ea typeface="Calibri"/>
                <a:cs typeface="Calibri"/>
              </a:rPr>
              <a:t>Supplemental application needed for some programs including Business.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cs typeface="Calibri" panose="020F0502020204030204" pitchFamily="34" charset="0"/>
              </a:rPr>
              <a:t>Douglas College</a:t>
            </a:r>
          </a:p>
        </p:txBody>
      </p:sp>
      <p:sp>
        <p:nvSpPr>
          <p:cNvPr id="3" name="Content Placeholder 2"/>
          <p:cNvSpPr>
            <a:spLocks noGrp="1"/>
          </p:cNvSpPr>
          <p:nvPr>
            <p:ph sz="quarter" idx="1"/>
          </p:nvPr>
        </p:nvSpPr>
        <p:spPr>
          <a:xfrm>
            <a:off x="156280" y="1412748"/>
            <a:ext cx="8831856" cy="5220115"/>
          </a:xfrm>
        </p:spPr>
        <p:txBody>
          <a:bodyPr vert="horz" lIns="91440" tIns="45720" rIns="91440" bIns="45720" anchor="t">
            <a:normAutofit/>
          </a:bodyPr>
          <a:lstStyle/>
          <a:p>
            <a:pPr marL="0" indent="0" algn="ctr">
              <a:spcBef>
                <a:spcPts val="600"/>
              </a:spcBef>
              <a:buNone/>
            </a:pPr>
            <a:r>
              <a:rPr lang="en-US" sz="2400" b="1" dirty="0">
                <a:solidFill>
                  <a:srgbClr val="FFFF00"/>
                </a:solidFill>
                <a:latin typeface="Arial"/>
                <a:cs typeface="Arial"/>
                <a:hlinkClick r:id="rId3"/>
              </a:rPr>
              <a:t>www.douglas.bc.ca</a:t>
            </a:r>
            <a:endParaRPr lang="en-US" sz="2400" b="1">
              <a:solidFill>
                <a:srgbClr val="FFFF00"/>
              </a:solidFill>
              <a:latin typeface="Arial" charset="0"/>
              <a:cs typeface="Arial"/>
            </a:endParaRPr>
          </a:p>
          <a:p>
            <a:pPr marL="0" indent="0" algn="ctr">
              <a:spcBef>
                <a:spcPts val="600"/>
              </a:spcBef>
              <a:buNone/>
            </a:pPr>
            <a:endParaRPr lang="en-US" sz="1600" b="1">
              <a:solidFill>
                <a:srgbClr val="FFFF00"/>
              </a:solidFill>
              <a:latin typeface="Arial"/>
              <a:cs typeface="Arial"/>
            </a:endParaRPr>
          </a:p>
          <a:p>
            <a:pPr>
              <a:lnSpc>
                <a:spcPct val="90000"/>
              </a:lnSpc>
              <a:spcBef>
                <a:spcPct val="50000"/>
              </a:spcBef>
              <a:buFont typeface="Monotype Sorts" pitchFamily="2" charset="2"/>
              <a:buNone/>
            </a:pPr>
            <a:r>
              <a:rPr lang="en-US" sz="1600" b="1" dirty="0">
                <a:solidFill>
                  <a:srgbClr val="000000"/>
                </a:solidFill>
                <a:effectLst>
                  <a:outerShdw blurRad="38100" dist="38100" dir="2700000" algn="tl">
                    <a:srgbClr val="C0C0C0"/>
                  </a:outerShdw>
                </a:effectLst>
                <a:latin typeface="Arial"/>
                <a:cs typeface="Arial"/>
              </a:rPr>
              <a:t>Eligible</a:t>
            </a:r>
            <a:r>
              <a:rPr lang="en-US" sz="1600" b="1" dirty="0">
                <a:effectLst>
                  <a:outerShdw blurRad="38100" dist="38100" dir="2700000" algn="tl">
                    <a:srgbClr val="C0C0C0"/>
                  </a:outerShdw>
                </a:effectLst>
                <a:latin typeface="Arial"/>
                <a:cs typeface="Arial"/>
              </a:rPr>
              <a:t> for admission if you:</a:t>
            </a:r>
            <a:endParaRPr lang="en-US"/>
          </a:p>
          <a:p>
            <a:pPr>
              <a:lnSpc>
                <a:spcPct val="90000"/>
              </a:lnSpc>
              <a:spcBef>
                <a:spcPct val="50000"/>
              </a:spcBef>
              <a:buClr>
                <a:schemeClr val="tx2"/>
              </a:buClr>
              <a:buSzPct val="75000"/>
              <a:buFont typeface="Wingdings" panose="05000000000000000000" pitchFamily="2" charset="2"/>
              <a:buChar char="v"/>
              <a:defRPr/>
            </a:pPr>
            <a:r>
              <a:rPr lang="en-US" sz="1600" dirty="0">
                <a:effectLst>
                  <a:outerShdw blurRad="38100" dist="38100" dir="2700000" algn="tl">
                    <a:srgbClr val="C0C0C0"/>
                  </a:outerShdw>
                </a:effectLst>
                <a:latin typeface="Arial"/>
                <a:cs typeface="Arial"/>
              </a:rPr>
              <a:t>Completed BC secondary school and minimum mark in English 12 (C) </a:t>
            </a:r>
            <a:endParaRPr lang="en-US" sz="1600" dirty="0">
              <a:latin typeface="Arial"/>
              <a:cs typeface="Arial"/>
            </a:endParaRPr>
          </a:p>
          <a:p>
            <a:pPr>
              <a:spcBef>
                <a:spcPts val="600"/>
              </a:spcBef>
              <a:buFont typeface="Wingdings" panose="05000000000000000000" pitchFamily="2" charset="2"/>
              <a:buChar char="v"/>
            </a:pPr>
            <a:r>
              <a:rPr lang="en-US" sz="1600" u="sng" dirty="0">
                <a:latin typeface="Arial"/>
                <a:cs typeface="Arial"/>
              </a:rPr>
              <a:t>Different deadlines</a:t>
            </a:r>
            <a:r>
              <a:rPr lang="en-US" sz="1600" dirty="0">
                <a:latin typeface="Arial"/>
                <a:cs typeface="Arial"/>
              </a:rPr>
              <a:t> and </a:t>
            </a:r>
            <a:r>
              <a:rPr lang="en-US" sz="1600" u="sng" dirty="0">
                <a:latin typeface="Arial"/>
                <a:cs typeface="Arial"/>
              </a:rPr>
              <a:t>entrance requirements</a:t>
            </a:r>
            <a:r>
              <a:rPr lang="en-US" sz="1600" dirty="0">
                <a:latin typeface="Arial"/>
                <a:cs typeface="Arial"/>
              </a:rPr>
              <a:t> for each program   **Check carefully!** </a:t>
            </a:r>
            <a:endParaRPr lang="en-US" sz="1600" dirty="0">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v"/>
            </a:pPr>
            <a:r>
              <a:rPr lang="en-US" sz="1600" i="1" dirty="0">
                <a:latin typeface="Arial"/>
                <a:cs typeface="Arial"/>
              </a:rPr>
              <a:t>Open Enrollment</a:t>
            </a:r>
            <a:r>
              <a:rPr lang="en-US" sz="1600" dirty="0">
                <a:latin typeface="Arial"/>
                <a:cs typeface="Arial"/>
              </a:rPr>
              <a:t> versus. </a:t>
            </a:r>
            <a:r>
              <a:rPr lang="en-US" sz="1600" i="1" dirty="0">
                <a:latin typeface="Arial"/>
                <a:cs typeface="Arial"/>
              </a:rPr>
              <a:t>Limited Enrolment programs </a:t>
            </a:r>
            <a:endParaRPr lang="en-US" sz="1600" i="1" dirty="0">
              <a:latin typeface="Arial" panose="020B0604020202020204" pitchFamily="34" charset="0"/>
              <a:cs typeface="Arial" panose="020B0604020202020204" pitchFamily="34" charset="0"/>
            </a:endParaRPr>
          </a:p>
          <a:p>
            <a:pPr marL="0" indent="0">
              <a:spcBef>
                <a:spcPts val="600"/>
              </a:spcBef>
              <a:buNone/>
            </a:pPr>
            <a:endParaRPr lang="en-US" sz="1600" dirty="0">
              <a:latin typeface="Arial" panose="020B0604020202020204" pitchFamily="34" charset="0"/>
              <a:cs typeface="Arial" panose="020B0604020202020204" pitchFamily="34" charset="0"/>
            </a:endParaRPr>
          </a:p>
          <a:p>
            <a:pPr marL="0" indent="0">
              <a:spcBef>
                <a:spcPts val="600"/>
              </a:spcBef>
              <a:buNone/>
            </a:pPr>
            <a:r>
              <a:rPr lang="en-US" sz="1600" dirty="0">
                <a:latin typeface="Arial"/>
                <a:cs typeface="Arial"/>
              </a:rPr>
              <a:t>If you are applying to a </a:t>
            </a:r>
            <a:r>
              <a:rPr lang="en-US" sz="1600" i="1" dirty="0">
                <a:solidFill>
                  <a:srgbClr val="FF0000"/>
                </a:solidFill>
                <a:latin typeface="Arial"/>
                <a:cs typeface="Arial"/>
              </a:rPr>
              <a:t>university transfer program, </a:t>
            </a:r>
            <a:r>
              <a:rPr lang="en-US" sz="1600" dirty="0">
                <a:latin typeface="Arial"/>
                <a:cs typeface="Arial"/>
              </a:rPr>
              <a:t>your registration date for courses depends on your GPA!  Check with an academic advisor at Douglas College or Mrs. Moorhouse for more information.</a:t>
            </a:r>
            <a:r>
              <a:rPr lang="en-US" sz="2000" dirty="0">
                <a:latin typeface="Arial"/>
                <a:cs typeface="Arial"/>
              </a:rPr>
              <a:t> </a:t>
            </a:r>
          </a:p>
          <a:p>
            <a:pPr marL="0" indent="0">
              <a:spcBef>
                <a:spcPts val="600"/>
              </a:spcBef>
              <a:buNone/>
            </a:pPr>
            <a:endParaRPr lang="en-US" sz="2000" dirty="0">
              <a:latin typeface="Arial"/>
              <a:cs typeface="Arial"/>
            </a:endParaRPr>
          </a:p>
          <a:p>
            <a:pPr marL="0" indent="0">
              <a:spcBef>
                <a:spcPts val="600"/>
              </a:spcBef>
              <a:buNone/>
            </a:pPr>
            <a:endParaRPr lang="en-US" sz="2000" dirty="0">
              <a:latin typeface="Arial"/>
              <a:cs typeface="Arial"/>
            </a:endParaRPr>
          </a:p>
        </p:txBody>
      </p:sp>
      <p:pic>
        <p:nvPicPr>
          <p:cNvPr id="4" name="Picture 3" descr="A close up of a certificate&#10;&#10;AI-generated content may be incorrect.">
            <a:extLst>
              <a:ext uri="{FF2B5EF4-FFF2-40B4-BE49-F238E27FC236}">
                <a16:creationId xmlns:a16="http://schemas.microsoft.com/office/drawing/2014/main" id="{F1CDDA4C-A95B-EC7C-44D0-97539886C2F0}"/>
              </a:ext>
            </a:extLst>
          </p:cNvPr>
          <p:cNvPicPr>
            <a:picLocks noChangeAspect="1"/>
          </p:cNvPicPr>
          <p:nvPr/>
        </p:nvPicPr>
        <p:blipFill>
          <a:blip r:embed="rId4"/>
          <a:stretch>
            <a:fillRect/>
          </a:stretch>
        </p:blipFill>
        <p:spPr>
          <a:xfrm>
            <a:off x="5880389" y="4573299"/>
            <a:ext cx="2952750" cy="2200275"/>
          </a:xfrm>
          <a:prstGeom prst="rect">
            <a:avLst/>
          </a:prstGeom>
        </p:spPr>
      </p:pic>
      <p:sp>
        <p:nvSpPr>
          <p:cNvPr id="5" name="TextBox 4">
            <a:extLst>
              <a:ext uri="{FF2B5EF4-FFF2-40B4-BE49-F238E27FC236}">
                <a16:creationId xmlns:a16="http://schemas.microsoft.com/office/drawing/2014/main" id="{5F0C6100-031B-DAD9-56D8-49B45353BEB2}"/>
              </a:ext>
            </a:extLst>
          </p:cNvPr>
          <p:cNvSpPr txBox="1"/>
          <p:nvPr/>
        </p:nvSpPr>
        <p:spPr>
          <a:xfrm>
            <a:off x="1122217" y="5029199"/>
            <a:ext cx="4603172" cy="883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027A830-676D-80F3-AD38-82318CFD83BE}"/>
              </a:ext>
            </a:extLst>
          </p:cNvPr>
          <p:cNvSpPr txBox="1"/>
          <p:nvPr/>
        </p:nvSpPr>
        <p:spPr>
          <a:xfrm>
            <a:off x="1039090" y="5185063"/>
            <a:ext cx="479020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FF0000"/>
                </a:solidFill>
                <a:latin typeface="Arial"/>
                <a:cs typeface="Arial"/>
              </a:rPr>
              <a:t>Amazing university transfer opportunities! </a:t>
            </a:r>
            <a:r>
              <a:rPr lang="en-US" sz="1400" dirty="0">
                <a:latin typeface="Arial"/>
                <a:cs typeface="Arial"/>
              </a:rPr>
              <a:t> One-year Engineering certificate (equivalent to first year University) with guaranteed transfer to UBC, SFU or UVIC    </a:t>
            </a:r>
            <a:r>
              <a:rPr lang="en-US" sz="1000" dirty="0">
                <a:latin typeface="Arial"/>
                <a:cs typeface="Arial"/>
              </a:rPr>
              <a:t>(for UBC: need a 3.1 </a:t>
            </a:r>
            <a:r>
              <a:rPr lang="en-US" sz="1000" dirty="0" err="1">
                <a:latin typeface="Arial"/>
                <a:cs typeface="Arial"/>
              </a:rPr>
              <a:t>gpa</a:t>
            </a:r>
            <a:r>
              <a:rPr lang="en-US" sz="1000" dirty="0">
                <a:latin typeface="Arial"/>
                <a:cs typeface="Arial"/>
              </a:rPr>
              <a:t>) </a:t>
            </a:r>
          </a:p>
        </p:txBody>
      </p:sp>
      <p:sp>
        <p:nvSpPr>
          <p:cNvPr id="7" name="Arrow: Right 6">
            <a:extLst>
              <a:ext uri="{FF2B5EF4-FFF2-40B4-BE49-F238E27FC236}">
                <a16:creationId xmlns:a16="http://schemas.microsoft.com/office/drawing/2014/main" id="{D39DA8FA-AC85-3F1F-0422-D979B299EDA8}"/>
              </a:ext>
            </a:extLst>
          </p:cNvPr>
          <p:cNvSpPr/>
          <p:nvPr/>
        </p:nvSpPr>
        <p:spPr>
          <a:xfrm>
            <a:off x="2951019" y="5995553"/>
            <a:ext cx="2774372" cy="1766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352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FA5CCB1-40F4-4D0F-9B8D-D472AD01D84C}" type="slidenum">
              <a:rPr kumimoji="0" lang="en-US" altLang="en-US" sz="1400" smtClean="0">
                <a:latin typeface="Times New Roman" pitchFamily="18" charset="0"/>
              </a:rPr>
              <a:pPr>
                <a:spcBef>
                  <a:spcPct val="0"/>
                </a:spcBef>
                <a:buClrTx/>
                <a:buSzTx/>
                <a:buFontTx/>
                <a:buNone/>
              </a:pPr>
              <a:t>34</a:t>
            </a:fld>
            <a:endParaRPr kumimoji="0" lang="en-US" altLang="en-US" sz="1400">
              <a:latin typeface="Times New Roman" pitchFamily="18" charset="0"/>
            </a:endParaRPr>
          </a:p>
        </p:txBody>
      </p:sp>
      <p:sp>
        <p:nvSpPr>
          <p:cNvPr id="6147" name="Rectangle 2"/>
          <p:cNvSpPr>
            <a:spLocks noGrp="1" noChangeArrowheads="1"/>
          </p:cNvSpPr>
          <p:nvPr>
            <p:ph type="title"/>
          </p:nvPr>
        </p:nvSpPr>
        <p:spPr>
          <a:xfrm>
            <a:off x="228600" y="265771"/>
            <a:ext cx="8420100" cy="1371600"/>
          </a:xfrm>
        </p:spPr>
        <p:txBody>
          <a:bodyPr vert="horz" lIns="91440" tIns="45720" rIns="91440" bIns="45720" anchor="b">
            <a:normAutofit fontScale="90000"/>
          </a:bodyPr>
          <a:lstStyle/>
          <a:p>
            <a:pPr algn="ctr"/>
            <a:br>
              <a:rPr lang="en-US" altLang="en-US" dirty="0"/>
            </a:br>
            <a:br>
              <a:rPr lang="en-US" altLang="en-US" dirty="0"/>
            </a:br>
            <a:br>
              <a:rPr lang="en-US" altLang="en-US" dirty="0"/>
            </a:br>
            <a:br>
              <a:rPr lang="en-US" altLang="en-US" dirty="0"/>
            </a:br>
            <a:br>
              <a:rPr lang="en-US" altLang="en-US" dirty="0"/>
            </a:br>
            <a:r>
              <a:rPr lang="en-US" altLang="en-US" b="1" dirty="0">
                <a:latin typeface="helvetica"/>
                <a:cs typeface="Calibri"/>
              </a:rPr>
              <a:t>CHOOSING COURSES</a:t>
            </a:r>
            <a:br>
              <a:rPr lang="en-US" altLang="en-US" b="1" dirty="0">
                <a:latin typeface="helvetica"/>
                <a:cs typeface="Calibri" panose="020F0502020204030204" pitchFamily="34" charset="0"/>
              </a:rPr>
            </a:br>
            <a:r>
              <a:rPr lang="en-US" altLang="en-US" b="1" dirty="0">
                <a:latin typeface="helvetica"/>
                <a:cs typeface="Calibri"/>
              </a:rPr>
              <a:t>Important Decisions… </a:t>
            </a:r>
            <a:br>
              <a:rPr lang="en-US" altLang="en-US" dirty="0"/>
            </a:br>
            <a:endParaRPr lang="en-US" altLang="en-US"/>
          </a:p>
        </p:txBody>
      </p:sp>
      <p:sp>
        <p:nvSpPr>
          <p:cNvPr id="6148" name="Rectangle 3"/>
          <p:cNvSpPr>
            <a:spLocks noGrp="1" noChangeArrowheads="1"/>
          </p:cNvSpPr>
          <p:nvPr>
            <p:ph type="body" idx="1"/>
          </p:nvPr>
        </p:nvSpPr>
        <p:spPr>
          <a:xfrm>
            <a:off x="304800" y="1714502"/>
            <a:ext cx="6477000" cy="4495798"/>
          </a:xfrm>
        </p:spPr>
        <p:txBody>
          <a:bodyPr vert="horz" lIns="91440" tIns="45720" rIns="91440" bIns="45720" anchor="t">
            <a:normAutofit lnSpcReduction="10000"/>
          </a:bodyPr>
          <a:lstStyle/>
          <a:p>
            <a:pPr>
              <a:lnSpc>
                <a:spcPct val="90000"/>
              </a:lnSpc>
            </a:pPr>
            <a:r>
              <a:rPr lang="en-US" altLang="en-US" sz="2400" dirty="0">
                <a:latin typeface="helvetica"/>
                <a:ea typeface="Calibri"/>
                <a:cs typeface="Calibri"/>
              </a:rPr>
              <a:t>Ensure you meet Graduation requirements</a:t>
            </a:r>
          </a:p>
          <a:p>
            <a:pPr marL="0" indent="0">
              <a:lnSpc>
                <a:spcPct val="90000"/>
              </a:lnSpc>
              <a:buNone/>
            </a:pPr>
            <a:endParaRPr lang="en-US" altLang="en-US" sz="2400" dirty="0">
              <a:latin typeface="helvetica"/>
              <a:cs typeface="Calibri" panose="020F0502020204030204" pitchFamily="34" charset="0"/>
            </a:endParaRPr>
          </a:p>
          <a:p>
            <a:pPr>
              <a:lnSpc>
                <a:spcPct val="90000"/>
              </a:lnSpc>
            </a:pPr>
            <a:r>
              <a:rPr lang="en-US" altLang="en-US" sz="2400" dirty="0">
                <a:latin typeface="helvetica"/>
                <a:ea typeface="Calibri"/>
                <a:cs typeface="Calibri"/>
              </a:rPr>
              <a:t>Check post-secondary requirements</a:t>
            </a:r>
          </a:p>
          <a:p>
            <a:pPr marL="274320" lvl="1" indent="0">
              <a:lnSpc>
                <a:spcPct val="90000"/>
              </a:lnSpc>
              <a:buNone/>
            </a:pPr>
            <a:r>
              <a:rPr lang="en-US" altLang="en-US" sz="2400" dirty="0">
                <a:latin typeface="helvetica"/>
                <a:ea typeface="Calibri"/>
                <a:cs typeface="Calibri"/>
              </a:rPr>
              <a:t>(See Ms. Moorhouse or your counsellor)</a:t>
            </a:r>
          </a:p>
          <a:p>
            <a:pPr marL="274320" lvl="1" indent="0">
              <a:lnSpc>
                <a:spcPct val="90000"/>
              </a:lnSpc>
              <a:buNone/>
            </a:pPr>
            <a:endParaRPr lang="en-US" altLang="en-US" sz="2400" dirty="0">
              <a:latin typeface="helvetica"/>
              <a:cs typeface="Calibri" panose="020F0502020204030204" pitchFamily="34" charset="0"/>
            </a:endParaRPr>
          </a:p>
          <a:p>
            <a:pPr>
              <a:lnSpc>
                <a:spcPct val="90000"/>
              </a:lnSpc>
            </a:pPr>
            <a:r>
              <a:rPr lang="en-US" altLang="en-US" sz="2400" dirty="0">
                <a:latin typeface="helvetica"/>
                <a:ea typeface="Calibri"/>
                <a:cs typeface="Calibri"/>
              </a:rPr>
              <a:t>Seek out the advice of family members, mentors, and/or your counsellor </a:t>
            </a:r>
          </a:p>
          <a:p>
            <a:pPr>
              <a:lnSpc>
                <a:spcPct val="90000"/>
              </a:lnSpc>
            </a:pPr>
            <a:endParaRPr lang="en-US" altLang="en-US" sz="2400" dirty="0">
              <a:latin typeface="helvetica"/>
              <a:cs typeface="Calibri" panose="020F0502020204030204" pitchFamily="34" charset="0"/>
            </a:endParaRPr>
          </a:p>
          <a:p>
            <a:pPr>
              <a:lnSpc>
                <a:spcPct val="90000"/>
              </a:lnSpc>
            </a:pPr>
            <a:r>
              <a:rPr lang="en-US" altLang="en-US" sz="2400" dirty="0">
                <a:latin typeface="helvetica"/>
                <a:ea typeface="Calibri"/>
                <a:cs typeface="Calibri"/>
              </a:rPr>
              <a:t>Read the Course Calendar Online</a:t>
            </a:r>
          </a:p>
          <a:p>
            <a:pPr>
              <a:lnSpc>
                <a:spcPct val="90000"/>
              </a:lnSpc>
            </a:pPr>
            <a:endParaRPr lang="en-US" altLang="en-US" sz="2400" dirty="0">
              <a:latin typeface="helvetica"/>
              <a:cs typeface="Calibri" panose="020F0502020204030204" pitchFamily="34" charset="0"/>
            </a:endParaRPr>
          </a:p>
          <a:p>
            <a:pPr>
              <a:lnSpc>
                <a:spcPct val="90000"/>
              </a:lnSpc>
            </a:pPr>
            <a:r>
              <a:rPr lang="en-US" altLang="en-US" sz="2400" dirty="0">
                <a:latin typeface="helvetica"/>
                <a:ea typeface="Calibri"/>
                <a:cs typeface="Calibri"/>
              </a:rPr>
              <a:t>Be aware that we will not be able to change classes once the school year starts</a:t>
            </a:r>
          </a:p>
          <a:p>
            <a:pPr marL="0" indent="0">
              <a:lnSpc>
                <a:spcPct val="90000"/>
              </a:lnSpc>
              <a:buNone/>
            </a:pPr>
            <a:endParaRPr lang="en-US" altLang="en-US" sz="2400"/>
          </a:p>
        </p:txBody>
      </p:sp>
      <p:graphicFrame>
        <p:nvGraphicFramePr>
          <p:cNvPr id="13316" name="Object 4"/>
          <p:cNvGraphicFramePr>
            <a:graphicFrameLocks noChangeAspect="1"/>
          </p:cNvGraphicFramePr>
          <p:nvPr>
            <p:extLst>
              <p:ext uri="{D42A27DB-BD31-4B8C-83A1-F6EECF244321}">
                <p14:modId xmlns:p14="http://schemas.microsoft.com/office/powerpoint/2010/main" val="1236185553"/>
              </p:ext>
            </p:extLst>
          </p:nvPr>
        </p:nvGraphicFramePr>
        <p:xfrm>
          <a:off x="6157232" y="1558698"/>
          <a:ext cx="2673350" cy="3752850"/>
        </p:xfrm>
        <a:graphic>
          <a:graphicData uri="http://schemas.openxmlformats.org/presentationml/2006/ole">
            <mc:AlternateContent xmlns:mc="http://schemas.openxmlformats.org/markup-compatibility/2006">
              <mc:Choice xmlns:v="urn:schemas-microsoft-com:vml" Requires="v">
                <p:oleObj name="Microsoft ClipArt Gallery" r:id="rId3" imgW="2673229" imgH="3753016" progId="MS_ClipArt_Gallery">
                  <p:embed/>
                </p:oleObj>
              </mc:Choice>
              <mc:Fallback>
                <p:oleObj name="Microsoft ClipArt Gallery" r:id="rId3" imgW="2673229" imgH="3753016" progId="MS_ClipArt_Gallery">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232" y="1558698"/>
                        <a:ext cx="2673350" cy="375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448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ppt_w/2"/>
                                          </p:val>
                                        </p:tav>
                                        <p:tav tm="100000">
                                          <p:val>
                                            <p:strVal val="#ppt_x"/>
                                          </p:val>
                                        </p:tav>
                                      </p:tavLst>
                                    </p:anim>
                                    <p:anim calcmode="lin" valueType="num">
                                      <p:cBhvr>
                                        <p:cTn id="8" dur="500" fill="hold"/>
                                        <p:tgtEl>
                                          <p:spTgt spid="13316"/>
                                        </p:tgtEl>
                                        <p:attrNameLst>
                                          <p:attrName>ppt_y</p:attrName>
                                        </p:attrNameLst>
                                      </p:cBhvr>
                                      <p:tavLst>
                                        <p:tav tm="0">
                                          <p:val>
                                            <p:strVal val="#ppt_y"/>
                                          </p:val>
                                        </p:tav>
                                        <p:tav tm="100000">
                                          <p:val>
                                            <p:strVal val="#ppt_y"/>
                                          </p:val>
                                        </p:tav>
                                      </p:tavLst>
                                    </p:anim>
                                    <p:anim calcmode="lin" valueType="num">
                                      <p:cBhvr>
                                        <p:cTn id="9" dur="500" fill="hold"/>
                                        <p:tgtEl>
                                          <p:spTgt spid="13316"/>
                                        </p:tgtEl>
                                        <p:attrNameLst>
                                          <p:attrName>ppt_w</p:attrName>
                                        </p:attrNameLst>
                                      </p:cBhvr>
                                      <p:tavLst>
                                        <p:tav tm="0">
                                          <p:val>
                                            <p:fltVal val="0"/>
                                          </p:val>
                                        </p:tav>
                                        <p:tav tm="100000">
                                          <p:val>
                                            <p:strVal val="#ppt_w"/>
                                          </p:val>
                                        </p:tav>
                                      </p:tavLst>
                                    </p:anim>
                                    <p:anim calcmode="lin" valueType="num">
                                      <p:cBhvr>
                                        <p:cTn id="10" dur="500" fill="hold"/>
                                        <p:tgtEl>
                                          <p:spTgt spid="133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0DBFFB-7BBB-181C-488C-BCEFC731B86A}"/>
              </a:ext>
            </a:extLst>
          </p:cNvPr>
          <p:cNvPicPr>
            <a:picLocks noChangeAspect="1"/>
          </p:cNvPicPr>
          <p:nvPr/>
        </p:nvPicPr>
        <p:blipFill>
          <a:blip r:embed="rId2"/>
          <a:stretch>
            <a:fillRect/>
          </a:stretch>
        </p:blipFill>
        <p:spPr>
          <a:xfrm>
            <a:off x="1819275" y="798731"/>
            <a:ext cx="6248400" cy="770157"/>
          </a:xfrm>
          <a:prstGeom prst="rect">
            <a:avLst/>
          </a:prstGeom>
        </p:spPr>
      </p:pic>
      <p:sp>
        <p:nvSpPr>
          <p:cNvPr id="9" name="TextBox 8">
            <a:extLst>
              <a:ext uri="{FF2B5EF4-FFF2-40B4-BE49-F238E27FC236}">
                <a16:creationId xmlns:a16="http://schemas.microsoft.com/office/drawing/2014/main" id="{0F9C80B5-BAD4-39B1-2309-97178EB27D8B}"/>
              </a:ext>
            </a:extLst>
          </p:cNvPr>
          <p:cNvSpPr txBox="1"/>
          <p:nvPr/>
        </p:nvSpPr>
        <p:spPr>
          <a:xfrm>
            <a:off x="1435395" y="152400"/>
            <a:ext cx="6477000" cy="646331"/>
          </a:xfrm>
          <a:prstGeom prst="rect">
            <a:avLst/>
          </a:prstGeom>
          <a:noFill/>
        </p:spPr>
        <p:txBody>
          <a:bodyPr wrap="square" lIns="91440" tIns="45720" rIns="91440" bIns="45720" rtlCol="0" anchor="t">
            <a:spAutoFit/>
          </a:bodyPr>
          <a:lstStyle/>
          <a:p>
            <a:pPr algn="ctr"/>
            <a:r>
              <a:rPr lang="en-US" altLang="en-US" sz="3600" b="1" dirty="0">
                <a:solidFill>
                  <a:schemeClr val="accent3">
                    <a:lumMod val="50000"/>
                  </a:schemeClr>
                </a:solidFill>
                <a:latin typeface="helvetica"/>
                <a:cs typeface="Calibri"/>
              </a:rPr>
              <a:t>Course Calendar Online</a:t>
            </a:r>
            <a:endParaRPr lang="en-CA" sz="3600" dirty="0">
              <a:solidFill>
                <a:schemeClr val="accent3">
                  <a:lumMod val="50000"/>
                </a:schemeClr>
              </a:solidFill>
              <a:latin typeface="helvetica"/>
              <a:cs typeface="Calibri"/>
            </a:endParaRPr>
          </a:p>
        </p:txBody>
      </p:sp>
      <p:pic>
        <p:nvPicPr>
          <p:cNvPr id="5" name="Picture 4">
            <a:extLst>
              <a:ext uri="{FF2B5EF4-FFF2-40B4-BE49-F238E27FC236}">
                <a16:creationId xmlns:a16="http://schemas.microsoft.com/office/drawing/2014/main" id="{B612B928-1251-F2A2-31C4-0D1F975CFA0A}"/>
              </a:ext>
            </a:extLst>
          </p:cNvPr>
          <p:cNvPicPr>
            <a:picLocks noChangeAspect="1"/>
          </p:cNvPicPr>
          <p:nvPr/>
        </p:nvPicPr>
        <p:blipFill>
          <a:blip r:embed="rId3"/>
          <a:stretch>
            <a:fillRect/>
          </a:stretch>
        </p:blipFill>
        <p:spPr>
          <a:xfrm>
            <a:off x="1666875" y="1616462"/>
            <a:ext cx="6477000" cy="4949903"/>
          </a:xfrm>
          <a:prstGeom prst="rect">
            <a:avLst/>
          </a:prstGeom>
        </p:spPr>
      </p:pic>
      <p:cxnSp>
        <p:nvCxnSpPr>
          <p:cNvPr id="4" name="Straight Arrow Connector 2">
            <a:extLst>
              <a:ext uri="{FF2B5EF4-FFF2-40B4-BE49-F238E27FC236}">
                <a16:creationId xmlns:a16="http://schemas.microsoft.com/office/drawing/2014/main" id="{643F7C16-53B3-989C-278D-F04616E05808}"/>
              </a:ext>
            </a:extLst>
          </p:cNvPr>
          <p:cNvCxnSpPr>
            <a:cxnSpLocks noChangeShapeType="1"/>
          </p:cNvCxnSpPr>
          <p:nvPr/>
        </p:nvCxnSpPr>
        <p:spPr bwMode="auto">
          <a:xfrm>
            <a:off x="3264195" y="5364726"/>
            <a:ext cx="2819400" cy="846357"/>
          </a:xfrm>
          <a:prstGeom prst="straightConnector1">
            <a:avLst/>
          </a:prstGeom>
          <a:noFill/>
          <a:ln w="25400" algn="ctr">
            <a:solidFill>
              <a:schemeClr val="tx1"/>
            </a:solidFill>
            <a:round/>
            <a:headEnd type="none" w="sm" len="sm"/>
            <a:tailEnd type="arrow" w="med" len="med"/>
          </a:ln>
        </p:spPr>
      </p:cxnSp>
    </p:spTree>
    <p:extLst>
      <p:ext uri="{BB962C8B-B14F-4D97-AF65-F5344CB8AC3E}">
        <p14:creationId xmlns:p14="http://schemas.microsoft.com/office/powerpoint/2010/main" val="11164519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A36D9F-19FC-967D-933D-58D21454EFA2}"/>
              </a:ext>
            </a:extLst>
          </p:cNvPr>
          <p:cNvPicPr>
            <a:picLocks noChangeAspect="1"/>
          </p:cNvPicPr>
          <p:nvPr/>
        </p:nvPicPr>
        <p:blipFill>
          <a:blip r:embed="rId2"/>
          <a:stretch>
            <a:fillRect/>
          </a:stretch>
        </p:blipFill>
        <p:spPr>
          <a:xfrm>
            <a:off x="851968" y="1480865"/>
            <a:ext cx="7440063" cy="3896269"/>
          </a:xfrm>
          <a:prstGeom prst="rect">
            <a:avLst/>
          </a:prstGeom>
        </p:spPr>
      </p:pic>
      <p:cxnSp>
        <p:nvCxnSpPr>
          <p:cNvPr id="4" name="Straight Arrow Connector 2">
            <a:extLst>
              <a:ext uri="{FF2B5EF4-FFF2-40B4-BE49-F238E27FC236}">
                <a16:creationId xmlns:a16="http://schemas.microsoft.com/office/drawing/2014/main" id="{EB3A4001-39EB-5BDD-AF6A-8AAB3D1DBC49}"/>
              </a:ext>
            </a:extLst>
          </p:cNvPr>
          <p:cNvCxnSpPr>
            <a:cxnSpLocks noChangeShapeType="1"/>
          </p:cNvCxnSpPr>
          <p:nvPr/>
        </p:nvCxnSpPr>
        <p:spPr bwMode="auto">
          <a:xfrm flipH="1">
            <a:off x="4877566" y="2359020"/>
            <a:ext cx="1902768" cy="1323242"/>
          </a:xfrm>
          <a:prstGeom prst="straightConnector1">
            <a:avLst/>
          </a:prstGeom>
          <a:noFill/>
          <a:ln w="25400" algn="ctr">
            <a:solidFill>
              <a:schemeClr val="tx1"/>
            </a:solidFill>
            <a:round/>
            <a:headEnd type="none" w="sm" len="sm"/>
            <a:tailEnd type="arrow" w="med" len="med"/>
          </a:ln>
        </p:spPr>
      </p:cxnSp>
    </p:spTree>
    <p:extLst>
      <p:ext uri="{BB962C8B-B14F-4D97-AF65-F5344CB8AC3E}">
        <p14:creationId xmlns:p14="http://schemas.microsoft.com/office/powerpoint/2010/main" val="2899295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17250"/>
            <a:ext cx="8420100" cy="1071992"/>
          </a:xfrm>
        </p:spPr>
        <p:txBody>
          <a:bodyPr vert="horz" lIns="91440" tIns="45720" rIns="91440" bIns="45720" anchor="b">
            <a:normAutofit/>
          </a:bodyPr>
          <a:lstStyle/>
          <a:p>
            <a:r>
              <a:rPr lang="en-US" altLang="en-US" dirty="0">
                <a:latin typeface="helvetica"/>
                <a:cs typeface="helvetica"/>
              </a:rPr>
              <a:t>Detailed Description of all courses!</a:t>
            </a:r>
          </a:p>
        </p:txBody>
      </p:sp>
      <p:sp>
        <p:nvSpPr>
          <p:cNvPr id="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3DDA3AAE-DE42-41F5-8FCF-170B5CDCC621}" type="slidenum">
              <a:rPr kumimoji="0" lang="en-US" altLang="en-US" sz="1400" smtClean="0">
                <a:latin typeface="Times New Roman" pitchFamily="18" charset="0"/>
              </a:rPr>
              <a:pPr>
                <a:spcBef>
                  <a:spcPct val="0"/>
                </a:spcBef>
                <a:buClrTx/>
                <a:buSzTx/>
                <a:buFontTx/>
                <a:buNone/>
              </a:pPr>
              <a:t>37</a:t>
            </a:fld>
            <a:endParaRPr kumimoji="0" lang="en-US" altLang="en-US" sz="1400">
              <a:latin typeface="Times New Roman" pitchFamily="18" charset="0"/>
            </a:endParaRPr>
          </a:p>
        </p:txBody>
      </p:sp>
      <p:pic>
        <p:nvPicPr>
          <p:cNvPr id="9220"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74564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7612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latin typeface="helvetica"/>
                <a:cs typeface="helvetica"/>
              </a:rPr>
              <a:t>Required Courses </a:t>
            </a:r>
          </a:p>
        </p:txBody>
      </p:sp>
      <p:sp>
        <p:nvSpPr>
          <p:cNvPr id="3" name="Content Placeholder 2"/>
          <p:cNvSpPr>
            <a:spLocks noGrp="1"/>
          </p:cNvSpPr>
          <p:nvPr>
            <p:ph sz="quarter" idx="1"/>
          </p:nvPr>
        </p:nvSpPr>
        <p:spPr>
          <a:xfrm>
            <a:off x="332232" y="1371600"/>
            <a:ext cx="8503920" cy="2892552"/>
          </a:xfrm>
        </p:spPr>
        <p:txBody>
          <a:bodyPr numCol="3">
            <a:normAutofit lnSpcReduction="10000"/>
          </a:bodyPr>
          <a:lstStyle/>
          <a:p>
            <a:pPr marL="0" indent="0">
              <a:buNone/>
            </a:pPr>
            <a:endParaRPr lang="en-US" sz="1400" b="1"/>
          </a:p>
          <a:p>
            <a:pPr marL="0" indent="0">
              <a:buNone/>
            </a:pPr>
            <a:r>
              <a:rPr lang="en-US" sz="1400" b="1"/>
              <a:t>Grade 10       </a:t>
            </a:r>
          </a:p>
          <a:p>
            <a:pPr marL="0" indent="0">
              <a:buNone/>
            </a:pPr>
            <a:r>
              <a:rPr lang="en-US" sz="1400" b="1"/>
              <a:t>(8 classes) </a:t>
            </a:r>
            <a:endParaRPr lang="en-US" sz="1400"/>
          </a:p>
          <a:p>
            <a:pPr marL="0" indent="0">
              <a:buNone/>
            </a:pPr>
            <a:r>
              <a:rPr lang="en-US" sz="1400"/>
              <a:t>English Lang. Arts 10 </a:t>
            </a:r>
          </a:p>
          <a:p>
            <a:pPr marL="0" indent="0">
              <a:buNone/>
            </a:pPr>
            <a:r>
              <a:rPr lang="en-US" sz="1400"/>
              <a:t>Social Studies 10 </a:t>
            </a:r>
          </a:p>
          <a:p>
            <a:pPr marL="0" indent="0">
              <a:buNone/>
            </a:pPr>
            <a:r>
              <a:rPr lang="en-US" sz="1400"/>
              <a:t>Career Life Educ. 10 </a:t>
            </a:r>
          </a:p>
          <a:p>
            <a:pPr marL="0" indent="0">
              <a:buNone/>
            </a:pPr>
            <a:r>
              <a:rPr lang="en-US" sz="1400"/>
              <a:t>Science 10 </a:t>
            </a:r>
          </a:p>
          <a:p>
            <a:pPr marL="0" indent="0">
              <a:buNone/>
            </a:pPr>
            <a:r>
              <a:rPr lang="en-US" sz="1400"/>
              <a:t>A Mathematics 10 </a:t>
            </a:r>
          </a:p>
          <a:p>
            <a:pPr marL="0" indent="0">
              <a:buNone/>
            </a:pPr>
            <a:r>
              <a:rPr lang="en-US" sz="1400"/>
              <a:t>Physical Education 10 </a:t>
            </a:r>
          </a:p>
          <a:p>
            <a:pPr marL="0" indent="0">
              <a:buNone/>
            </a:pPr>
            <a:r>
              <a:rPr lang="en-US" sz="1400"/>
              <a:t>Two (2)Electives</a:t>
            </a:r>
          </a:p>
          <a:p>
            <a:pPr marL="0" indent="0">
              <a:buNone/>
            </a:pPr>
            <a:endParaRPr lang="en-US" sz="1400" b="1"/>
          </a:p>
          <a:p>
            <a:pPr marL="0" indent="0">
              <a:buNone/>
            </a:pPr>
            <a:endParaRPr lang="en-US" sz="1400" b="1"/>
          </a:p>
          <a:p>
            <a:pPr marL="0" indent="0">
              <a:buNone/>
            </a:pPr>
            <a:r>
              <a:rPr lang="en-US" sz="1400" b="1"/>
              <a:t> </a:t>
            </a:r>
          </a:p>
          <a:p>
            <a:pPr marL="0" indent="0">
              <a:buNone/>
            </a:pPr>
            <a:r>
              <a:rPr lang="en-US" sz="1400" b="1"/>
              <a:t>Grade 11 </a:t>
            </a:r>
          </a:p>
          <a:p>
            <a:pPr marL="0" indent="0">
              <a:buNone/>
            </a:pPr>
            <a:r>
              <a:rPr lang="en-US" sz="1400" b="1"/>
              <a:t>(8 classes) </a:t>
            </a:r>
            <a:endParaRPr lang="en-US" sz="1400"/>
          </a:p>
          <a:p>
            <a:pPr marL="0" indent="0">
              <a:buNone/>
            </a:pPr>
            <a:r>
              <a:rPr lang="en-US" sz="1400"/>
              <a:t>One of Lang Arts 11 Options</a:t>
            </a:r>
          </a:p>
          <a:p>
            <a:pPr marL="0" indent="0">
              <a:buNone/>
            </a:pPr>
            <a:r>
              <a:rPr lang="en-US" sz="1400"/>
              <a:t>Any Science 11 </a:t>
            </a:r>
          </a:p>
          <a:p>
            <a:pPr marL="0" indent="0">
              <a:buNone/>
            </a:pPr>
            <a:r>
              <a:rPr lang="en-US" sz="1400"/>
              <a:t>Any Mathematics 11 </a:t>
            </a:r>
          </a:p>
          <a:p>
            <a:pPr marL="0" indent="0">
              <a:buNone/>
            </a:pPr>
            <a:r>
              <a:rPr lang="en-US" sz="1400"/>
              <a:t>Social Studies 12 (can be done </a:t>
            </a:r>
          </a:p>
          <a:p>
            <a:pPr marL="0" indent="0">
              <a:buNone/>
            </a:pPr>
            <a:r>
              <a:rPr lang="en-US" sz="1400"/>
              <a:t>Grade 12 year)</a:t>
            </a:r>
          </a:p>
          <a:p>
            <a:pPr marL="0" indent="0">
              <a:buNone/>
            </a:pPr>
            <a:r>
              <a:rPr lang="en-US" sz="1400"/>
              <a:t>Four (4) additional courses</a:t>
            </a:r>
            <a:endParaRPr lang="en-US" sz="1400" b="1"/>
          </a:p>
          <a:p>
            <a:pPr marL="0" indent="0">
              <a:buNone/>
            </a:pPr>
            <a:endParaRPr lang="en-US" sz="1400" b="1"/>
          </a:p>
          <a:p>
            <a:pPr marL="0" indent="0">
              <a:buNone/>
            </a:pPr>
            <a:endParaRPr lang="en-US" sz="1400" b="1"/>
          </a:p>
          <a:p>
            <a:pPr marL="0" indent="0">
              <a:buNone/>
            </a:pPr>
            <a:endParaRPr lang="en-US" sz="1400" b="1"/>
          </a:p>
          <a:p>
            <a:pPr marL="0" indent="0">
              <a:buNone/>
            </a:pPr>
            <a:endParaRPr lang="en-US" sz="1400" b="1"/>
          </a:p>
          <a:p>
            <a:pPr marL="0" indent="0">
              <a:buNone/>
            </a:pPr>
            <a:r>
              <a:rPr lang="en-US" sz="1400" b="1"/>
              <a:t>Grade 12 </a:t>
            </a:r>
          </a:p>
          <a:p>
            <a:pPr marL="0" indent="0">
              <a:buNone/>
            </a:pPr>
            <a:r>
              <a:rPr lang="en-US" sz="1400" b="1"/>
              <a:t>(8 classes) </a:t>
            </a:r>
            <a:endParaRPr lang="en-US" sz="1400"/>
          </a:p>
          <a:p>
            <a:pPr marL="0" indent="0">
              <a:buNone/>
            </a:pPr>
            <a:r>
              <a:rPr lang="en-US" sz="1400"/>
              <a:t>English Studies 12 1.___________12</a:t>
            </a:r>
          </a:p>
          <a:p>
            <a:pPr marL="0" indent="0">
              <a:buNone/>
            </a:pPr>
            <a:r>
              <a:rPr lang="en-US" sz="1400"/>
              <a:t>2.___________12</a:t>
            </a:r>
          </a:p>
          <a:p>
            <a:pPr marL="0" indent="0">
              <a:buNone/>
            </a:pPr>
            <a:r>
              <a:rPr lang="en-US" sz="1400"/>
              <a:t>3.___________12</a:t>
            </a:r>
          </a:p>
          <a:p>
            <a:pPr marL="0" indent="0">
              <a:buNone/>
            </a:pPr>
            <a:endParaRPr lang="en-US" sz="1400"/>
          </a:p>
          <a:p>
            <a:pPr marL="0" indent="0">
              <a:buNone/>
            </a:pPr>
            <a:r>
              <a:rPr lang="en-US" sz="1400"/>
              <a:t>Four (4) additional courses</a:t>
            </a:r>
          </a:p>
          <a:p>
            <a:pPr marL="0" indent="0">
              <a:buNone/>
            </a:pPr>
            <a:r>
              <a:rPr lang="en-US" sz="1400" b="1"/>
              <a:t>Career Life Connections </a:t>
            </a:r>
          </a:p>
          <a:p>
            <a:pPr marL="0" indent="0">
              <a:buNone/>
            </a:pPr>
            <a:endParaRPr lang="en-US" sz="1400"/>
          </a:p>
        </p:txBody>
      </p:sp>
      <p:sp>
        <p:nvSpPr>
          <p:cNvPr id="4" name="TextBox 3">
            <a:extLst>
              <a:ext uri="{FF2B5EF4-FFF2-40B4-BE49-F238E27FC236}">
                <a16:creationId xmlns:a16="http://schemas.microsoft.com/office/drawing/2014/main" id="{320D5AFA-FAD8-7B0C-183E-0E868D0B10A7}"/>
              </a:ext>
            </a:extLst>
          </p:cNvPr>
          <p:cNvSpPr txBox="1"/>
          <p:nvPr/>
        </p:nvSpPr>
        <p:spPr>
          <a:xfrm>
            <a:off x="187036" y="4540827"/>
            <a:ext cx="8763000"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latin typeface="helvetica"/>
                <a:cs typeface="helvetica"/>
              </a:rPr>
              <a:t>Consider whether you need grade 11 pre-requisite courses to set you up for grade 12.</a:t>
            </a:r>
          </a:p>
          <a:p>
            <a:pPr marL="285750" indent="-285750">
              <a:buFont typeface="Arial" panose="020B0604020202020204" pitchFamily="34" charset="0"/>
              <a:buChar char="•"/>
            </a:pPr>
            <a:endParaRPr lang="en-US" sz="1000" b="1" dirty="0">
              <a:latin typeface="helvetica"/>
              <a:cs typeface="Arial"/>
            </a:endParaRPr>
          </a:p>
          <a:p>
            <a:pPr marL="285750" indent="-285750">
              <a:buFont typeface="Arial" panose="020B0604020202020204" pitchFamily="34" charset="0"/>
              <a:buChar char="•"/>
            </a:pPr>
            <a:r>
              <a:rPr lang="en-US" sz="1600" b="1" dirty="0">
                <a:latin typeface="helvetica"/>
                <a:cs typeface="helvetica"/>
              </a:rPr>
              <a:t>Grade 11 courses count! Treat it like grade 12. Universities take grade 11 marks into consideration for admission. </a:t>
            </a:r>
          </a:p>
          <a:p>
            <a:pPr marL="285750" indent="-285750">
              <a:buFont typeface="Arial" panose="020B0604020202020204" pitchFamily="34" charset="0"/>
              <a:buChar char="•"/>
            </a:pPr>
            <a:endParaRPr lang="en-US" sz="1000" b="1" dirty="0">
              <a:latin typeface="helvetica"/>
              <a:cs typeface="Arial"/>
            </a:endParaRPr>
          </a:p>
          <a:p>
            <a:pPr marL="285750" indent="-285750">
              <a:buFont typeface="Arial" panose="020B0604020202020204" pitchFamily="34" charset="0"/>
              <a:buChar char="•"/>
            </a:pPr>
            <a:r>
              <a:rPr lang="en-US" sz="1600" b="1" dirty="0">
                <a:latin typeface="helvetica"/>
                <a:cs typeface="helvetica"/>
              </a:rPr>
              <a:t>Grade 12 is about setting yourself up for life after high school.  If you are planning to attend post-secondary, make sure you have the required courses for your program. </a:t>
            </a:r>
            <a:endParaRPr lang="en-CA" sz="1600" b="1" dirty="0">
              <a:latin typeface="helvetica"/>
              <a:cs typeface="helvetica"/>
            </a:endParaRPr>
          </a:p>
        </p:txBody>
      </p:sp>
    </p:spTree>
    <p:extLst>
      <p:ext uri="{BB962C8B-B14F-4D97-AF65-F5344CB8AC3E}">
        <p14:creationId xmlns:p14="http://schemas.microsoft.com/office/powerpoint/2010/main" val="351027350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latin typeface="helvetica"/>
                <a:cs typeface="helvetica"/>
              </a:rPr>
              <a:t>When Choosing Courses: </a:t>
            </a:r>
          </a:p>
        </p:txBody>
      </p:sp>
      <p:sp>
        <p:nvSpPr>
          <p:cNvPr id="3" name="Content Placeholder 2"/>
          <p:cNvSpPr>
            <a:spLocks noGrp="1"/>
          </p:cNvSpPr>
          <p:nvPr>
            <p:ph sz="quarter" idx="1"/>
          </p:nvPr>
        </p:nvSpPr>
        <p:spPr>
          <a:xfrm>
            <a:off x="301752" y="1679448"/>
            <a:ext cx="8503920" cy="4949952"/>
          </a:xfrm>
        </p:spPr>
        <p:txBody>
          <a:bodyPr vert="horz" lIns="91440" tIns="45720" rIns="91440" bIns="45720" anchor="t">
            <a:normAutofit/>
          </a:bodyPr>
          <a:lstStyle/>
          <a:p>
            <a:pPr marL="0" indent="0">
              <a:buNone/>
            </a:pPr>
            <a:r>
              <a:rPr lang="en-US" dirty="0">
                <a:latin typeface="helvetica"/>
                <a:cs typeface="helvetica"/>
              </a:rPr>
              <a:t>For all core academics, you must have completed the prerequisite course for all grades 9 through 12</a:t>
            </a:r>
          </a:p>
          <a:p>
            <a:pPr lvl="1"/>
            <a:r>
              <a:rPr lang="en-US" sz="1800" dirty="0">
                <a:latin typeface="helvetica"/>
                <a:cs typeface="helvetica"/>
              </a:rPr>
              <a:t>i.e. for Chemistry 11 you must have successfully passed Science 10</a:t>
            </a:r>
          </a:p>
          <a:p>
            <a:pPr lvl="1"/>
            <a:r>
              <a:rPr lang="en-US" sz="1800" dirty="0">
                <a:latin typeface="helvetica"/>
                <a:cs typeface="helvetica"/>
              </a:rPr>
              <a:t>i.e. for French 11 you must have successfully passed French 10</a:t>
            </a:r>
          </a:p>
          <a:p>
            <a:pPr lvl="1"/>
            <a:endParaRPr lang="en-US" dirty="0">
              <a:latin typeface="helvetica"/>
              <a:cs typeface="helvetica"/>
            </a:endParaRPr>
          </a:p>
          <a:p>
            <a:pPr marL="274320" lvl="1" indent="0">
              <a:buNone/>
            </a:pPr>
            <a:endParaRPr lang="en-US" dirty="0">
              <a:latin typeface="helvetica"/>
              <a:cs typeface="helvetica"/>
            </a:endParaRPr>
          </a:p>
          <a:p>
            <a:pPr marL="0" indent="0">
              <a:buNone/>
            </a:pPr>
            <a:r>
              <a:rPr lang="en-US" dirty="0">
                <a:latin typeface="helvetica"/>
                <a:cs typeface="helvetica"/>
              </a:rPr>
              <a:t>For all gr 12 electives you must have the grade 11 prerequisite as well</a:t>
            </a:r>
          </a:p>
          <a:p>
            <a:pPr lvl="1">
              <a:buFont typeface="Courier New" panose="02070309020205020404" pitchFamily="49" charset="0"/>
              <a:buChar char="o"/>
            </a:pPr>
            <a:r>
              <a:rPr lang="en-US" sz="1800" dirty="0">
                <a:latin typeface="helvetica"/>
                <a:cs typeface="helvetica"/>
              </a:rPr>
              <a:t>i.e. you cannot take Auto 12 without having completed Auto 11</a:t>
            </a:r>
          </a:p>
          <a:p>
            <a:pPr lvl="1">
              <a:buFont typeface="Courier New" panose="02070309020205020404" pitchFamily="49" charset="0"/>
              <a:buChar char="o"/>
            </a:pPr>
            <a:r>
              <a:rPr lang="en-US" sz="1800" dirty="0">
                <a:latin typeface="helvetica"/>
                <a:cs typeface="helvetica"/>
              </a:rPr>
              <a:t>i.e. you cannot take Physics 12 without having completed Physics 11 </a:t>
            </a:r>
          </a:p>
        </p:txBody>
      </p:sp>
    </p:spTree>
    <p:extLst>
      <p:ext uri="{BB962C8B-B14F-4D97-AF65-F5344CB8AC3E}">
        <p14:creationId xmlns:p14="http://schemas.microsoft.com/office/powerpoint/2010/main" val="115252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vert="horz" lIns="91440" tIns="45720" rIns="91440" bIns="45720" anchor="b">
            <a:normAutofit fontScale="90000"/>
          </a:bodyPr>
          <a:lstStyle/>
          <a:p>
            <a:br>
              <a:rPr lang="en-US" dirty="0">
                <a:latin typeface="helvetica"/>
              </a:rPr>
            </a:br>
            <a:br>
              <a:rPr lang="en-US" dirty="0">
                <a:latin typeface="helvetica"/>
              </a:rPr>
            </a:br>
            <a:br>
              <a:rPr lang="en-US" dirty="0">
                <a:latin typeface="helvetica"/>
              </a:rPr>
            </a:br>
            <a:br>
              <a:rPr lang="en-US" dirty="0">
                <a:latin typeface="helvetica"/>
              </a:rPr>
            </a:br>
            <a:br>
              <a:rPr lang="en-US" dirty="0">
                <a:latin typeface="helvetica"/>
              </a:rPr>
            </a:br>
            <a:br>
              <a:rPr lang="en-US" dirty="0">
                <a:latin typeface="helvetica"/>
              </a:rPr>
            </a:br>
            <a:r>
              <a:rPr lang="en-US" sz="3200" u="sng" dirty="0">
                <a:latin typeface="helvetica"/>
                <a:cs typeface="helvetica"/>
              </a:rPr>
              <a:t>Graduation Assessments</a:t>
            </a:r>
            <a:br>
              <a:rPr lang="en-US" sz="1700" dirty="0">
                <a:latin typeface="helvetica"/>
              </a:rPr>
            </a:br>
            <a:br>
              <a:rPr lang="en-US" sz="1800" dirty="0">
                <a:latin typeface="helvetica"/>
              </a:rPr>
            </a:br>
            <a:endParaRPr lang="en-US" sz="1800">
              <a:latin typeface="helvetica"/>
              <a:cs typeface="helvetica"/>
            </a:endParaRPr>
          </a:p>
        </p:txBody>
      </p:sp>
      <p:sp>
        <p:nvSpPr>
          <p:cNvPr id="3" name="TextBox 2"/>
          <p:cNvSpPr txBox="1"/>
          <p:nvPr/>
        </p:nvSpPr>
        <p:spPr>
          <a:xfrm>
            <a:off x="304800" y="1432203"/>
            <a:ext cx="8458200" cy="5632311"/>
          </a:xfrm>
          <a:prstGeom prst="rect">
            <a:avLst/>
          </a:prstGeom>
          <a:noFill/>
        </p:spPr>
        <p:txBody>
          <a:bodyPr wrap="square" lIns="91440" tIns="45720" rIns="91440" bIns="45720" rtlCol="0" anchor="t">
            <a:spAutoFit/>
          </a:bodyPr>
          <a:lstStyle/>
          <a:p>
            <a:r>
              <a:rPr lang="en-US" sz="1600" b="1" dirty="0">
                <a:latin typeface="helvetica"/>
                <a:cs typeface="Arial"/>
              </a:rPr>
              <a:t>Numeracy 10 Assessment</a:t>
            </a:r>
            <a:r>
              <a:rPr lang="en-US" sz="1600" dirty="0">
                <a:latin typeface="helvetica"/>
                <a:cs typeface="Arial"/>
              </a:rPr>
              <a:t>: </a:t>
            </a:r>
            <a:endParaRPr lang="en-US" dirty="0">
              <a:latin typeface="helvetica"/>
              <a:cs typeface="helvetica"/>
            </a:endParaRPr>
          </a:p>
          <a:p>
            <a:pPr marL="285750" indent="-285750">
              <a:buFont typeface="Arial" charset="0"/>
              <a:buChar char="•"/>
            </a:pPr>
            <a:r>
              <a:rPr lang="en-US" sz="1400" dirty="0">
                <a:latin typeface="helvetica"/>
                <a:cs typeface="Arial"/>
              </a:rPr>
              <a:t>All students will be required to complete the Numeracy 10 assessment as a graduation requirement. </a:t>
            </a:r>
          </a:p>
          <a:p>
            <a:endParaRPr lang="en-US" sz="1600" dirty="0">
              <a:latin typeface="helvetica"/>
              <a:cs typeface="helvetica"/>
            </a:endParaRPr>
          </a:p>
          <a:p>
            <a:r>
              <a:rPr lang="en-US" sz="1600" b="1" dirty="0">
                <a:latin typeface="helvetica"/>
                <a:cs typeface="Arial"/>
              </a:rPr>
              <a:t>Literacy 10 Assessment: </a:t>
            </a:r>
          </a:p>
          <a:p>
            <a:pPr marL="285750" indent="-285750">
              <a:buFont typeface="Arial" panose="020B0604020202020204" pitchFamily="34" charset="0"/>
              <a:buChar char="•"/>
            </a:pPr>
            <a:r>
              <a:rPr lang="en-US" sz="1400" dirty="0">
                <a:latin typeface="helvetica"/>
                <a:cs typeface="Arial"/>
              </a:rPr>
              <a:t>All students will be required to complete the Literacy 10 assessment as a graduation requirement </a:t>
            </a:r>
          </a:p>
          <a:p>
            <a:pPr marL="285750" indent="-285750">
              <a:buFont typeface="Arial" panose="020B0604020202020204" pitchFamily="34" charset="0"/>
              <a:buChar char="•"/>
            </a:pPr>
            <a:endParaRPr lang="en-US" sz="1600" dirty="0">
              <a:latin typeface="helvetica"/>
              <a:cs typeface="helvetica"/>
            </a:endParaRPr>
          </a:p>
          <a:p>
            <a:r>
              <a:rPr lang="en-US" sz="1600" b="1" dirty="0">
                <a:latin typeface="helvetica"/>
                <a:cs typeface="Arial"/>
              </a:rPr>
              <a:t>Literacy 12 Assessment: </a:t>
            </a:r>
          </a:p>
          <a:p>
            <a:pPr marL="285750" indent="-285750">
              <a:buFont typeface="Arial" panose="020B0604020202020204" pitchFamily="34" charset="0"/>
              <a:buChar char="•"/>
            </a:pPr>
            <a:r>
              <a:rPr lang="en-US" sz="1400" dirty="0">
                <a:latin typeface="helvetica"/>
                <a:cs typeface="Arial"/>
              </a:rPr>
              <a:t>All students will be required to complete the Literacy 12 assessment as a graduation requirement</a:t>
            </a:r>
          </a:p>
          <a:p>
            <a:pPr marL="285750" indent="-285750">
              <a:buFont typeface="Arial" panose="020B0604020202020204" pitchFamily="34" charset="0"/>
              <a:buChar char="•"/>
            </a:pPr>
            <a:r>
              <a:rPr lang="en-US" sz="1400" dirty="0">
                <a:latin typeface="helvetica"/>
                <a:cs typeface="Arial"/>
              </a:rPr>
              <a:t>All grade 12 students will be registered to write the assessment in January. </a:t>
            </a:r>
          </a:p>
          <a:p>
            <a:pPr marL="285750" indent="-285750">
              <a:buFont typeface="Arial" panose="020B0604020202020204" pitchFamily="34" charset="0"/>
              <a:buChar char="•"/>
            </a:pPr>
            <a:endParaRPr lang="en-US" sz="1400" dirty="0">
              <a:highlight>
                <a:srgbClr val="FFFF00"/>
              </a:highlight>
              <a:latin typeface="helvetica"/>
              <a:cs typeface="Arial"/>
            </a:endParaRPr>
          </a:p>
          <a:p>
            <a:r>
              <a:rPr lang="en-US" sz="1600" dirty="0">
                <a:latin typeface="helvetica"/>
                <a:cs typeface="Arial"/>
              </a:rPr>
              <a:t> </a:t>
            </a:r>
          </a:p>
          <a:p>
            <a:endParaRPr lang="en-US" sz="1600" dirty="0">
              <a:latin typeface="helvetica"/>
              <a:cs typeface="helvetica"/>
            </a:endParaRPr>
          </a:p>
          <a:p>
            <a:r>
              <a:rPr lang="en-US" sz="1400" dirty="0">
                <a:latin typeface="helvetica"/>
                <a:cs typeface="Arial"/>
              </a:rPr>
              <a:t>See the Ministry website for more info:</a:t>
            </a:r>
          </a:p>
          <a:p>
            <a:r>
              <a:rPr lang="en-US" sz="1400" dirty="0">
                <a:latin typeface="helvetica"/>
                <a:cs typeface="Arial"/>
                <a:hlinkClick r:id="rId3"/>
              </a:rPr>
              <a:t>https://curriculum.gov.bc.ca/provincial/grade-10-numeracy-assessment</a:t>
            </a:r>
            <a:endParaRPr lang="en-US" sz="1400" dirty="0">
              <a:latin typeface="helvetica"/>
              <a:cs typeface="Arial"/>
            </a:endParaRPr>
          </a:p>
          <a:p>
            <a:r>
              <a:rPr lang="en-US" sz="1400" dirty="0">
                <a:latin typeface="helvetica"/>
                <a:cs typeface="Arial"/>
                <a:hlinkClick r:id="rId4"/>
              </a:rPr>
              <a:t>https://curriculum.gov.bc.ca/provincial/grade-10-literacy-assessment</a:t>
            </a:r>
            <a:endParaRPr lang="en-US" sz="1400" dirty="0">
              <a:latin typeface="helvetica"/>
              <a:cs typeface="Arial"/>
            </a:endParaRPr>
          </a:p>
          <a:p>
            <a:r>
              <a:rPr lang="en-US" sz="1400" dirty="0">
                <a:latin typeface="helvetica"/>
                <a:cs typeface="Arial"/>
                <a:hlinkClick r:id="rId5"/>
              </a:rPr>
              <a:t>https://curriculum.gov.bc.ca/provincial/grade-12-literacy-assessment</a:t>
            </a:r>
            <a:endParaRPr lang="en-US" sz="1400" dirty="0">
              <a:latin typeface="helvetica"/>
              <a:cs typeface="Arial"/>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6640112"/>
      </p:ext>
    </p:extLst>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8534400" cy="685800"/>
          </a:xfrm>
        </p:spPr>
        <p:txBody>
          <a:bodyPr vert="horz" lIns="91440" tIns="45720" rIns="91440" bIns="45720" anchor="b">
            <a:normAutofit fontScale="90000"/>
          </a:bodyPr>
          <a:lstStyle/>
          <a:p>
            <a:pPr algn="ctr"/>
            <a:br>
              <a:rPr lang="en-US" altLang="en-US" dirty="0">
                <a:latin typeface="helvetica"/>
              </a:rPr>
            </a:br>
            <a:r>
              <a:rPr lang="en-US" altLang="en-US" dirty="0">
                <a:latin typeface="helvetica"/>
                <a:cs typeface="helvetica"/>
              </a:rPr>
              <a:t>Extra and Online Classes</a:t>
            </a:r>
          </a:p>
        </p:txBody>
      </p:sp>
      <p:sp>
        <p:nvSpPr>
          <p:cNvPr id="13315" name="Content Placeholder 2"/>
          <p:cNvSpPr>
            <a:spLocks noGrp="1"/>
          </p:cNvSpPr>
          <p:nvPr>
            <p:ph idx="1"/>
          </p:nvPr>
        </p:nvSpPr>
        <p:spPr>
          <a:xfrm>
            <a:off x="304800" y="1447800"/>
            <a:ext cx="8610600" cy="4876801"/>
          </a:xfrm>
        </p:spPr>
        <p:txBody>
          <a:bodyPr vert="horz" lIns="91440" tIns="45720" rIns="91440" bIns="45720" anchor="t">
            <a:normAutofit fontScale="92500" lnSpcReduction="10000"/>
          </a:bodyPr>
          <a:lstStyle/>
          <a:p>
            <a:r>
              <a:rPr lang="en-US" altLang="en-US" sz="2000" b="1" u="sng" dirty="0">
                <a:highlight>
                  <a:srgbClr val="FFFF00"/>
                </a:highlight>
                <a:latin typeface="helvetica"/>
                <a:cs typeface="helvetica"/>
              </a:rPr>
              <a:t>Extra Courses</a:t>
            </a:r>
            <a:r>
              <a:rPr lang="en-US" altLang="en-US" sz="2000" dirty="0">
                <a:latin typeface="helvetica"/>
                <a:cs typeface="helvetica"/>
              </a:rPr>
              <a:t>: Jazz Band, Choir , and Vocal Jazz, Musical Orchestra, Leadership, Athletic Leadership, Red Cross Leadership, Graphic Production (yearbook), any online courses (these would be in addition to your 8 courses)</a:t>
            </a:r>
          </a:p>
          <a:p>
            <a:endParaRPr lang="en-US" altLang="en-US" sz="2000" dirty="0">
              <a:latin typeface="helvetica"/>
              <a:cs typeface="helvetica"/>
            </a:endParaRPr>
          </a:p>
          <a:p>
            <a:r>
              <a:rPr lang="en-US" altLang="en-US" sz="2000" dirty="0">
                <a:latin typeface="helvetica"/>
                <a:cs typeface="helvetica"/>
              </a:rPr>
              <a:t>Grade 9-11 students </a:t>
            </a:r>
            <a:r>
              <a:rPr lang="en-US" altLang="en-US" sz="2000" u="sng" dirty="0">
                <a:latin typeface="helvetica"/>
                <a:cs typeface="helvetica"/>
              </a:rPr>
              <a:t>must have 8 classes </a:t>
            </a:r>
            <a:r>
              <a:rPr lang="en-US" altLang="en-US" sz="2000" dirty="0">
                <a:latin typeface="helvetica"/>
                <a:cs typeface="helvetica"/>
              </a:rPr>
              <a:t>in their Pinetree timetable (extra courses not included, online courses not included) </a:t>
            </a:r>
          </a:p>
          <a:p>
            <a:endParaRPr lang="en-US" altLang="en-US" sz="2000" dirty="0">
              <a:latin typeface="helvetica"/>
              <a:cs typeface="helvetica"/>
            </a:endParaRPr>
          </a:p>
          <a:p>
            <a:r>
              <a:rPr lang="en-US" altLang="en-US" sz="2000" dirty="0">
                <a:latin typeface="helvetica"/>
                <a:cs typeface="helvetica"/>
              </a:rPr>
              <a:t>Grade 12 students may apply to have 7 classes in their timetable (and receive an off block) – on the back of the course planning sheet.</a:t>
            </a:r>
          </a:p>
          <a:p>
            <a:pPr marL="0" indent="0">
              <a:buNone/>
            </a:pPr>
            <a:endParaRPr lang="en-US" altLang="en-US" sz="2000" dirty="0">
              <a:latin typeface="helvetica"/>
              <a:cs typeface="helvetica"/>
            </a:endParaRPr>
          </a:p>
          <a:p>
            <a:r>
              <a:rPr lang="en-US" altLang="en-US" sz="2000" dirty="0">
                <a:latin typeface="helvetica"/>
                <a:cs typeface="helvetica"/>
              </a:rPr>
              <a:t>Although, a minimum 80 credits are needed for graduation most will graduate with over 90. </a:t>
            </a:r>
          </a:p>
          <a:p>
            <a:pPr marL="0" indent="0">
              <a:buNone/>
            </a:pPr>
            <a:endParaRPr lang="en-US" altLang="en-US" sz="2000" dirty="0">
              <a:latin typeface="helvetica"/>
              <a:cs typeface="helvetica"/>
            </a:endParaRPr>
          </a:p>
          <a:p>
            <a:r>
              <a:rPr lang="en-US" altLang="en-US" sz="2000" dirty="0">
                <a:latin typeface="helvetica"/>
                <a:cs typeface="helvetica"/>
              </a:rPr>
              <a:t>If you wish to Grad earlier in January of your grade 12 year, please see your Counsellor to discuss further</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13ECFB43-AAB7-4443-A493-60318BEBCD21}" type="slidenum">
              <a:rPr kumimoji="0" lang="en-US" altLang="en-US" sz="1400" smtClean="0">
                <a:solidFill>
                  <a:prstClr val="black"/>
                </a:solidFill>
                <a:latin typeface="Times New Roman" pitchFamily="18" charset="0"/>
              </a:rPr>
              <a:pPr>
                <a:spcBef>
                  <a:spcPct val="0"/>
                </a:spcBef>
                <a:buClrTx/>
                <a:buSzTx/>
                <a:buFontTx/>
                <a:buNone/>
              </a:pPr>
              <a:t>40</a:t>
            </a:fld>
            <a:endParaRPr kumimoji="0" lang="en-US" altLang="en-US" sz="1400">
              <a:solidFill>
                <a:prstClr val="black"/>
              </a:solidFill>
              <a:latin typeface="Times New Roman" pitchFamily="18" charset="0"/>
            </a:endParaRPr>
          </a:p>
        </p:txBody>
      </p:sp>
    </p:spTree>
    <p:extLst>
      <p:ext uri="{BB962C8B-B14F-4D97-AF65-F5344CB8AC3E}">
        <p14:creationId xmlns:p14="http://schemas.microsoft.com/office/powerpoint/2010/main" val="351822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9D4806C-77CA-4000-B020-CE2077A265CE}" type="slidenum">
              <a:rPr kumimoji="0" lang="en-US" altLang="en-US" sz="1400" smtClean="0">
                <a:solidFill>
                  <a:prstClr val="black"/>
                </a:solidFill>
                <a:latin typeface="Times New Roman" pitchFamily="18" charset="0"/>
              </a:rPr>
              <a:pPr>
                <a:spcBef>
                  <a:spcPct val="0"/>
                </a:spcBef>
                <a:buClrTx/>
                <a:buSzTx/>
                <a:buFontTx/>
                <a:buNone/>
              </a:pPr>
              <a:t>41</a:t>
            </a:fld>
            <a:endParaRPr kumimoji="0" lang="en-US" altLang="en-US" sz="1400">
              <a:solidFill>
                <a:prstClr val="black"/>
              </a:solidFill>
              <a:latin typeface="Times New Roman" pitchFamily="18" charset="0"/>
            </a:endParaRPr>
          </a:p>
        </p:txBody>
      </p:sp>
      <p:sp>
        <p:nvSpPr>
          <p:cNvPr id="5122" name="Rectangle 2"/>
          <p:cNvSpPr>
            <a:spLocks noGrp="1" noChangeArrowheads="1"/>
          </p:cNvSpPr>
          <p:nvPr>
            <p:ph type="title"/>
          </p:nvPr>
        </p:nvSpPr>
        <p:spPr>
          <a:xfrm>
            <a:off x="381000" y="-152399"/>
            <a:ext cx="8420100" cy="1066800"/>
          </a:xfrm>
          <a:noFill/>
        </p:spPr>
        <p:txBody>
          <a:bodyPr vert="horz" lIns="91440" tIns="45720" rIns="91440" bIns="45720" anchor="b">
            <a:normAutofit/>
          </a:bodyPr>
          <a:lstStyle/>
          <a:p>
            <a:pPr algn="ctr"/>
            <a:r>
              <a:rPr lang="en-US" altLang="en-US" dirty="0">
                <a:latin typeface="helvetica"/>
                <a:cs typeface="helvetica"/>
              </a:rPr>
              <a:t>Summer School</a:t>
            </a:r>
          </a:p>
        </p:txBody>
      </p:sp>
      <p:sp>
        <p:nvSpPr>
          <p:cNvPr id="5123" name="Rectangle 3"/>
          <p:cNvSpPr>
            <a:spLocks noGrp="1" noChangeArrowheads="1"/>
          </p:cNvSpPr>
          <p:nvPr>
            <p:ph type="body" idx="1"/>
          </p:nvPr>
        </p:nvSpPr>
        <p:spPr>
          <a:xfrm>
            <a:off x="381000" y="1371600"/>
            <a:ext cx="8153400" cy="4724400"/>
          </a:xfrm>
          <a:noFill/>
        </p:spPr>
        <p:txBody>
          <a:bodyPr vert="horz" lIns="91440" tIns="45720" rIns="91440" bIns="45720" anchor="t">
            <a:normAutofit fontScale="92500" lnSpcReduction="20000"/>
          </a:bodyPr>
          <a:lstStyle/>
          <a:p>
            <a:pPr marL="0" indent="0">
              <a:buNone/>
            </a:pPr>
            <a:r>
              <a:rPr lang="en-US" altLang="en-US" dirty="0">
                <a:latin typeface="helvetica"/>
                <a:cs typeface="helvetica"/>
              </a:rPr>
              <a:t>Summer School info available </a:t>
            </a:r>
            <a:r>
              <a:rPr lang="en-US" altLang="en-US" dirty="0">
                <a:highlight>
                  <a:srgbClr val="FFFF00"/>
                </a:highlight>
                <a:latin typeface="helvetica"/>
                <a:cs typeface="helvetica"/>
              </a:rPr>
              <a:t>April/May</a:t>
            </a:r>
            <a:r>
              <a:rPr lang="en-US" altLang="en-US" dirty="0">
                <a:latin typeface="helvetica"/>
                <a:cs typeface="helvetica"/>
              </a:rPr>
              <a:t> Visit </a:t>
            </a:r>
            <a:r>
              <a:rPr lang="en-US" altLang="en-US" dirty="0">
                <a:latin typeface="helvetica"/>
                <a:cs typeface="helvetica"/>
                <a:hlinkClick r:id="rId3"/>
              </a:rPr>
              <a:t>www.summerlearningcoquitlam.ca</a:t>
            </a:r>
            <a:r>
              <a:rPr lang="en-US" altLang="en-US" dirty="0">
                <a:latin typeface="helvetica"/>
                <a:cs typeface="helvetica"/>
              </a:rPr>
              <a:t> for more info about programs.</a:t>
            </a:r>
          </a:p>
          <a:p>
            <a:pPr marL="0" indent="0">
              <a:buNone/>
            </a:pPr>
            <a:endParaRPr lang="en-US" altLang="en-US" dirty="0">
              <a:latin typeface="helvetica"/>
              <a:cs typeface="helvetica"/>
            </a:endParaRPr>
          </a:p>
          <a:p>
            <a:pPr marL="0" indent="0">
              <a:buNone/>
            </a:pPr>
            <a:r>
              <a:rPr lang="en-US" altLang="en-US" dirty="0">
                <a:latin typeface="helvetica"/>
                <a:cs typeface="helvetica"/>
              </a:rPr>
              <a:t>Secondary Academic Completion </a:t>
            </a:r>
            <a:r>
              <a:rPr lang="en-US" altLang="en-US" sz="1900" dirty="0">
                <a:latin typeface="helvetica"/>
                <a:cs typeface="helvetica"/>
              </a:rPr>
              <a:t>(counsellors will have referral forms in April)</a:t>
            </a:r>
          </a:p>
          <a:p>
            <a:pPr lvl="1">
              <a:buFont typeface="Courier New" panose="02070309020205020404" pitchFamily="49" charset="0"/>
              <a:buChar char="o"/>
            </a:pPr>
            <a:r>
              <a:rPr lang="en-US" sz="1900" dirty="0">
                <a:latin typeface="helvetica"/>
                <a:cs typeface="helvetica"/>
              </a:rPr>
              <a:t>for grade 9 and 10 students who were unsuccessful (failing/40-49%) during the school year and are being given the opportunity to receive credit (passing grade) for the course.</a:t>
            </a:r>
          </a:p>
          <a:p>
            <a:pPr lvl="1">
              <a:buFont typeface="Courier New" panose="02070309020205020404" pitchFamily="49" charset="0"/>
              <a:buChar char="o"/>
            </a:pPr>
            <a:endParaRPr lang="en-US" altLang="en-US" dirty="0">
              <a:latin typeface="helvetica"/>
              <a:cs typeface="helvetica"/>
            </a:endParaRPr>
          </a:p>
          <a:p>
            <a:pPr marL="0" indent="0">
              <a:buNone/>
            </a:pPr>
            <a:r>
              <a:rPr lang="en-US" altLang="en-US" dirty="0">
                <a:latin typeface="helvetica"/>
                <a:cs typeface="helvetica"/>
              </a:rPr>
              <a:t>Summer School Credit </a:t>
            </a:r>
            <a:r>
              <a:rPr lang="en-US" altLang="en-US" sz="1900" dirty="0">
                <a:latin typeface="helvetica"/>
                <a:cs typeface="helvetica"/>
              </a:rPr>
              <a:t>(Grade 10-12, registration dates TBA)</a:t>
            </a:r>
          </a:p>
          <a:p>
            <a:pPr lvl="1"/>
            <a:r>
              <a:rPr lang="en-US" altLang="en-US" sz="1800" dirty="0">
                <a:latin typeface="helvetica"/>
                <a:cs typeface="helvetica"/>
              </a:rPr>
              <a:t>In-person schooling and option of Fast track for some courses (blended online)</a:t>
            </a:r>
          </a:p>
          <a:p>
            <a:pPr lvl="1"/>
            <a:r>
              <a:rPr lang="en-US" altLang="en-US" sz="1800" dirty="0">
                <a:latin typeface="helvetica"/>
                <a:cs typeface="helvetica"/>
              </a:rPr>
              <a:t>6 weeks (3 hours/day)</a:t>
            </a:r>
          </a:p>
          <a:p>
            <a:pPr lvl="1"/>
            <a:r>
              <a:rPr lang="en-US" altLang="en-US" sz="1800" dirty="0">
                <a:latin typeface="helvetica"/>
                <a:cs typeface="helvetica"/>
              </a:rPr>
              <a:t>Morning and afternoon sessions @ 2 different high school sites</a:t>
            </a:r>
          </a:p>
          <a:p>
            <a:pPr lvl="1"/>
            <a:r>
              <a:rPr lang="en-US" altLang="en-US" sz="1800" dirty="0">
                <a:latin typeface="helvetica"/>
                <a:cs typeface="helvetica"/>
              </a:rPr>
              <a:t>Must login early to get a spot. Classes fill quickly. </a:t>
            </a:r>
          </a:p>
        </p:txBody>
      </p:sp>
    </p:spTree>
    <p:extLst>
      <p:ext uri="{BB962C8B-B14F-4D97-AF65-F5344CB8AC3E}">
        <p14:creationId xmlns:p14="http://schemas.microsoft.com/office/powerpoint/2010/main" val="111322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dissolve">
                                      <p:cBhvr>
                                        <p:cTn id="18" dur="500"/>
                                        <p:tgtEl>
                                          <p:spTgt spid="512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dissolve">
                                      <p:cBhvr>
                                        <p:cTn id="21" dur="500"/>
                                        <p:tgtEl>
                                          <p:spTgt spid="512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dissolve">
                                      <p:cBhvr>
                                        <p:cTn id="26" dur="500"/>
                                        <p:tgtEl>
                                          <p:spTgt spid="512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dissolve">
                                      <p:cBhvr>
                                        <p:cTn id="29" dur="500"/>
                                        <p:tgtEl>
                                          <p:spTgt spid="512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dissolve">
                                      <p:cBhvr>
                                        <p:cTn id="32" dur="500"/>
                                        <p:tgtEl>
                                          <p:spTgt spid="512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animEffect transition="in" filter="dissolve">
                                      <p:cBhvr>
                                        <p:cTn id="35" dur="500"/>
                                        <p:tgtEl>
                                          <p:spTgt spid="512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123">
                                            <p:txEl>
                                              <p:pRg st="9" end="9"/>
                                            </p:txEl>
                                          </p:spTgt>
                                        </p:tgtEl>
                                        <p:attrNameLst>
                                          <p:attrName>style.visibility</p:attrName>
                                        </p:attrNameLst>
                                      </p:cBhvr>
                                      <p:to>
                                        <p:strVal val="visible"/>
                                      </p:to>
                                    </p:set>
                                    <p:animEffect transition="in" filter="dissolve">
                                      <p:cBhvr>
                                        <p:cTn id="38"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1E8F-0EE7-4372-BD71-3010B3298158}"/>
              </a:ext>
            </a:extLst>
          </p:cNvPr>
          <p:cNvSpPr>
            <a:spLocks noGrp="1"/>
          </p:cNvSpPr>
          <p:nvPr>
            <p:ph type="title"/>
          </p:nvPr>
        </p:nvSpPr>
        <p:spPr/>
        <p:txBody>
          <a:bodyPr vert="horz" lIns="91440" tIns="45720" rIns="91440" bIns="45720" anchor="b">
            <a:normAutofit/>
          </a:bodyPr>
          <a:lstStyle/>
          <a:p>
            <a:r>
              <a:rPr lang="en-US" dirty="0">
                <a:latin typeface="helvetica"/>
                <a:cs typeface="helvetica"/>
              </a:rPr>
              <a:t>Questions? </a:t>
            </a:r>
            <a:endParaRPr lang="en-CA" dirty="0">
              <a:latin typeface="helvetica"/>
              <a:cs typeface="helvetica"/>
            </a:endParaRPr>
          </a:p>
        </p:txBody>
      </p:sp>
      <p:sp>
        <p:nvSpPr>
          <p:cNvPr id="3" name="Content Placeholder 2">
            <a:extLst>
              <a:ext uri="{FF2B5EF4-FFF2-40B4-BE49-F238E27FC236}">
                <a16:creationId xmlns:a16="http://schemas.microsoft.com/office/drawing/2014/main" id="{BC6DAD24-C6FE-40D5-B61F-027211A5A553}"/>
              </a:ext>
            </a:extLst>
          </p:cNvPr>
          <p:cNvSpPr>
            <a:spLocks noGrp="1"/>
          </p:cNvSpPr>
          <p:nvPr>
            <p:ph sz="quarter" idx="1"/>
          </p:nvPr>
        </p:nvSpPr>
        <p:spPr>
          <a:xfrm>
            <a:off x="301752" y="1430481"/>
            <a:ext cx="8535092" cy="4738671"/>
          </a:xfrm>
        </p:spPr>
        <p:txBody>
          <a:bodyPr vert="horz" lIns="91440" tIns="45720" rIns="91440" bIns="45720" anchor="t">
            <a:normAutofit lnSpcReduction="10000"/>
          </a:bodyPr>
          <a:lstStyle/>
          <a:p>
            <a:r>
              <a:rPr lang="en-US" sz="2400" dirty="0">
                <a:latin typeface="helvetica"/>
                <a:cs typeface="helvetica"/>
              </a:rPr>
              <a:t>If you have any questions, please contact the appropriate counsellor, based on your child’s last name: </a:t>
            </a:r>
          </a:p>
          <a:p>
            <a:endParaRPr lang="en-US" sz="2400" dirty="0">
              <a:latin typeface="helvetica"/>
              <a:cs typeface="helvetica"/>
            </a:endParaRPr>
          </a:p>
          <a:p>
            <a:pPr marL="0" indent="0">
              <a:buNone/>
            </a:pPr>
            <a:r>
              <a:rPr lang="en-US" sz="2400" dirty="0">
                <a:latin typeface="helvetica"/>
                <a:cs typeface="helvetica"/>
              </a:rPr>
              <a:t>A-I:  Ms. Bishop                  </a:t>
            </a:r>
            <a:r>
              <a:rPr lang="en-US" sz="2400" dirty="0">
                <a:latin typeface="helvetica"/>
                <a:cs typeface="helvetica"/>
                <a:hlinkClick r:id="rId2"/>
              </a:rPr>
              <a:t>cbishop@sd43.bc.ca</a:t>
            </a:r>
            <a:r>
              <a:rPr lang="en-US" sz="2400" dirty="0">
                <a:latin typeface="helvetica"/>
                <a:cs typeface="helvetica"/>
              </a:rPr>
              <a:t> </a:t>
            </a:r>
          </a:p>
          <a:p>
            <a:pPr marL="0" indent="0">
              <a:buNone/>
            </a:pPr>
            <a:r>
              <a:rPr lang="en-US" sz="2400" dirty="0">
                <a:latin typeface="helvetica"/>
                <a:cs typeface="helvetica"/>
              </a:rPr>
              <a:t>                                                 </a:t>
            </a:r>
          </a:p>
          <a:p>
            <a:pPr marL="0" indent="0">
              <a:buNone/>
            </a:pPr>
            <a:r>
              <a:rPr lang="en-US" sz="2400" dirty="0">
                <a:latin typeface="helvetica"/>
                <a:cs typeface="helvetica"/>
              </a:rPr>
              <a:t>J-O: Mr. Nelson      	             </a:t>
            </a:r>
            <a:r>
              <a:rPr lang="en-US" sz="2400" dirty="0">
                <a:latin typeface="helvetica"/>
                <a:cs typeface="helvetica"/>
                <a:hlinkClick r:id="rId3"/>
              </a:rPr>
              <a:t>kenelson@sd43.bc.ca</a:t>
            </a:r>
            <a:r>
              <a:rPr lang="en-US" sz="2400" dirty="0">
                <a:latin typeface="helvetica"/>
                <a:cs typeface="helvetica"/>
              </a:rPr>
              <a:t> </a:t>
            </a:r>
          </a:p>
          <a:p>
            <a:pPr marL="0" indent="0">
              <a:buNone/>
            </a:pPr>
            <a:endParaRPr lang="en-US" sz="2400" dirty="0">
              <a:latin typeface="helvetica"/>
              <a:cs typeface="helvetica"/>
            </a:endParaRPr>
          </a:p>
          <a:p>
            <a:pPr marL="0" indent="0">
              <a:buNone/>
            </a:pPr>
            <a:r>
              <a:rPr lang="en-US" sz="2400" dirty="0">
                <a:latin typeface="helvetica"/>
                <a:cs typeface="helvetica"/>
              </a:rPr>
              <a:t>P-Z: Ms. Dhillon    	              </a:t>
            </a:r>
            <a:r>
              <a:rPr lang="en-US" sz="2400" dirty="0">
                <a:latin typeface="helvetica"/>
                <a:cs typeface="helvetica"/>
                <a:hlinkClick r:id="rId4"/>
              </a:rPr>
              <a:t>mdhillon@sd43.bc.ca</a:t>
            </a:r>
            <a:r>
              <a:rPr lang="en-US" sz="2400" dirty="0">
                <a:latin typeface="helvetica"/>
                <a:cs typeface="helvetica"/>
              </a:rPr>
              <a:t> </a:t>
            </a:r>
          </a:p>
          <a:p>
            <a:pPr marL="0" indent="0">
              <a:buNone/>
            </a:pPr>
            <a:endParaRPr lang="en-US" sz="2400" dirty="0">
              <a:latin typeface="helvetica"/>
              <a:cs typeface="helvetica"/>
            </a:endParaRPr>
          </a:p>
          <a:p>
            <a:pPr marL="0" indent="0">
              <a:buNone/>
            </a:pPr>
            <a:r>
              <a:rPr lang="en-US" sz="2400" dirty="0">
                <a:latin typeface="helvetica"/>
                <a:cs typeface="helvetica"/>
              </a:rPr>
              <a:t>International: Mr. Sharma     </a:t>
            </a:r>
            <a:r>
              <a:rPr lang="en-US" sz="2400" dirty="0">
                <a:latin typeface="helvetica"/>
                <a:cs typeface="helvetica"/>
                <a:hlinkClick r:id="rId5"/>
              </a:rPr>
              <a:t>vsharma@sd43.bc.ca</a:t>
            </a:r>
            <a:r>
              <a:rPr lang="en-US" sz="2400" dirty="0">
                <a:latin typeface="helvetica"/>
                <a:cs typeface="helvetica"/>
              </a:rPr>
              <a:t> </a:t>
            </a:r>
          </a:p>
          <a:p>
            <a:pPr marL="0" indent="0">
              <a:buNone/>
            </a:pPr>
            <a:endParaRPr lang="en-US" sz="2400" dirty="0">
              <a:latin typeface="helvetica"/>
              <a:cs typeface="helvetica"/>
            </a:endParaRPr>
          </a:p>
          <a:p>
            <a:pPr marL="0" indent="0">
              <a:buNone/>
            </a:pPr>
            <a:r>
              <a:rPr lang="en-US" sz="2000" dirty="0">
                <a:highlight>
                  <a:srgbClr val="FFFF00"/>
                </a:highlight>
                <a:latin typeface="helvetica"/>
                <a:cs typeface="helvetica"/>
              </a:rPr>
              <a:t>School phone #: 604 464 2513 </a:t>
            </a:r>
            <a:endParaRPr lang="en-CA" sz="2000" dirty="0">
              <a:highlight>
                <a:srgbClr val="FFFF00"/>
              </a:highlight>
              <a:latin typeface="helvetica"/>
              <a:cs typeface="helvetica"/>
            </a:endParaRPr>
          </a:p>
        </p:txBody>
      </p:sp>
    </p:spTree>
    <p:extLst>
      <p:ext uri="{BB962C8B-B14F-4D97-AF65-F5344CB8AC3E}">
        <p14:creationId xmlns:p14="http://schemas.microsoft.com/office/powerpoint/2010/main" val="244602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9213047D-3A01-487A-AE66-38F0ABB100E6}" type="slidenum">
              <a:rPr kumimoji="0" lang="en-US" altLang="en-US" sz="1400" smtClean="0">
                <a:latin typeface="Times New Roman" pitchFamily="18" charset="0"/>
              </a:rPr>
              <a:pPr>
                <a:spcBef>
                  <a:spcPct val="0"/>
                </a:spcBef>
                <a:buClrTx/>
                <a:buSzTx/>
                <a:buFontTx/>
                <a:buNone/>
              </a:pPr>
              <a:t>5</a:t>
            </a:fld>
            <a:endParaRPr kumimoji="0" lang="en-US" altLang="en-US" sz="1400">
              <a:latin typeface="Times New Roman" pitchFamily="18" charset="0"/>
            </a:endParaRPr>
          </a:p>
        </p:txBody>
      </p:sp>
      <p:sp>
        <p:nvSpPr>
          <p:cNvPr id="9219" name="Rectangle 2"/>
          <p:cNvSpPr>
            <a:spLocks noGrp="1" noChangeArrowheads="1"/>
          </p:cNvSpPr>
          <p:nvPr>
            <p:ph type="title"/>
          </p:nvPr>
        </p:nvSpPr>
        <p:spPr>
          <a:xfrm>
            <a:off x="685800" y="114300"/>
            <a:ext cx="7772400" cy="990600"/>
          </a:xfrm>
        </p:spPr>
        <p:txBody>
          <a:bodyPr vert="horz" lIns="91440" tIns="45720" rIns="91440" bIns="45720" anchor="b">
            <a:normAutofit fontScale="90000"/>
          </a:bodyPr>
          <a:lstStyle/>
          <a:p>
            <a:pPr algn="ctr"/>
            <a:r>
              <a:rPr lang="en-US" altLang="en-US" dirty="0"/>
              <a:t> </a:t>
            </a:r>
            <a:r>
              <a:rPr lang="en-US" altLang="en-US" sz="3100" dirty="0">
                <a:latin typeface="helvetica"/>
                <a:cs typeface="helvetica"/>
              </a:rPr>
              <a:t>Arts Education 10, 11, or 12 --Applied Design, Skills, and Technologies 10, 11 or 12</a:t>
            </a:r>
          </a:p>
        </p:txBody>
      </p:sp>
      <p:sp>
        <p:nvSpPr>
          <p:cNvPr id="103427" name="Rectangle 3"/>
          <p:cNvSpPr>
            <a:spLocks noGrp="1" noChangeArrowheads="1"/>
          </p:cNvSpPr>
          <p:nvPr>
            <p:ph type="body" idx="1"/>
          </p:nvPr>
        </p:nvSpPr>
        <p:spPr>
          <a:xfrm>
            <a:off x="304800" y="1600200"/>
            <a:ext cx="8610600" cy="4648200"/>
          </a:xfrm>
        </p:spPr>
        <p:txBody>
          <a:bodyPr vert="horz" lIns="91440" tIns="45720" rIns="91440" bIns="45720" anchor="t">
            <a:normAutofit fontScale="77500" lnSpcReduction="20000"/>
          </a:bodyPr>
          <a:lstStyle/>
          <a:p>
            <a:r>
              <a:rPr lang="en-US" altLang="en-US" dirty="0">
                <a:highlight>
                  <a:srgbClr val="FFFF00"/>
                </a:highlight>
                <a:latin typeface="helvetica"/>
                <a:cs typeface="helvetica"/>
              </a:rPr>
              <a:t>Students are required to complete 4 credits in Arts Education or Applied Design, Skills, and Technologies: </a:t>
            </a:r>
          </a:p>
          <a:p>
            <a:pPr>
              <a:buFont typeface="Wingdings" pitchFamily="2" charset="2"/>
              <a:buNone/>
            </a:pPr>
            <a:endParaRPr lang="en-US" altLang="en-US" sz="1600" b="1" u="sng" dirty="0">
              <a:latin typeface="helvetica"/>
              <a:cs typeface="helvetica"/>
            </a:endParaRPr>
          </a:p>
          <a:p>
            <a:pPr>
              <a:buNone/>
              <a:defRPr/>
            </a:pPr>
            <a:r>
              <a:rPr lang="en-US" altLang="en-US" sz="2000" b="1" dirty="0">
                <a:latin typeface="helvetica"/>
                <a:cs typeface="helvetica"/>
              </a:rPr>
              <a:t>SOME EXAMPLES INCLUDE:</a:t>
            </a:r>
            <a:endParaRPr lang="en-US" altLang="en-US" sz="2000" b="1" u="sng">
              <a:latin typeface="helvetica"/>
              <a:cs typeface="helvetica"/>
            </a:endParaRPr>
          </a:p>
          <a:p>
            <a:pPr>
              <a:buNone/>
              <a:defRPr/>
            </a:pPr>
            <a:endParaRPr lang="en-US" altLang="en-US" sz="2000" b="1" u="sng" dirty="0">
              <a:latin typeface="helvetica"/>
              <a:cs typeface="helvetica"/>
            </a:endParaRPr>
          </a:p>
          <a:p>
            <a:pPr>
              <a:buNone/>
              <a:defRPr/>
            </a:pPr>
            <a:r>
              <a:rPr lang="en-US" altLang="en-US" sz="2000" dirty="0">
                <a:latin typeface="helvetica"/>
                <a:cs typeface="helvetica"/>
              </a:rPr>
              <a:t>Drafting 11 (AS)	    	                             </a:t>
            </a:r>
          </a:p>
          <a:p>
            <a:pPr>
              <a:buNone/>
              <a:defRPr/>
            </a:pPr>
            <a:r>
              <a:rPr lang="en-US" altLang="en-US" sz="2000" dirty="0">
                <a:latin typeface="helvetica"/>
                <a:cs typeface="helvetica"/>
              </a:rPr>
              <a:t>Graphic Arts 11 (FA)</a:t>
            </a:r>
          </a:p>
          <a:p>
            <a:pPr>
              <a:buNone/>
              <a:defRPr/>
            </a:pPr>
            <a:r>
              <a:rPr lang="en-US" altLang="en-US" sz="2000" dirty="0">
                <a:latin typeface="helvetica"/>
                <a:cs typeface="helvetica"/>
              </a:rPr>
              <a:t>Marketing &amp; Promotion 11 (AS)       	</a:t>
            </a:r>
          </a:p>
          <a:p>
            <a:pPr>
              <a:buNone/>
              <a:defRPr/>
            </a:pPr>
            <a:r>
              <a:rPr lang="en-US" altLang="en-US" sz="2000" dirty="0">
                <a:latin typeface="helvetica"/>
                <a:cs typeface="helvetica"/>
              </a:rPr>
              <a:t>Drama 11 (FA) 	</a:t>
            </a:r>
          </a:p>
          <a:p>
            <a:pPr>
              <a:buNone/>
              <a:defRPr/>
            </a:pPr>
            <a:r>
              <a:rPr lang="en-US" altLang="en-US" sz="2000" dirty="0">
                <a:latin typeface="helvetica"/>
                <a:cs typeface="helvetica"/>
              </a:rPr>
              <a:t>Textiles 11 (AS)	                                               </a:t>
            </a:r>
          </a:p>
          <a:p>
            <a:pPr>
              <a:buNone/>
              <a:defRPr/>
            </a:pPr>
            <a:r>
              <a:rPr lang="en-US" altLang="en-US" sz="2000" dirty="0">
                <a:latin typeface="helvetica"/>
                <a:cs typeface="helvetica"/>
              </a:rPr>
              <a:t>Art Studio 11 (FA)                                </a:t>
            </a:r>
          </a:p>
          <a:p>
            <a:pPr>
              <a:buNone/>
              <a:defRPr/>
            </a:pPr>
            <a:r>
              <a:rPr lang="en-US" altLang="en-US" sz="2000" dirty="0">
                <a:latin typeface="helvetica"/>
                <a:cs typeface="helvetica"/>
              </a:rPr>
              <a:t>Food Studies 11 (AS)                                       </a:t>
            </a:r>
          </a:p>
          <a:p>
            <a:pPr>
              <a:buNone/>
              <a:defRPr/>
            </a:pPr>
            <a:r>
              <a:rPr lang="en-US" altLang="en-US" sz="2000" dirty="0">
                <a:latin typeface="helvetica"/>
                <a:cs typeface="helvetica"/>
              </a:rPr>
              <a:t>Auto Tech 11 (AS) </a:t>
            </a:r>
          </a:p>
          <a:p>
            <a:pPr>
              <a:buNone/>
              <a:defRPr/>
            </a:pPr>
            <a:r>
              <a:rPr lang="en-US" altLang="en-US" sz="2000" dirty="0">
                <a:latin typeface="helvetica"/>
                <a:cs typeface="helvetica"/>
              </a:rPr>
              <a:t>Composition &amp; Production 11 (FA)                </a:t>
            </a:r>
          </a:p>
          <a:p>
            <a:pPr>
              <a:buNone/>
              <a:defRPr/>
            </a:pPr>
            <a:r>
              <a:rPr lang="en-US" altLang="en-US" sz="2000" dirty="0">
                <a:latin typeface="helvetica"/>
                <a:cs typeface="helvetica"/>
              </a:rPr>
              <a:t>Choral Music 11 (FA) </a:t>
            </a:r>
          </a:p>
          <a:p>
            <a:pPr>
              <a:buNone/>
              <a:defRPr/>
            </a:pPr>
            <a:r>
              <a:rPr lang="en-US" altLang="en-US" sz="2000" dirty="0">
                <a:latin typeface="helvetica"/>
                <a:cs typeface="helvetica"/>
              </a:rPr>
              <a:t>Automotive Tech 11(AS)                                  </a:t>
            </a:r>
          </a:p>
          <a:p>
            <a:pPr>
              <a:buNone/>
              <a:defRPr/>
            </a:pPr>
            <a:r>
              <a:rPr lang="en-US" altLang="en-US" sz="2000" dirty="0">
                <a:latin typeface="helvetica"/>
                <a:cs typeface="helvetica"/>
              </a:rPr>
              <a:t>Any Info Tech 11 (AS)</a:t>
            </a:r>
          </a:p>
          <a:p>
            <a:pPr>
              <a:buNone/>
              <a:defRPr/>
            </a:pPr>
            <a:r>
              <a:rPr lang="en-US" altLang="en-US" sz="2000" dirty="0">
                <a:latin typeface="helvetica"/>
                <a:cs typeface="helvetica"/>
              </a:rPr>
              <a:t>Instrumental Music (Band) 11 (FA)	</a:t>
            </a:r>
          </a:p>
          <a:p>
            <a:pPr>
              <a:buFont typeface="Wingdings" pitchFamily="2" charset="2"/>
              <a:buNone/>
            </a:pPr>
            <a:endParaRPr lang="en-US" altLang="en-US"/>
          </a:p>
        </p:txBody>
      </p:sp>
    </p:spTree>
    <p:extLst>
      <p:ext uri="{BB962C8B-B14F-4D97-AF65-F5344CB8AC3E}">
        <p14:creationId xmlns:p14="http://schemas.microsoft.com/office/powerpoint/2010/main" val="236680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914400"/>
          </a:xfrm>
        </p:spPr>
        <p:txBody>
          <a:bodyPr vert="horz" lIns="91440" tIns="45720" rIns="91440" bIns="45720" anchor="b">
            <a:normAutofit/>
          </a:bodyPr>
          <a:lstStyle/>
          <a:p>
            <a:r>
              <a:rPr lang="en-US" dirty="0">
                <a:latin typeface="helvetica"/>
                <a:cs typeface="helvetica"/>
              </a:rPr>
              <a:t>English</a:t>
            </a:r>
          </a:p>
        </p:txBody>
      </p:sp>
      <p:sp>
        <p:nvSpPr>
          <p:cNvPr id="3" name="Content Placeholder 2"/>
          <p:cNvSpPr>
            <a:spLocks noGrp="1"/>
          </p:cNvSpPr>
          <p:nvPr>
            <p:ph sz="quarter" idx="1"/>
          </p:nvPr>
        </p:nvSpPr>
        <p:spPr>
          <a:xfrm>
            <a:off x="301752" y="1371600"/>
            <a:ext cx="8503920" cy="4797552"/>
          </a:xfrm>
        </p:spPr>
        <p:txBody>
          <a:bodyPr vert="horz" lIns="91440" tIns="45720" rIns="91440" bIns="45720" anchor="t">
            <a:normAutofit fontScale="25000" lnSpcReduction="20000"/>
          </a:bodyPr>
          <a:lstStyle/>
          <a:p>
            <a:pPr marL="0" indent="0">
              <a:buNone/>
            </a:pPr>
            <a:r>
              <a:rPr lang="en-US" sz="7200" b="1" i="1" dirty="0">
                <a:latin typeface="helvetica"/>
                <a:cs typeface="helvetica"/>
              </a:rPr>
              <a:t>English 10 Course Offerings:</a:t>
            </a:r>
          </a:p>
          <a:p>
            <a:pPr marL="0" indent="0">
              <a:buNone/>
            </a:pPr>
            <a:endParaRPr lang="en-US" sz="6400" dirty="0">
              <a:latin typeface="helvetica"/>
              <a:cs typeface="helvetica"/>
            </a:endParaRPr>
          </a:p>
          <a:p>
            <a:pPr>
              <a:defRPr/>
            </a:pPr>
            <a:r>
              <a:rPr lang="en-US" sz="6000" dirty="0">
                <a:latin typeface="helvetica"/>
                <a:cs typeface="helvetica"/>
              </a:rPr>
              <a:t>Each of the grade 10 English classes will be </a:t>
            </a:r>
            <a:r>
              <a:rPr lang="en-US" sz="6000" i="1" dirty="0">
                <a:latin typeface="helvetica"/>
                <a:cs typeface="helvetica"/>
              </a:rPr>
              <a:t>paired with </a:t>
            </a:r>
            <a:r>
              <a:rPr lang="en-US" sz="6000" i="1" dirty="0">
                <a:highlight>
                  <a:srgbClr val="FFFF00"/>
                </a:highlight>
                <a:latin typeface="helvetica"/>
                <a:cs typeface="helvetica"/>
              </a:rPr>
              <a:t>Literary Studies 10</a:t>
            </a:r>
            <a:r>
              <a:rPr lang="en-US" sz="6000" dirty="0">
                <a:latin typeface="helvetica"/>
                <a:cs typeface="helvetica"/>
              </a:rPr>
              <a:t>. Choices include: </a:t>
            </a:r>
          </a:p>
          <a:p>
            <a:pPr marL="0" indent="0">
              <a:buNone/>
              <a:defRPr/>
            </a:pPr>
            <a:endParaRPr lang="en-US" sz="6000" b="1" dirty="0">
              <a:latin typeface="helvetica"/>
              <a:cs typeface="helvetica"/>
            </a:endParaRPr>
          </a:p>
          <a:p>
            <a:pPr lvl="1">
              <a:buFont typeface="Wingdings" pitchFamily="2" charset="2"/>
              <a:buChar char="v"/>
              <a:defRPr/>
            </a:pPr>
            <a:r>
              <a:rPr lang="en-US" sz="6000" dirty="0">
                <a:solidFill>
                  <a:schemeClr val="tx1"/>
                </a:solidFill>
                <a:latin typeface="helvetica"/>
                <a:cs typeface="helvetica"/>
              </a:rPr>
              <a:t>Creative Writing 10</a:t>
            </a:r>
          </a:p>
          <a:p>
            <a:pPr lvl="1">
              <a:buFont typeface="Wingdings" pitchFamily="2" charset="2"/>
              <a:buChar char="v"/>
              <a:defRPr/>
            </a:pPr>
            <a:r>
              <a:rPr lang="en-US" sz="6000" dirty="0">
                <a:solidFill>
                  <a:schemeClr val="tx1"/>
                </a:solidFill>
                <a:latin typeface="helvetica"/>
                <a:cs typeface="helvetica"/>
              </a:rPr>
              <a:t>Composition 10</a:t>
            </a:r>
          </a:p>
          <a:p>
            <a:pPr lvl="1">
              <a:buFont typeface="Wingdings" pitchFamily="2" charset="2"/>
              <a:buChar char="v"/>
              <a:defRPr/>
            </a:pPr>
            <a:r>
              <a:rPr lang="en-US" sz="6000" dirty="0">
                <a:solidFill>
                  <a:schemeClr val="tx1"/>
                </a:solidFill>
                <a:latin typeface="helvetica"/>
                <a:cs typeface="helvetica"/>
              </a:rPr>
              <a:t>New Media 10</a:t>
            </a:r>
          </a:p>
          <a:p>
            <a:pPr lvl="1">
              <a:buFont typeface="Wingdings" pitchFamily="2" charset="2"/>
              <a:buChar char="v"/>
              <a:defRPr/>
            </a:pPr>
            <a:r>
              <a:rPr lang="en-US" sz="6000" dirty="0">
                <a:solidFill>
                  <a:schemeClr val="tx1"/>
                </a:solidFill>
                <a:latin typeface="helvetica"/>
                <a:cs typeface="helvetica"/>
              </a:rPr>
              <a:t>Composition and Literary Studies 10 HONOURS</a:t>
            </a:r>
            <a:endParaRPr lang="en-CA" sz="6000" dirty="0">
              <a:solidFill>
                <a:schemeClr val="tx1"/>
              </a:solidFill>
              <a:latin typeface="helvetica"/>
              <a:cs typeface="helvetica"/>
            </a:endParaRPr>
          </a:p>
          <a:p>
            <a:pPr lvl="1">
              <a:buClr>
                <a:srgbClr val="C0504D"/>
              </a:buClr>
              <a:buFont typeface="Wingdings" pitchFamily="2" charset="2"/>
              <a:buChar char="v"/>
              <a:defRPr/>
            </a:pPr>
            <a:endParaRPr lang="en-US" sz="6400" dirty="0">
              <a:solidFill>
                <a:schemeClr val="tx1"/>
              </a:solidFill>
            </a:endParaRPr>
          </a:p>
          <a:p>
            <a:pPr marL="274320" lvl="1" indent="0">
              <a:buClr>
                <a:srgbClr val="C0504D"/>
              </a:buClr>
              <a:buNone/>
            </a:pPr>
            <a:endParaRPr lang="en-US" sz="6400" dirty="0">
              <a:solidFill>
                <a:schemeClr val="tx1"/>
              </a:solidFill>
            </a:endParaRPr>
          </a:p>
          <a:p>
            <a:pPr marL="0" indent="0">
              <a:buNone/>
            </a:pPr>
            <a:endParaRPr lang="en-US" sz="1600" b="1" dirty="0"/>
          </a:p>
          <a:p>
            <a:pPr marL="0" indent="0">
              <a:buNone/>
            </a:pPr>
            <a:endParaRPr lang="en-US" sz="8000" b="1" dirty="0"/>
          </a:p>
          <a:p>
            <a:pPr marL="0" indent="0">
              <a:buNone/>
            </a:pPr>
            <a:r>
              <a:rPr lang="en-US" sz="7200" b="1" i="1" dirty="0">
                <a:latin typeface="helvetica"/>
                <a:cs typeface="helvetica"/>
              </a:rPr>
              <a:t>English 11 Course Offerings:</a:t>
            </a:r>
          </a:p>
          <a:p>
            <a:pPr marL="0" indent="0">
              <a:buNone/>
            </a:pPr>
            <a:endParaRPr lang="en-US" sz="8000" b="1" i="1" dirty="0">
              <a:latin typeface="helvetica"/>
              <a:cs typeface="helvetica"/>
            </a:endParaRPr>
          </a:p>
          <a:p>
            <a:pPr>
              <a:buFont typeface="Arial" panose="020B0604020202020204" pitchFamily="34" charset="0"/>
              <a:buChar char="•"/>
            </a:pPr>
            <a:r>
              <a:rPr lang="en-US" sz="6000" dirty="0">
                <a:latin typeface="helvetica"/>
                <a:cs typeface="helvetica"/>
              </a:rPr>
              <a:t>Each of the grade 11 English classes will have an </a:t>
            </a:r>
            <a:r>
              <a:rPr lang="en-US" sz="6000" dirty="0">
                <a:highlight>
                  <a:srgbClr val="FFFF00"/>
                </a:highlight>
                <a:latin typeface="helvetica"/>
                <a:cs typeface="helvetica"/>
              </a:rPr>
              <a:t>English First Peoples component</a:t>
            </a:r>
            <a:r>
              <a:rPr lang="en-US" sz="6000" dirty="0">
                <a:latin typeface="helvetica"/>
                <a:cs typeface="helvetica"/>
              </a:rPr>
              <a:t>. This will meet their Indigenous Focuses Coursework, graduation requirement </a:t>
            </a:r>
          </a:p>
          <a:p>
            <a:pPr marL="0" indent="0">
              <a:buNone/>
            </a:pPr>
            <a:endParaRPr lang="en-US" sz="6000" dirty="0">
              <a:latin typeface="helvetica"/>
              <a:cs typeface="helvetica"/>
            </a:endParaRPr>
          </a:p>
          <a:p>
            <a:pPr lvl="1">
              <a:buFont typeface="Wingdings" panose="05000000000000000000" pitchFamily="2" charset="2"/>
              <a:buChar char="v"/>
            </a:pPr>
            <a:r>
              <a:rPr lang="en-US" sz="6000" dirty="0">
                <a:solidFill>
                  <a:schemeClr val="tx1"/>
                </a:solidFill>
                <a:highlight>
                  <a:srgbClr val="FFFF00"/>
                </a:highlight>
                <a:latin typeface="helvetica"/>
                <a:cs typeface="helvetica"/>
              </a:rPr>
              <a:t>EFP</a:t>
            </a:r>
            <a:r>
              <a:rPr lang="en-US" sz="6000" dirty="0">
                <a:solidFill>
                  <a:schemeClr val="tx1"/>
                </a:solidFill>
                <a:latin typeface="helvetica"/>
                <a:cs typeface="helvetica"/>
              </a:rPr>
              <a:t> Literary Studies and Writing 11 </a:t>
            </a:r>
          </a:p>
          <a:p>
            <a:pPr lvl="1">
              <a:buFont typeface="Wingdings" panose="05000000000000000000" pitchFamily="2" charset="2"/>
              <a:buChar char="v"/>
            </a:pPr>
            <a:r>
              <a:rPr lang="en-US" sz="6000" dirty="0">
                <a:solidFill>
                  <a:schemeClr val="tx1"/>
                </a:solidFill>
                <a:highlight>
                  <a:srgbClr val="FFFF00"/>
                </a:highlight>
                <a:latin typeface="helvetica"/>
                <a:cs typeface="helvetica"/>
              </a:rPr>
              <a:t>EFP</a:t>
            </a:r>
            <a:r>
              <a:rPr lang="en-US" sz="6000" dirty="0">
                <a:solidFill>
                  <a:schemeClr val="tx1"/>
                </a:solidFill>
                <a:latin typeface="helvetica"/>
                <a:cs typeface="helvetica"/>
              </a:rPr>
              <a:t> Literary Studies and New Media 11</a:t>
            </a:r>
          </a:p>
          <a:p>
            <a:pPr lvl="1">
              <a:buFont typeface="Wingdings" panose="05000000000000000000" pitchFamily="2" charset="2"/>
              <a:buChar char="v"/>
            </a:pPr>
            <a:r>
              <a:rPr lang="en-US" sz="6000" dirty="0">
                <a:solidFill>
                  <a:schemeClr val="tx1"/>
                </a:solidFill>
                <a:highlight>
                  <a:srgbClr val="FFFF00"/>
                </a:highlight>
                <a:latin typeface="helvetica"/>
                <a:cs typeface="helvetica"/>
              </a:rPr>
              <a:t>EFP</a:t>
            </a:r>
            <a:r>
              <a:rPr lang="en-US" sz="6000" dirty="0">
                <a:solidFill>
                  <a:schemeClr val="tx1"/>
                </a:solidFill>
                <a:latin typeface="helvetica"/>
                <a:cs typeface="helvetica"/>
              </a:rPr>
              <a:t> Literary Studies and Writing 11 HONOURS</a:t>
            </a:r>
          </a:p>
          <a:p>
            <a:pPr marL="0" indent="0">
              <a:buNone/>
            </a:pPr>
            <a:endParaRPr lang="en-US" dirty="0"/>
          </a:p>
        </p:txBody>
      </p:sp>
      <p:pic>
        <p:nvPicPr>
          <p:cNvPr id="4" name="Picture 3">
            <a:extLst>
              <a:ext uri="{FF2B5EF4-FFF2-40B4-BE49-F238E27FC236}">
                <a16:creationId xmlns:a16="http://schemas.microsoft.com/office/drawing/2014/main" id="{3DC1FEE4-1CCB-DF42-2761-49ADB62F61D6}"/>
              </a:ext>
            </a:extLst>
          </p:cNvPr>
          <p:cNvPicPr>
            <a:picLocks noChangeAspect="1"/>
          </p:cNvPicPr>
          <p:nvPr/>
        </p:nvPicPr>
        <p:blipFill>
          <a:blip r:embed="rId3"/>
          <a:stretch>
            <a:fillRect/>
          </a:stretch>
        </p:blipFill>
        <p:spPr>
          <a:xfrm>
            <a:off x="301752" y="3612170"/>
            <a:ext cx="8568134" cy="350230"/>
          </a:xfrm>
          <a:prstGeom prst="rect">
            <a:avLst/>
          </a:prstGeom>
        </p:spPr>
      </p:pic>
    </p:spTree>
    <p:extLst>
      <p:ext uri="{BB962C8B-B14F-4D97-AF65-F5344CB8AC3E}">
        <p14:creationId xmlns:p14="http://schemas.microsoft.com/office/powerpoint/2010/main" val="84359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vert="horz" lIns="91440" tIns="45720" rIns="91440" bIns="45720" anchor="b">
            <a:normAutofit/>
          </a:bodyPr>
          <a:lstStyle/>
          <a:p>
            <a:r>
              <a:rPr lang="en-US" dirty="0">
                <a:latin typeface="helvetica"/>
                <a:cs typeface="helvetica"/>
              </a:rPr>
              <a:t>English</a:t>
            </a:r>
          </a:p>
        </p:txBody>
      </p:sp>
      <p:sp>
        <p:nvSpPr>
          <p:cNvPr id="3" name="Content Placeholder 2"/>
          <p:cNvSpPr>
            <a:spLocks noGrp="1"/>
          </p:cNvSpPr>
          <p:nvPr>
            <p:ph sz="quarter" idx="1"/>
          </p:nvPr>
        </p:nvSpPr>
        <p:spPr>
          <a:xfrm>
            <a:off x="301752" y="1527048"/>
            <a:ext cx="8689848" cy="5102352"/>
          </a:xfrm>
        </p:spPr>
        <p:txBody>
          <a:bodyPr vert="horz" lIns="91440" tIns="45720" rIns="91440" bIns="45720" anchor="t">
            <a:normAutofit/>
          </a:bodyPr>
          <a:lstStyle/>
          <a:p>
            <a:pPr marL="0" indent="0">
              <a:buNone/>
            </a:pPr>
            <a:r>
              <a:rPr lang="en-US" b="1" i="1" dirty="0">
                <a:latin typeface="helvetica"/>
                <a:cs typeface="helvetica"/>
              </a:rPr>
              <a:t>Year 12 English Language Arts:</a:t>
            </a:r>
          </a:p>
          <a:p>
            <a:pPr marL="0" indent="0">
              <a:buNone/>
            </a:pPr>
            <a:endParaRPr lang="en-US" b="1" i="1" dirty="0">
              <a:latin typeface="helvetica"/>
              <a:cs typeface="helvetica"/>
            </a:endParaRPr>
          </a:p>
          <a:p>
            <a:pPr marL="0" indent="0">
              <a:buNone/>
            </a:pPr>
            <a:r>
              <a:rPr lang="en-US" sz="2400" dirty="0">
                <a:latin typeface="helvetica"/>
                <a:cs typeface="helvetica"/>
              </a:rPr>
              <a:t>Students must complete one of the following “Year 12” English courses for Graduation:</a:t>
            </a:r>
          </a:p>
          <a:p>
            <a:pPr>
              <a:buFont typeface="Wingdings" panose="05000000000000000000" pitchFamily="2" charset="2"/>
              <a:buChar char="v"/>
            </a:pPr>
            <a:r>
              <a:rPr lang="en-US" sz="2000" b="1" dirty="0">
                <a:latin typeface="helvetica"/>
                <a:cs typeface="helvetica"/>
              </a:rPr>
              <a:t>English Studies 12 </a:t>
            </a:r>
          </a:p>
          <a:p>
            <a:pPr>
              <a:buFont typeface="Wingdings" panose="05000000000000000000" pitchFamily="2" charset="2"/>
              <a:buChar char="v"/>
            </a:pPr>
            <a:r>
              <a:rPr lang="en-US" sz="2000" b="1" dirty="0">
                <a:latin typeface="helvetica"/>
                <a:cs typeface="helvetica"/>
              </a:rPr>
              <a:t>English Studies 12 Honours </a:t>
            </a:r>
          </a:p>
          <a:p>
            <a:pPr>
              <a:buFont typeface="Wingdings" panose="05000000000000000000" pitchFamily="2" charset="2"/>
              <a:buChar char="v"/>
            </a:pPr>
            <a:r>
              <a:rPr lang="en-US" sz="2000" b="1" dirty="0">
                <a:latin typeface="helvetica"/>
                <a:cs typeface="helvetica"/>
              </a:rPr>
              <a:t>English First Peoples 12</a:t>
            </a:r>
            <a:endParaRPr lang="en-US" sz="2000" dirty="0">
              <a:latin typeface="helvetica"/>
              <a:cs typeface="helvetica"/>
            </a:endParaRPr>
          </a:p>
          <a:p>
            <a:pPr marL="0" indent="0">
              <a:buNone/>
            </a:pPr>
            <a:endParaRPr lang="en-US" sz="2000" dirty="0">
              <a:latin typeface="helvetica"/>
              <a:cs typeface="helvetica"/>
            </a:endParaRPr>
          </a:p>
          <a:p>
            <a:pPr marL="0" indent="0">
              <a:buNone/>
            </a:pPr>
            <a:r>
              <a:rPr lang="en-US" sz="2400" dirty="0">
                <a:latin typeface="helvetica"/>
                <a:cs typeface="helvetica"/>
              </a:rPr>
              <a:t>The following course can be taken as an English 12 </a:t>
            </a:r>
            <a:r>
              <a:rPr lang="en-US" sz="2400" u="sng" dirty="0">
                <a:latin typeface="helvetica"/>
                <a:cs typeface="helvetica"/>
              </a:rPr>
              <a:t>elective</a:t>
            </a:r>
            <a:r>
              <a:rPr lang="en-US" sz="2400" dirty="0">
                <a:latin typeface="helvetica"/>
                <a:cs typeface="helvetica"/>
              </a:rPr>
              <a:t>:</a:t>
            </a:r>
          </a:p>
          <a:p>
            <a:pPr>
              <a:buFont typeface="Wingdings" panose="05000000000000000000" pitchFamily="2" charset="2"/>
              <a:buChar char="v"/>
            </a:pPr>
            <a:r>
              <a:rPr lang="en-US" sz="2000" b="1" dirty="0">
                <a:latin typeface="helvetica"/>
                <a:cs typeface="helvetica"/>
              </a:rPr>
              <a:t>Literary Studies 12 </a:t>
            </a:r>
            <a:r>
              <a:rPr lang="en-US" sz="2000" i="1" dirty="0">
                <a:latin typeface="helvetica"/>
                <a:cs typeface="helvetica"/>
              </a:rPr>
              <a:t>(this alone will not meet English 12 requirement)</a:t>
            </a:r>
            <a:r>
              <a:rPr lang="en-US" sz="2000" i="1" dirty="0"/>
              <a:t> </a:t>
            </a:r>
            <a:r>
              <a:rPr lang="en-US" sz="2000" dirty="0"/>
              <a:t>	</a:t>
            </a:r>
          </a:p>
          <a:p>
            <a:pPr marL="0" indent="0">
              <a:buNone/>
            </a:pPr>
            <a:r>
              <a:rPr lang="en-US" sz="2000" dirty="0"/>
              <a:t>		</a:t>
            </a:r>
          </a:p>
          <a:p>
            <a:pPr marL="0" indent="0">
              <a:buNone/>
            </a:pPr>
            <a:r>
              <a:rPr lang="en-US" sz="2000" dirty="0"/>
              <a:t>	</a:t>
            </a:r>
          </a:p>
          <a:p>
            <a:pPr marL="0" indent="0">
              <a:buNone/>
            </a:pPr>
            <a:endParaRPr lang="en-US" sz="2200" dirty="0"/>
          </a:p>
        </p:txBody>
      </p:sp>
    </p:spTree>
    <p:extLst>
      <p:ext uri="{BB962C8B-B14F-4D97-AF65-F5344CB8AC3E}">
        <p14:creationId xmlns:p14="http://schemas.microsoft.com/office/powerpoint/2010/main" val="3471360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latin typeface="helvetica"/>
                <a:cs typeface="helvetica"/>
              </a:rPr>
              <a:t>Mathematics</a:t>
            </a:r>
          </a:p>
        </p:txBody>
      </p:sp>
      <p:sp>
        <p:nvSpPr>
          <p:cNvPr id="3" name="Content Placeholder 2"/>
          <p:cNvSpPr>
            <a:spLocks noGrp="1"/>
          </p:cNvSpPr>
          <p:nvPr>
            <p:ph sz="quarter" idx="1"/>
          </p:nvPr>
        </p:nvSpPr>
        <p:spPr/>
        <p:txBody>
          <a:bodyPr vert="horz" lIns="91440" tIns="45720" rIns="91440" bIns="45720" anchor="t">
            <a:normAutofit/>
          </a:bodyPr>
          <a:lstStyle/>
          <a:p>
            <a:pPr marL="0" indent="0">
              <a:buNone/>
            </a:pPr>
            <a:r>
              <a:rPr lang="en-US" b="1" u="sng" dirty="0">
                <a:latin typeface="helvetica"/>
                <a:cs typeface="helvetica"/>
              </a:rPr>
              <a:t>Math 10 Options (Grad Requirement)</a:t>
            </a:r>
          </a:p>
          <a:p>
            <a:pPr lvl="1"/>
            <a:r>
              <a:rPr lang="en-US" sz="2400" dirty="0">
                <a:solidFill>
                  <a:schemeClr val="tx1"/>
                </a:solidFill>
                <a:latin typeface="helvetica"/>
                <a:cs typeface="helvetica"/>
              </a:rPr>
              <a:t>Workplace Mathematics 10</a:t>
            </a:r>
          </a:p>
          <a:p>
            <a:pPr lvl="1"/>
            <a:r>
              <a:rPr lang="en-US" sz="2400" dirty="0">
                <a:solidFill>
                  <a:schemeClr val="tx1"/>
                </a:solidFill>
                <a:latin typeface="helvetica"/>
                <a:cs typeface="helvetica"/>
              </a:rPr>
              <a:t>Foundations of Math &amp; Pre-Calculus 10</a:t>
            </a:r>
          </a:p>
          <a:p>
            <a:pPr lvl="1"/>
            <a:r>
              <a:rPr lang="en-US" sz="2400" dirty="0">
                <a:solidFill>
                  <a:schemeClr val="tx1"/>
                </a:solidFill>
                <a:latin typeface="helvetica"/>
                <a:cs typeface="helvetica"/>
              </a:rPr>
              <a:t>Pre-Calculus 10/11 Honours (full year program)</a:t>
            </a:r>
          </a:p>
          <a:p>
            <a:pPr lvl="1"/>
            <a:endParaRPr lang="en-US" sz="2400" dirty="0">
              <a:solidFill>
                <a:schemeClr val="tx1"/>
              </a:solidFill>
              <a:latin typeface="helvetica"/>
              <a:cs typeface="helvetica"/>
            </a:endParaRPr>
          </a:p>
          <a:p>
            <a:pPr>
              <a:buFont typeface="Monotype Sorts" pitchFamily="2" charset="2"/>
              <a:buNone/>
            </a:pPr>
            <a:r>
              <a:rPr lang="en-US" altLang="en-US" sz="2400" b="1" u="sng" dirty="0">
                <a:latin typeface="helvetica"/>
                <a:cs typeface="helvetica"/>
              </a:rPr>
              <a:t>Math 11 Options (Grad Requirement)</a:t>
            </a:r>
          </a:p>
          <a:p>
            <a:r>
              <a:rPr lang="en-US" altLang="en-US" sz="2400" dirty="0">
                <a:latin typeface="helvetica"/>
                <a:cs typeface="helvetica"/>
              </a:rPr>
              <a:t>Workplace Mathematics 11</a:t>
            </a:r>
          </a:p>
          <a:p>
            <a:r>
              <a:rPr lang="en-US" altLang="en-US" sz="2400" dirty="0">
                <a:latin typeface="helvetica"/>
                <a:cs typeface="helvetica"/>
              </a:rPr>
              <a:t>Pre-Calculus 11</a:t>
            </a:r>
          </a:p>
          <a:p>
            <a:r>
              <a:rPr lang="en-US" altLang="en-US" sz="2400" dirty="0">
                <a:latin typeface="helvetica"/>
                <a:cs typeface="helvetica"/>
              </a:rPr>
              <a:t>Foundations of Math 11 (Bridge )</a:t>
            </a:r>
          </a:p>
          <a:p>
            <a:pPr marL="0" indent="0">
              <a:buNone/>
            </a:pPr>
            <a:endParaRPr lang="en-US" altLang="en-US" sz="2400" dirty="0"/>
          </a:p>
          <a:p>
            <a:pPr marL="0" indent="0">
              <a:buNone/>
            </a:pPr>
            <a:endParaRPr lang="en-US" altLang="en-US" sz="2400" dirty="0"/>
          </a:p>
          <a:p>
            <a:pPr marL="274320" lvl="1" indent="0">
              <a:buNone/>
            </a:pPr>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728283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latin typeface="helvetica"/>
                <a:cs typeface="helvetica"/>
              </a:rPr>
              <a:t>Mathematics</a:t>
            </a:r>
          </a:p>
        </p:txBody>
      </p:sp>
      <p:sp>
        <p:nvSpPr>
          <p:cNvPr id="3" name="Content Placeholder 2"/>
          <p:cNvSpPr>
            <a:spLocks noGrp="1"/>
          </p:cNvSpPr>
          <p:nvPr>
            <p:ph sz="quarter" idx="1"/>
          </p:nvPr>
        </p:nvSpPr>
        <p:spPr/>
        <p:txBody>
          <a:bodyPr vert="horz" lIns="91440" tIns="45720" rIns="91440" bIns="45720" anchor="t">
            <a:normAutofit lnSpcReduction="10000"/>
          </a:bodyPr>
          <a:lstStyle/>
          <a:p>
            <a:pPr marL="0" indent="0">
              <a:buNone/>
            </a:pPr>
            <a:r>
              <a:rPr lang="en-US" b="1" u="sng" dirty="0">
                <a:latin typeface="helvetica"/>
                <a:cs typeface="helvetica"/>
              </a:rPr>
              <a:t>Math 12 Options </a:t>
            </a:r>
          </a:p>
          <a:p>
            <a:pPr marL="0" indent="0">
              <a:buNone/>
            </a:pPr>
            <a:endParaRPr lang="en-US" dirty="0">
              <a:latin typeface="helvetica"/>
              <a:cs typeface="helvetica"/>
            </a:endParaRPr>
          </a:p>
          <a:p>
            <a:pPr lvl="1">
              <a:buFont typeface="Wingdings" panose="05000000000000000000" pitchFamily="2" charset="2"/>
              <a:buChar char="v"/>
            </a:pPr>
            <a:r>
              <a:rPr lang="en-US" sz="2800" dirty="0">
                <a:solidFill>
                  <a:schemeClr val="tx1"/>
                </a:solidFill>
                <a:latin typeface="helvetica"/>
                <a:cs typeface="helvetica"/>
              </a:rPr>
              <a:t>Pre-Calculus 12</a:t>
            </a:r>
          </a:p>
          <a:p>
            <a:pPr lvl="1">
              <a:buFont typeface="Wingdings" panose="05000000000000000000" pitchFamily="2" charset="2"/>
              <a:buChar char="v"/>
            </a:pPr>
            <a:r>
              <a:rPr lang="en-US" sz="2800" dirty="0">
                <a:solidFill>
                  <a:schemeClr val="tx1"/>
                </a:solidFill>
                <a:latin typeface="helvetica"/>
                <a:cs typeface="helvetica"/>
              </a:rPr>
              <a:t>Calculus 12</a:t>
            </a:r>
          </a:p>
          <a:p>
            <a:pPr lvl="1">
              <a:buFont typeface="Wingdings" panose="05000000000000000000" pitchFamily="2" charset="2"/>
              <a:buChar char="v"/>
            </a:pPr>
            <a:r>
              <a:rPr lang="en-US" sz="2800" dirty="0">
                <a:solidFill>
                  <a:schemeClr val="tx1"/>
                </a:solidFill>
                <a:latin typeface="helvetica"/>
                <a:cs typeface="helvetica"/>
              </a:rPr>
              <a:t>Pre-Calculus 12 Honours/Calculus 12 Honours</a:t>
            </a:r>
          </a:p>
          <a:p>
            <a:pPr lvl="1">
              <a:buFont typeface="Wingdings" panose="05000000000000000000" pitchFamily="2" charset="2"/>
              <a:buChar char="v"/>
            </a:pPr>
            <a:r>
              <a:rPr lang="en-US" sz="2800" dirty="0">
                <a:solidFill>
                  <a:schemeClr val="tx1"/>
                </a:solidFill>
                <a:latin typeface="helvetica"/>
                <a:cs typeface="helvetica"/>
              </a:rPr>
              <a:t>Statistics 12 </a:t>
            </a:r>
            <a:r>
              <a:rPr lang="en-US" sz="2000" i="1" dirty="0">
                <a:solidFill>
                  <a:schemeClr val="tx1"/>
                </a:solidFill>
                <a:latin typeface="helvetica"/>
                <a:cs typeface="helvetica"/>
              </a:rPr>
              <a:t>(Calculus 12 is a pre-requisite)</a:t>
            </a:r>
            <a:r>
              <a:rPr lang="en-US" sz="2800" dirty="0">
                <a:solidFill>
                  <a:schemeClr val="tx1"/>
                </a:solidFill>
                <a:latin typeface="helvetica"/>
                <a:cs typeface="helvetica"/>
              </a:rPr>
              <a:t> </a:t>
            </a:r>
          </a:p>
          <a:p>
            <a:pPr lvl="1">
              <a:buFont typeface="Wingdings" panose="05000000000000000000" pitchFamily="2" charset="2"/>
              <a:buChar char="v"/>
            </a:pPr>
            <a:endParaRPr lang="en-US" sz="2800" dirty="0">
              <a:solidFill>
                <a:schemeClr val="tx1"/>
              </a:solidFill>
              <a:latin typeface="helvetica"/>
              <a:cs typeface="helvetica"/>
            </a:endParaRPr>
          </a:p>
          <a:p>
            <a:pPr marL="274320" lvl="1" indent="0" algn="ctr">
              <a:buNone/>
            </a:pPr>
            <a:r>
              <a:rPr lang="en-US" sz="2800" b="1" dirty="0">
                <a:solidFill>
                  <a:schemeClr val="tx1"/>
                </a:solidFill>
                <a:latin typeface="helvetica"/>
                <a:cs typeface="helvetica"/>
              </a:rPr>
              <a:t>Grade 12 Math is not required for Graduation but check post-secondary program requirements</a:t>
            </a:r>
          </a:p>
        </p:txBody>
      </p:sp>
    </p:spTree>
    <p:extLst>
      <p:ext uri="{BB962C8B-B14F-4D97-AF65-F5344CB8AC3E}">
        <p14:creationId xmlns:p14="http://schemas.microsoft.com/office/powerpoint/2010/main" val="346953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918D497-6E75-4D8C-A314-D1CCD84379FE}"/>
</file>

<file path=customXml/itemProps2.xml><?xml version="1.0" encoding="utf-8"?>
<ds:datastoreItem xmlns:ds="http://schemas.openxmlformats.org/officeDocument/2006/customXml" ds:itemID="{C921D4EE-4F6D-4621-9B05-AE786FD61F9F}"/>
</file>

<file path=customXml/itemProps3.xml><?xml version="1.0" encoding="utf-8"?>
<ds:datastoreItem xmlns:ds="http://schemas.openxmlformats.org/officeDocument/2006/customXml" ds:itemID="{78CE177F-BE35-4C3A-B3CB-241FCD9A3066}"/>
</file>

<file path=docProps/app.xml><?xml version="1.0" encoding="utf-8"?>
<Properties xmlns="http://schemas.openxmlformats.org/officeDocument/2006/extended-properties" xmlns:vt="http://schemas.openxmlformats.org/officeDocument/2006/docPropsVTypes">
  <Template/>
  <TotalTime>1436</TotalTime>
  <Words>3206</Words>
  <Application>Microsoft Office PowerPoint</Application>
  <PresentationFormat>On-screen Show (4:3)</PresentationFormat>
  <Paragraphs>506</Paragraphs>
  <Slides>42</Slides>
  <Notes>28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Calibri</vt:lpstr>
      <vt:lpstr>Courier New</vt:lpstr>
      <vt:lpstr>Georgia</vt:lpstr>
      <vt:lpstr>helvetica</vt:lpstr>
      <vt:lpstr>Monotype Sorts</vt:lpstr>
      <vt:lpstr>Times New Roman</vt:lpstr>
      <vt:lpstr>Wingdings</vt:lpstr>
      <vt:lpstr>Wingdings 2</vt:lpstr>
      <vt:lpstr>Wingdings,Sans-Serif</vt:lpstr>
      <vt:lpstr>Civic</vt:lpstr>
      <vt:lpstr>Microsoft ClipArt Gallery</vt:lpstr>
      <vt:lpstr>Pinetree Secondary  Grade 10-12 Parent Night </vt:lpstr>
      <vt:lpstr>People to know!</vt:lpstr>
      <vt:lpstr>   GRADUATION PROGRAM (Grades 10-12) 80 Credits  </vt:lpstr>
      <vt:lpstr>      Graduation Assessments  </vt:lpstr>
      <vt:lpstr> Arts Education 10, 11, or 12 --Applied Design, Skills, and Technologies 10, 11 or 12</vt:lpstr>
      <vt:lpstr>English</vt:lpstr>
      <vt:lpstr>English</vt:lpstr>
      <vt:lpstr>Mathematics</vt:lpstr>
      <vt:lpstr>Mathematics</vt:lpstr>
      <vt:lpstr>Math Honours Program:  </vt:lpstr>
      <vt:lpstr>Lifeguarding Fitness/ Learn to Swim(new)</vt:lpstr>
      <vt:lpstr>Course Equivalency/External Credits</vt:lpstr>
      <vt:lpstr>PINETREE Programs </vt:lpstr>
      <vt:lpstr>PINETREE Programs</vt:lpstr>
      <vt:lpstr>  Pinetree's Advanced Placement/Honours Program</vt:lpstr>
      <vt:lpstr>Honours and AP Courses</vt:lpstr>
      <vt:lpstr>PowerPoint Presentation</vt:lpstr>
      <vt:lpstr>PowerPoint Presentation</vt:lpstr>
      <vt:lpstr>PowerPoint Presentation</vt:lpstr>
      <vt:lpstr>PowerPoint Presentation</vt:lpstr>
      <vt:lpstr>TRADES program contact information: </vt:lpstr>
      <vt:lpstr>SD43 Trades Program Open House</vt:lpstr>
      <vt:lpstr>Post Secondary Applications and Admission</vt:lpstr>
      <vt:lpstr>PowerPoint Presentation</vt:lpstr>
      <vt:lpstr>University &amp; College Options in BC</vt:lpstr>
      <vt:lpstr>Language Courses </vt:lpstr>
      <vt:lpstr>Benefits of a Second Language </vt:lpstr>
      <vt:lpstr>Post Secondary Education:  SFU General Admission Requirements</vt:lpstr>
      <vt:lpstr>PowerPoint Presentation</vt:lpstr>
      <vt:lpstr>PowerPoint Presentation</vt:lpstr>
      <vt:lpstr>PowerPoint Presentation</vt:lpstr>
      <vt:lpstr>University of Victoria</vt:lpstr>
      <vt:lpstr>Douglas College</vt:lpstr>
      <vt:lpstr>     CHOOSING COURSES Important Decisions…  </vt:lpstr>
      <vt:lpstr>PowerPoint Presentation</vt:lpstr>
      <vt:lpstr>PowerPoint Presentation</vt:lpstr>
      <vt:lpstr>Detailed Description of all courses!</vt:lpstr>
      <vt:lpstr>Required Courses </vt:lpstr>
      <vt:lpstr>When Choosing Courses: </vt:lpstr>
      <vt:lpstr> Extra and Online Classes</vt:lpstr>
      <vt:lpstr>Summer School</vt:lpstr>
      <vt:lpstr>Questions?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2006 –  The Road To Graduation…</dc:title>
  <dc:creator>Meena Dhillon</dc:creator>
  <cp:lastModifiedBy>Gushta, Lisa</cp:lastModifiedBy>
  <cp:revision>711</cp:revision>
  <cp:lastPrinted>2019-01-16T18:12:18Z</cp:lastPrinted>
  <dcterms:created xsi:type="dcterms:W3CDTF">2005-09-21T03:57:44Z</dcterms:created>
  <dcterms:modified xsi:type="dcterms:W3CDTF">2026-01-15T17:49:12Z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y fmtid="{D5CDD505-2E9C-101B-9397-08002B2CF9AE}" pid="3" name="MSIP_Label_a44b948b-7f95-45a9-9531-6e59c7faf565_Enabled">
    <vt:lpwstr>true</vt:lpwstr>
  </property>
  <property fmtid="{D5CDD505-2E9C-101B-9397-08002B2CF9AE}" pid="4" name="MSIP_Label_a44b948b-7f95-45a9-9531-6e59c7faf565_SetDate">
    <vt:lpwstr>2026-01-15T17:42:24Z</vt:lpwstr>
  </property>
  <property fmtid="{D5CDD505-2E9C-101B-9397-08002B2CF9AE}" pid="5" name="MSIP_Label_a44b948b-7f95-45a9-9531-6e59c7faf565_Method">
    <vt:lpwstr>Privileged</vt:lpwstr>
  </property>
  <property fmtid="{D5CDD505-2E9C-101B-9397-08002B2CF9AE}" pid="6" name="MSIP_Label_a44b948b-7f95-45a9-9531-6e59c7faf565_Name">
    <vt:lpwstr>Sensitive</vt:lpwstr>
  </property>
  <property fmtid="{D5CDD505-2E9C-101B-9397-08002B2CF9AE}" pid="7" name="MSIP_Label_a44b948b-7f95-45a9-9531-6e59c7faf565_SiteId">
    <vt:lpwstr>d9658cef-0292-4252-9925-6442de24a44b</vt:lpwstr>
  </property>
  <property fmtid="{D5CDD505-2E9C-101B-9397-08002B2CF9AE}" pid="8" name="MSIP_Label_a44b948b-7f95-45a9-9531-6e59c7faf565_ActionId">
    <vt:lpwstr>18de0f29-6491-4e22-b5ee-357d038d1537</vt:lpwstr>
  </property>
  <property fmtid="{D5CDD505-2E9C-101B-9397-08002B2CF9AE}" pid="9" name="MSIP_Label_a44b948b-7f95-45a9-9531-6e59c7faf565_ContentBits">
    <vt:lpwstr>0</vt:lpwstr>
  </property>
  <property fmtid="{D5CDD505-2E9C-101B-9397-08002B2CF9AE}" pid="10" name="MSIP_Label_a44b948b-7f95-45a9-9531-6e59c7faf565_Tag">
    <vt:lpwstr>10, 0, 1, 2</vt:lpwstr>
  </property>
</Properties>
</file>