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76" r:id="rId4"/>
    <p:sldId id="278" r:id="rId5"/>
    <p:sldId id="275" r:id="rId6"/>
    <p:sldId id="261" r:id="rId7"/>
    <p:sldId id="272" r:id="rId8"/>
    <p:sldId id="265" r:id="rId9"/>
    <p:sldId id="279" r:id="rId10"/>
    <p:sldId id="266" r:id="rId11"/>
    <p:sldId id="273" r:id="rId12"/>
    <p:sldId id="264" r:id="rId13"/>
    <p:sldId id="285" r:id="rId14"/>
    <p:sldId id="260" r:id="rId15"/>
    <p:sldId id="280" r:id="rId16"/>
    <p:sldId id="281" r:id="rId17"/>
    <p:sldId id="282" r:id="rId18"/>
    <p:sldId id="283" r:id="rId19"/>
    <p:sldId id="270" r:id="rId20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BB781C-D13F-49CC-A072-5849B9A5CAF7}" v="5" dt="2022-01-05T21:53:39.4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85" autoAdjust="0"/>
    <p:restoredTop sz="94660"/>
  </p:normalViewPr>
  <p:slideViewPr>
    <p:cSldViewPr snapToGrid="0">
      <p:cViewPr varScale="1">
        <p:scale>
          <a:sx n="60" d="100"/>
          <a:sy n="60" d="100"/>
        </p:scale>
        <p:origin x="836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Relationship Id="rId30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cLean, Doug" userId="0672205f-7566-42a6-9c4a-845b1b991c44" providerId="ADAL" clId="{3EBB781C-D13F-49CC-A072-5849B9A5CAF7}"/>
    <pc:docChg chg="custSel modSld">
      <pc:chgData name="MacLean, Doug" userId="0672205f-7566-42a6-9c4a-845b1b991c44" providerId="ADAL" clId="{3EBB781C-D13F-49CC-A072-5849B9A5CAF7}" dt="2022-01-17T19:49:58.424" v="67" actId="14100"/>
      <pc:docMkLst>
        <pc:docMk/>
      </pc:docMkLst>
      <pc:sldChg chg="modSp mod">
        <pc:chgData name="MacLean, Doug" userId="0672205f-7566-42a6-9c4a-845b1b991c44" providerId="ADAL" clId="{3EBB781C-D13F-49CC-A072-5849B9A5CAF7}" dt="2022-01-17T19:49:58.424" v="67" actId="14100"/>
        <pc:sldMkLst>
          <pc:docMk/>
          <pc:sldMk cId="2835729887" sldId="264"/>
        </pc:sldMkLst>
        <pc:cxnChg chg="mod">
          <ac:chgData name="MacLean, Doug" userId="0672205f-7566-42a6-9c4a-845b1b991c44" providerId="ADAL" clId="{3EBB781C-D13F-49CC-A072-5849B9A5CAF7}" dt="2022-01-17T19:49:58.424" v="67" actId="14100"/>
          <ac:cxnSpMkLst>
            <pc:docMk/>
            <pc:sldMk cId="2835729887" sldId="264"/>
            <ac:cxnSpMk id="5" creationId="{00000000-0000-0000-0000-000000000000}"/>
          </ac:cxnSpMkLst>
        </pc:cxnChg>
      </pc:sldChg>
      <pc:sldChg chg="modSp mod">
        <pc:chgData name="MacLean, Doug" userId="0672205f-7566-42a6-9c4a-845b1b991c44" providerId="ADAL" clId="{3EBB781C-D13F-49CC-A072-5849B9A5CAF7}" dt="2022-01-12T19:21:47.675" v="1" actId="20577"/>
        <pc:sldMkLst>
          <pc:docMk/>
          <pc:sldMk cId="2116353123" sldId="275"/>
        </pc:sldMkLst>
        <pc:spChg chg="mod">
          <ac:chgData name="MacLean, Doug" userId="0672205f-7566-42a6-9c4a-845b1b991c44" providerId="ADAL" clId="{3EBB781C-D13F-49CC-A072-5849B9A5CAF7}" dt="2022-01-12T19:21:47.675" v="1" actId="20577"/>
          <ac:spMkLst>
            <pc:docMk/>
            <pc:sldMk cId="2116353123" sldId="275"/>
            <ac:spMk id="3" creationId="{00000000-0000-0000-0000-000000000000}"/>
          </ac:spMkLst>
        </pc:spChg>
      </pc:sldChg>
      <pc:sldChg chg="modSp mod">
        <pc:chgData name="MacLean, Doug" userId="0672205f-7566-42a6-9c4a-845b1b991c44" providerId="ADAL" clId="{3EBB781C-D13F-49CC-A072-5849B9A5CAF7}" dt="2022-01-17T19:48:53.660" v="66" actId="255"/>
        <pc:sldMkLst>
          <pc:docMk/>
          <pc:sldMk cId="512851015" sldId="278"/>
        </pc:sldMkLst>
        <pc:spChg chg="mod">
          <ac:chgData name="MacLean, Doug" userId="0672205f-7566-42a6-9c4a-845b1b991c44" providerId="ADAL" clId="{3EBB781C-D13F-49CC-A072-5849B9A5CAF7}" dt="2022-01-17T19:48:53.660" v="66" actId="255"/>
          <ac:spMkLst>
            <pc:docMk/>
            <pc:sldMk cId="512851015" sldId="278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028440" cy="3517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Youth TRAIN in Trades Program - Carpentry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3"/>
            <a:ext cx="4028440" cy="3517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313736-F45F-49B8-9E07-A9E903A699A9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0F3750-DE30-4724-8B40-D71B0A4B1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52037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028440" cy="3517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Youth TRAIN in Trades Program - Carpentry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3"/>
            <a:ext cx="4028440" cy="3517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69F88-0F58-4F08-8244-B5FE008CB3DC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71813" y="876300"/>
            <a:ext cx="3152775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1" y="3373754"/>
            <a:ext cx="7437120" cy="27603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59B3B-5CF2-4E13-B8C3-8E59284E2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17065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596D-A870-42A9-A320-B735F4561CB1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1BD1-B1FF-452D-8238-5BE839A8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798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596D-A870-42A9-A320-B735F4561CB1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1BD1-B1FF-452D-8238-5BE839A8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72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596D-A870-42A9-A320-B735F4561CB1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1BD1-B1FF-452D-8238-5BE839A8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18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596D-A870-42A9-A320-B735F4561CB1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1BD1-B1FF-452D-8238-5BE839A8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50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596D-A870-42A9-A320-B735F4561CB1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1BD1-B1FF-452D-8238-5BE839A8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906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596D-A870-42A9-A320-B735F4561CB1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1BD1-B1FF-452D-8238-5BE839A8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153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596D-A870-42A9-A320-B735F4561CB1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1BD1-B1FF-452D-8238-5BE839A8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23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596D-A870-42A9-A320-B735F4561CB1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1BD1-B1FF-452D-8238-5BE839A8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93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596D-A870-42A9-A320-B735F4561CB1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1BD1-B1FF-452D-8238-5BE839A8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509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596D-A870-42A9-A320-B735F4561CB1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1BD1-B1FF-452D-8238-5BE839A8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92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0596D-A870-42A9-A320-B735F4561CB1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71BD1-B1FF-452D-8238-5BE839A8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070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0596D-A870-42A9-A320-B735F4561CB1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71BD1-B1FF-452D-8238-5BE839A81D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687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://www.google.ca/url?sa=i&amp;rct=j&amp;q=&amp;esrc=s&amp;source=images&amp;cd=&amp;cad=rja&amp;uact=8&amp;ved=0ahUKEwjR7NDG8KLSAhXJyVQKHSxEAnEQjRwIBw&amp;url=http://www.sceau-rouge.ca/&amp;psig=AFQjCNFqbJJL9ybG2bL4iAW9dcbiPpMUcw&amp;ust=148782455508473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19636" y="4124718"/>
            <a:ext cx="3810000" cy="2276083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chemeClr val="bg1">
                    <a:lumMod val="50000"/>
                  </a:schemeClr>
                </a:solidFill>
              </a:rPr>
              <a:t>Trades Training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Carpentry Program</a:t>
            </a:r>
            <a:b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January 31 – June 24, 2022</a:t>
            </a:r>
            <a:b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SD43 Coquitlam + BCIT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024437" y="1538288"/>
            <a:ext cx="0" cy="456723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 rot="16200000">
            <a:off x="4080677" y="5202243"/>
            <a:ext cx="1563681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dirty="0">
                <a:solidFill>
                  <a:srgbClr val="FF3300"/>
                </a:solidFill>
              </a:rPr>
              <a:t>January 19, 2022</a:t>
            </a:r>
            <a:endParaRPr lang="en-US" sz="1100" dirty="0">
              <a:solidFill>
                <a:srgbClr val="FF33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399" y="330471"/>
            <a:ext cx="2557457" cy="383453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73" y="2276020"/>
            <a:ext cx="2554102" cy="3829505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itle 1"/>
          <p:cNvSpPr txBox="1">
            <a:spLocks/>
          </p:cNvSpPr>
          <p:nvPr/>
        </p:nvSpPr>
        <p:spPr>
          <a:xfrm rot="16200000">
            <a:off x="2314977" y="5481243"/>
            <a:ext cx="827881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Jaymee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 rot="16200000">
            <a:off x="4305656" y="3548231"/>
            <a:ext cx="827881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Nathan</a:t>
            </a: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DCDFA88-174E-41FF-BF74-480CEF849E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6" t="7846" r="9828"/>
          <a:stretch/>
        </p:blipFill>
        <p:spPr>
          <a:xfrm rot="5400000">
            <a:off x="5127802" y="324438"/>
            <a:ext cx="3336017" cy="334808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0D638861-3DB9-416F-827E-8E619B1DDDF7}"/>
              </a:ext>
            </a:extLst>
          </p:cNvPr>
          <p:cNvSpPr txBox="1">
            <a:spLocks/>
          </p:cNvSpPr>
          <p:nvPr/>
        </p:nvSpPr>
        <p:spPr>
          <a:xfrm>
            <a:off x="7974257" y="3316178"/>
            <a:ext cx="481588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dirty="0"/>
              <a:t>Ryan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330031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  <a:noFill/>
          <a:ln w="3175">
            <a:solidFill>
              <a:srgbClr val="FF0000"/>
            </a:solidFill>
          </a:ln>
        </p:spPr>
        <p:txBody>
          <a:bodyPr anchor="b" anchorCtr="0"/>
          <a:lstStyle/>
          <a:p>
            <a:pPr marL="60325" algn="l"/>
            <a:r>
              <a:rPr lang="en-US" sz="4800" b="1" dirty="0">
                <a:solidFill>
                  <a:srgbClr val="0070C0"/>
                </a:solidFill>
              </a:rPr>
              <a:t>Introductions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5" y="1986844"/>
            <a:ext cx="8229600" cy="40977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Coquitlam School District</a:t>
            </a:r>
          </a:p>
          <a:p>
            <a:pPr marL="912813" lvl="1">
              <a:buClr>
                <a:schemeClr val="tx1"/>
              </a:buClr>
            </a:pPr>
            <a:r>
              <a:rPr lang="en-US" sz="2400" dirty="0">
                <a:solidFill>
                  <a:srgbClr val="FF0000"/>
                </a:solidFill>
              </a:rPr>
              <a:t>Rich Vickers</a:t>
            </a:r>
            <a:r>
              <a:rPr lang="en-US" sz="2400" i="1" dirty="0"/>
              <a:t>, </a:t>
            </a:r>
            <a:r>
              <a:rPr lang="en-US" sz="1800" i="1" dirty="0"/>
              <a:t>Carpentry Program Instructor</a:t>
            </a:r>
          </a:p>
          <a:p>
            <a:pPr marL="912813" lvl="1">
              <a:buClr>
                <a:schemeClr val="tx1"/>
              </a:buClr>
            </a:pPr>
            <a:r>
              <a:rPr lang="en-US" sz="2400" dirty="0">
                <a:solidFill>
                  <a:srgbClr val="FF0000"/>
                </a:solidFill>
              </a:rPr>
              <a:t>Doug MacLean</a:t>
            </a:r>
            <a:r>
              <a:rPr lang="en-US" sz="2400" dirty="0"/>
              <a:t>, </a:t>
            </a:r>
            <a:r>
              <a:rPr lang="en-US" sz="1800" i="1" dirty="0"/>
              <a:t>Career Programs (TRAIN in Trades) Coordinator</a:t>
            </a:r>
          </a:p>
          <a:p>
            <a:pPr marL="912813" lvl="1">
              <a:buClr>
                <a:schemeClr val="tx1"/>
              </a:buClr>
            </a:pPr>
            <a:r>
              <a:rPr lang="en-US" sz="2400" dirty="0">
                <a:solidFill>
                  <a:srgbClr val="FF0000"/>
                </a:solidFill>
              </a:rPr>
              <a:t>Joanna Horvath</a:t>
            </a:r>
            <a:r>
              <a:rPr lang="en-US" sz="2400" dirty="0"/>
              <a:t>, </a:t>
            </a:r>
            <a:r>
              <a:rPr lang="en-US" sz="1800" i="1" dirty="0"/>
              <a:t>WORK in Trades teacher 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BCIT</a:t>
            </a:r>
          </a:p>
          <a:p>
            <a:pPr marL="912813" lvl="1">
              <a:buClr>
                <a:schemeClr val="tx1"/>
              </a:buClr>
            </a:pPr>
            <a:r>
              <a:rPr lang="en-US" sz="2400" dirty="0">
                <a:solidFill>
                  <a:srgbClr val="FF0000"/>
                </a:solidFill>
              </a:rPr>
              <a:t>John Akers</a:t>
            </a:r>
            <a:r>
              <a:rPr lang="en-US" sz="2400" dirty="0"/>
              <a:t>,</a:t>
            </a:r>
            <a:r>
              <a:rPr lang="en-US" sz="1800" i="1" dirty="0"/>
              <a:t> Carpentry Instructor (subject to change)</a:t>
            </a:r>
          </a:p>
          <a:p>
            <a:pPr marL="912813" lvl="1">
              <a:buClr>
                <a:schemeClr val="tx1"/>
              </a:buClr>
            </a:pPr>
            <a:r>
              <a:rPr lang="en-US" sz="2400" dirty="0">
                <a:solidFill>
                  <a:srgbClr val="FF0000"/>
                </a:solidFill>
              </a:rPr>
              <a:t>Don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Naidesh</a:t>
            </a:r>
            <a:r>
              <a:rPr lang="en-US" sz="2400" dirty="0"/>
              <a:t>, </a:t>
            </a:r>
            <a:r>
              <a:rPr lang="en-US" sz="1800" i="1" dirty="0"/>
              <a:t>Chief Instructor</a:t>
            </a:r>
          </a:p>
          <a:p>
            <a:pPr marL="912813" lvl="1">
              <a:buClr>
                <a:schemeClr val="tx1"/>
              </a:buClr>
            </a:pPr>
            <a:r>
              <a:rPr lang="en-US" sz="2400" dirty="0">
                <a:solidFill>
                  <a:srgbClr val="FF0000"/>
                </a:solidFill>
              </a:rPr>
              <a:t>Carol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Martina</a:t>
            </a:r>
            <a:r>
              <a:rPr lang="en-US" sz="2400" dirty="0"/>
              <a:t>, </a:t>
            </a:r>
            <a:r>
              <a:rPr lang="en-US" sz="1800" i="1" dirty="0"/>
              <a:t>High School Partnership Coordinator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040914" y="1128595"/>
            <a:ext cx="74046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Doug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0" y="276811"/>
            <a:ext cx="1713600" cy="114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882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  <a:noFill/>
          <a:ln w="3175">
            <a:solidFill>
              <a:srgbClr val="FF0000"/>
            </a:solidFill>
          </a:ln>
        </p:spPr>
        <p:txBody>
          <a:bodyPr anchor="b" anchorCtr="0"/>
          <a:lstStyle/>
          <a:p>
            <a:pPr marL="60325" algn="l"/>
            <a:r>
              <a:rPr lang="en-US" sz="4800" b="1" dirty="0">
                <a:solidFill>
                  <a:srgbClr val="0070C0"/>
                </a:solidFill>
              </a:rPr>
              <a:t>Quick Points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5" y="1986843"/>
            <a:ext cx="8229600" cy="4688277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000" b="1" dirty="0">
                <a:solidFill>
                  <a:srgbClr val="FF0000"/>
                </a:solidFill>
              </a:rPr>
              <a:t>Career-Life Connections (CLC 12)</a:t>
            </a:r>
          </a:p>
          <a:p>
            <a:pPr marL="685800" lvl="1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Complete them through your home school… mandatory for graduation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000" b="1" dirty="0">
                <a:solidFill>
                  <a:srgbClr val="FF0000"/>
                </a:solidFill>
              </a:rPr>
              <a:t>Graduation</a:t>
            </a:r>
            <a:endParaRPr lang="en-US" sz="2000" dirty="0">
              <a:solidFill>
                <a:srgbClr val="FF0000"/>
              </a:solidFill>
            </a:endParaRPr>
          </a:p>
          <a:p>
            <a:pPr marL="647700" indent="-285750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 will graduate from your home school</a:t>
            </a:r>
          </a:p>
          <a:p>
            <a:pPr marL="647700" indent="-285750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Commencement, Dinner &amp; Dance,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etc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will </a:t>
            </a:r>
            <a:r>
              <a:rPr lang="en-US" sz="18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interfere with Terry Fox or BCIT learning… “Grad Weekend” does </a:t>
            </a:r>
            <a:r>
              <a:rPr lang="en-US" sz="18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mean 2-3 missed days of school</a:t>
            </a:r>
          </a:p>
          <a:p>
            <a:pPr marL="1047750" lvl="1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have a contact (best friend and counselor) at your home school to get information</a:t>
            </a:r>
          </a:p>
          <a:p>
            <a:pPr marL="1047750" lvl="1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Use the school app to get notifications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022626" y="1110307"/>
            <a:ext cx="74046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Doug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0" y="276811"/>
            <a:ext cx="1713600" cy="114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835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  <a:noFill/>
          <a:ln w="3175">
            <a:solidFill>
              <a:srgbClr val="FF0000"/>
            </a:solidFill>
          </a:ln>
        </p:spPr>
        <p:txBody>
          <a:bodyPr anchor="b" anchorCtr="0"/>
          <a:lstStyle/>
          <a:p>
            <a:pPr marL="60325" algn="l"/>
            <a:r>
              <a:rPr lang="en-US" sz="4800" b="1" dirty="0">
                <a:solidFill>
                  <a:srgbClr val="0070C0"/>
                </a:solidFill>
              </a:rPr>
              <a:t>Quick Points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5" y="1986843"/>
            <a:ext cx="8229600" cy="4688277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000" b="1" dirty="0">
                <a:solidFill>
                  <a:srgbClr val="FF0000"/>
                </a:solidFill>
              </a:rPr>
              <a:t>Credits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&amp;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>
                <a:solidFill>
                  <a:srgbClr val="FF0000"/>
                </a:solidFill>
              </a:rPr>
              <a:t>Marks</a:t>
            </a:r>
            <a:endParaRPr lang="en-US" sz="2000" dirty="0">
              <a:solidFill>
                <a:srgbClr val="FF0000"/>
              </a:solidFill>
            </a:endParaRPr>
          </a:p>
          <a:p>
            <a:pPr marL="647700" indent="-285750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Ministry of Education – high school credits</a:t>
            </a:r>
          </a:p>
          <a:p>
            <a:pPr marL="1047750" lvl="1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registered in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grade 12 level courses (16 credits) that will all count towards graduation</a:t>
            </a:r>
          </a:p>
          <a:p>
            <a:pPr marL="1447800" lvl="2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five courses (20 credits) if you are in Work Experience 12</a:t>
            </a:r>
          </a:p>
          <a:p>
            <a:pPr marL="1047750" lvl="1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50%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or higher in your final mark will be a “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pass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”</a:t>
            </a:r>
          </a:p>
          <a:p>
            <a:pPr marL="647700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Industry Training Authority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(ITA) –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certification credits</a:t>
            </a:r>
          </a:p>
          <a:p>
            <a:pPr marL="1047750" lvl="1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all trades, all levels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students must have a mark of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70%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or higher to “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pass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” and gain that technical training certification level</a:t>
            </a:r>
          </a:p>
          <a:p>
            <a:pPr marL="1047750" lvl="1">
              <a:spcBef>
                <a:spcPts val="200"/>
              </a:spcBef>
              <a:buFont typeface="Courier New" panose="02070309020205020404" pitchFamily="49" charset="0"/>
              <a:buChar char="o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000" b="1" dirty="0">
                <a:solidFill>
                  <a:srgbClr val="FF0000"/>
                </a:solidFill>
              </a:rPr>
              <a:t>Potential Certifications</a:t>
            </a:r>
            <a:r>
              <a:rPr lang="en-US" sz="1400" dirty="0"/>
              <a:t>… students register themselves, not part of program</a:t>
            </a:r>
          </a:p>
          <a:p>
            <a:pPr marL="647700" indent="-285750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Occupational First Aid – level 1</a:t>
            </a:r>
          </a:p>
          <a:p>
            <a:pPr marL="1047750" lvl="1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 day training… $80 + GST</a:t>
            </a:r>
          </a:p>
          <a:p>
            <a:pPr marL="647700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Forklift</a:t>
            </a:r>
          </a:p>
          <a:p>
            <a:pPr marL="1047750" lvl="1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2-day training session… $175</a:t>
            </a:r>
          </a:p>
          <a:p>
            <a:pPr marL="647700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Bobcat</a:t>
            </a:r>
          </a:p>
          <a:p>
            <a:pPr marL="1047750" lvl="1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 day of training... $175-ish</a:t>
            </a:r>
          </a:p>
          <a:p>
            <a:pPr marL="1047750" lvl="1">
              <a:spcBef>
                <a:spcPts val="200"/>
              </a:spcBef>
              <a:buFont typeface="Courier New" panose="02070309020205020404" pitchFamily="49" charset="0"/>
              <a:buChar char="o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762000" lvl="1" indent="0">
              <a:spcBef>
                <a:spcPts val="200"/>
              </a:spcBef>
              <a:buNone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022626" y="1110307"/>
            <a:ext cx="74046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Doug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0" y="276811"/>
            <a:ext cx="1713600" cy="114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851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  <a:noFill/>
          <a:ln w="3175">
            <a:solidFill>
              <a:srgbClr val="FF0000"/>
            </a:solidFill>
          </a:ln>
        </p:spPr>
        <p:txBody>
          <a:bodyPr anchor="b" anchorCtr="0"/>
          <a:lstStyle/>
          <a:p>
            <a:pPr marL="60325" algn="l"/>
            <a:r>
              <a:rPr lang="en-US" sz="4800" b="1" dirty="0">
                <a:solidFill>
                  <a:srgbClr val="0070C0"/>
                </a:solidFill>
              </a:rPr>
              <a:t>Learning Sites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5" y="1986843"/>
            <a:ext cx="8229600" cy="4688277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January 31 – February 4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marL="361950" indent="0">
              <a:spcBef>
                <a:spcPts val="200"/>
              </a:spcBef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@ BCIT… some schools have Jan 31 as pro-d, but you will be at BCIT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February 7 – March 11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marL="361950" indent="0">
              <a:spcBef>
                <a:spcPts val="200"/>
              </a:spcBef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@ Terry Fox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March 14 – March 25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marL="361950" indent="0">
              <a:spcBef>
                <a:spcPts val="200"/>
              </a:spcBef>
              <a:buNone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Spring Break…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 school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session for the program… will look at maybe running a forklift and/or bobcat training sessions (depending on commitment)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March 28 – April 29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61950" indent="0">
              <a:spcBef>
                <a:spcPts val="200"/>
              </a:spcBef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@ BCIT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May 2 – June 24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marL="361950" indent="0">
              <a:spcBef>
                <a:spcPts val="200"/>
              </a:spcBef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@ Terry Fox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022626" y="1110307"/>
            <a:ext cx="74046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Doug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0" y="276811"/>
            <a:ext cx="1713600" cy="114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353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  <a:noFill/>
          <a:ln w="3175">
            <a:solidFill>
              <a:srgbClr val="FF0000"/>
            </a:solidFill>
          </a:ln>
        </p:spPr>
        <p:txBody>
          <a:bodyPr anchor="b" anchorCtr="0"/>
          <a:lstStyle/>
          <a:p>
            <a:pPr marL="60325" algn="l"/>
            <a:r>
              <a:rPr lang="en-US" sz="4800" b="1" dirty="0">
                <a:solidFill>
                  <a:srgbClr val="0070C0"/>
                </a:solidFill>
              </a:rPr>
              <a:t>Parental Involvement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5" y="1986843"/>
            <a:ext cx="8229600" cy="4504267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While at </a:t>
            </a:r>
            <a:r>
              <a:rPr lang="en-US" sz="2400" b="1" dirty="0">
                <a:solidFill>
                  <a:srgbClr val="FF0000"/>
                </a:solidFill>
              </a:rPr>
              <a:t>Terry Fox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61950" indent="0">
              <a:spcBef>
                <a:spcPts val="1200"/>
              </a:spcBef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Like other high school courses you’ve had in the past at your home school,</a:t>
            </a:r>
            <a:b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contact the teacher (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Mr. Vickers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directly</a:t>
            </a:r>
          </a:p>
          <a:p>
            <a:pPr marL="0" indent="0">
              <a:spcBef>
                <a:spcPts val="1200"/>
              </a:spcBef>
              <a:buNone/>
            </a:pP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While at </a:t>
            </a:r>
            <a:r>
              <a:rPr lang="en-US" sz="2400" b="1" dirty="0">
                <a:solidFill>
                  <a:srgbClr val="FF0000"/>
                </a:solidFill>
              </a:rPr>
              <a:t>BCIT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marL="400050" lvl="1" indent="0">
              <a:spcBef>
                <a:spcPts val="1200"/>
              </a:spcBef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BCIT instructor(John Akers) will talk about marks, absences,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lates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tuition and other school-based information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with the student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and/or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SD43 personnel</a:t>
            </a:r>
          </a:p>
          <a:p>
            <a:pPr marL="400050" lvl="1" indent="0">
              <a:spcBef>
                <a:spcPts val="2400"/>
              </a:spcBef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parent “liaising” regarding the above is done through:</a:t>
            </a:r>
          </a:p>
          <a:p>
            <a:pPr marL="1477963" lvl="1">
              <a:spcBef>
                <a:spcPts val="300"/>
              </a:spcBef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son or daughter,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and/or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477963" lvl="1">
              <a:spcBef>
                <a:spcPts val="300"/>
              </a:spcBef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Rich Vickers</a:t>
            </a:r>
          </a:p>
          <a:p>
            <a:pPr marL="1477963" lvl="1">
              <a:spcBef>
                <a:spcPts val="300"/>
              </a:spcBef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Doug MacLean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022626" y="1110307"/>
            <a:ext cx="74046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Doug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0" y="276811"/>
            <a:ext cx="1713600" cy="114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031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  <a:noFill/>
          <a:ln w="3175">
            <a:solidFill>
              <a:srgbClr val="FF0000"/>
            </a:solidFill>
          </a:ln>
        </p:spPr>
        <p:txBody>
          <a:bodyPr anchor="b" anchorCtr="0">
            <a:normAutofit/>
          </a:bodyPr>
          <a:lstStyle/>
          <a:p>
            <a:pPr marL="60325" algn="l"/>
            <a:r>
              <a:rPr lang="en-US" sz="4000" b="1" dirty="0">
                <a:solidFill>
                  <a:srgbClr val="0070C0"/>
                </a:solidFill>
              </a:rPr>
              <a:t>Individualized Education Plan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5" y="1986842"/>
            <a:ext cx="8229600" cy="3442407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Students with </a:t>
            </a:r>
            <a:r>
              <a:rPr lang="en-US" sz="2400" b="1" dirty="0">
                <a:solidFill>
                  <a:srgbClr val="FF0000"/>
                </a:solidFill>
              </a:rPr>
              <a:t>IEPs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marL="900113" lvl="1" indent="-363538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Able to get a “</a:t>
            </a:r>
            <a:r>
              <a:rPr lang="en-US" sz="2000" dirty="0">
                <a:solidFill>
                  <a:srgbClr val="FF0000"/>
                </a:solidFill>
              </a:rPr>
              <a:t>reader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”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and/or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“</a:t>
            </a:r>
            <a:r>
              <a:rPr lang="en-US" sz="2000" dirty="0">
                <a:solidFill>
                  <a:srgbClr val="FF0000"/>
                </a:solidFill>
              </a:rPr>
              <a:t>extra time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”</a:t>
            </a:r>
          </a:p>
          <a:p>
            <a:pPr marL="900113" lvl="1" indent="-363538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While at Terry Fox, it will go through the Education Assistant (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EA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there who will help facilitate this for the student</a:t>
            </a:r>
          </a:p>
          <a:p>
            <a:pPr marL="900113" lvl="1" indent="-363538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BCIT, must make appointment with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Accessibility Services </a:t>
            </a:r>
          </a:p>
          <a:p>
            <a:pPr marL="1300163" lvl="2" indent="-36353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</a:t>
            </a:r>
            <a:r>
              <a:rPr lang="en-CA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CA" sz="2000" dirty="0" err="1">
                <a:solidFill>
                  <a:srgbClr val="FF0000"/>
                </a:solidFill>
              </a:rPr>
              <a:t>bcit.ca</a:t>
            </a:r>
            <a:r>
              <a:rPr lang="en-CA" sz="2000" dirty="0">
                <a:solidFill>
                  <a:srgbClr val="FF0000"/>
                </a:solidFill>
              </a:rPr>
              <a:t>/accessibility</a:t>
            </a:r>
            <a:endParaRPr lang="en-US" sz="2000" dirty="0">
              <a:solidFill>
                <a:srgbClr val="FF0000"/>
              </a:solidFill>
            </a:endParaRPr>
          </a:p>
          <a:p>
            <a:pPr marL="900113" lvl="1" indent="-363538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FYI, for levels 2,3 and 4:</a:t>
            </a:r>
          </a:p>
          <a:p>
            <a:pPr marL="1300163" lvl="2" indent="-363538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ITA - need to make request/application for Exam Accommodation</a:t>
            </a:r>
          </a:p>
          <a:p>
            <a:pPr marL="1300163" lvl="2" indent="-363538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Post secondary – talk to disability/accessibility resource services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040914" y="1128595"/>
            <a:ext cx="74046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Doug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0" y="276811"/>
            <a:ext cx="1713600" cy="114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711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  <a:noFill/>
          <a:ln w="3175">
            <a:solidFill>
              <a:srgbClr val="FF0000"/>
            </a:solidFill>
          </a:ln>
        </p:spPr>
        <p:txBody>
          <a:bodyPr anchor="b" anchorCtr="0">
            <a:noAutofit/>
          </a:bodyPr>
          <a:lstStyle/>
          <a:p>
            <a:pPr marL="60325" algn="l"/>
            <a:r>
              <a:rPr lang="en-US" sz="4800" b="1" dirty="0">
                <a:solidFill>
                  <a:srgbClr val="0070C0"/>
                </a:solidFill>
              </a:rPr>
              <a:t>Carpentry Program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4" y="1986843"/>
            <a:ext cx="8353425" cy="4733997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Basic Information</a:t>
            </a:r>
          </a:p>
          <a:p>
            <a:pPr marL="0" indent="0">
              <a:spcBef>
                <a:spcPts val="1200"/>
              </a:spcBef>
              <a:buNone/>
            </a:pPr>
            <a:endParaRPr lang="en-US" sz="12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spcBef>
                <a:spcPts val="300"/>
              </a:spcBef>
              <a:buFont typeface="Courier New" pitchFamily="49" charset="0"/>
              <a:buChar char="o"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Starts at 7.30am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(both at Terry Fox + BCIT)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and ends around 1.45pm, with appropriate breaks</a:t>
            </a:r>
          </a:p>
          <a:p>
            <a:pPr lvl="1">
              <a:spcBef>
                <a:spcPts val="300"/>
              </a:spcBef>
              <a:buFont typeface="Courier New" pitchFamily="49" charset="0"/>
              <a:buChar char="o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Program cost: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$425 for tools, materials &amp; supplies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+</a:t>
            </a:r>
            <a:b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$100 refundable book deposit</a:t>
            </a:r>
          </a:p>
          <a:p>
            <a:pPr lvl="1">
              <a:spcBef>
                <a:spcPts val="300"/>
              </a:spcBef>
              <a:buFont typeface="Courier New" pitchFamily="49" charset="0"/>
              <a:buChar char="o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‘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Typical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day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’ look like?</a:t>
            </a:r>
          </a:p>
          <a:p>
            <a:pPr lvl="2">
              <a:spcBef>
                <a:spcPts val="300"/>
              </a:spcBef>
              <a:buFont typeface="Courier New" pitchFamily="49" charset="0"/>
              <a:buChar char="o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Classroom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” (theory 60-70%) vs “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Practical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” (in the shop 30-40%)</a:t>
            </a:r>
          </a:p>
          <a:p>
            <a:pPr lvl="1">
              <a:spcBef>
                <a:spcPts val="300"/>
              </a:spcBef>
              <a:buFont typeface="Courier New" pitchFamily="49" charset="0"/>
              <a:buChar char="o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Program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evaluation</a:t>
            </a:r>
          </a:p>
          <a:p>
            <a:pPr lvl="2">
              <a:spcBef>
                <a:spcPts val="300"/>
              </a:spcBef>
              <a:buFont typeface="Courier New" pitchFamily="49" charset="0"/>
              <a:buChar char="o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Testing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” – theory and practical assessments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49776" y="1099567"/>
            <a:ext cx="1088803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Rich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0" y="276811"/>
            <a:ext cx="1713600" cy="114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16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  <a:noFill/>
          <a:ln w="3175">
            <a:solidFill>
              <a:srgbClr val="FF0000"/>
            </a:solidFill>
          </a:ln>
        </p:spPr>
        <p:txBody>
          <a:bodyPr anchor="b" anchorCtr="0">
            <a:noAutofit/>
          </a:bodyPr>
          <a:lstStyle/>
          <a:p>
            <a:pPr marL="60325" algn="l"/>
            <a:r>
              <a:rPr lang="en-US" sz="4800" b="1" dirty="0">
                <a:solidFill>
                  <a:srgbClr val="0070C0"/>
                </a:solidFill>
              </a:rPr>
              <a:t>Carpentry Program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4" y="1986843"/>
            <a:ext cx="8353425" cy="4733997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Topics Covered</a:t>
            </a:r>
          </a:p>
          <a:p>
            <a:pPr marL="0" indent="0">
              <a:spcBef>
                <a:spcPts val="1200"/>
              </a:spcBef>
              <a:buNone/>
            </a:pPr>
            <a:endParaRPr lang="en-US" sz="12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spcBef>
                <a:spcPts val="300"/>
              </a:spcBef>
              <a:buFont typeface="Courier New" pitchFamily="49" charset="0"/>
              <a:buChar char="o"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Line A (</a:t>
            </a:r>
            <a:r>
              <a:rPr lang="en-US" sz="1800" b="1" dirty="0">
                <a:solidFill>
                  <a:srgbClr val="FF0000"/>
                </a:solidFill>
              </a:rPr>
              <a:t>6%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–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Safety Work Practices</a:t>
            </a:r>
          </a:p>
          <a:p>
            <a:pPr lvl="1">
              <a:spcBef>
                <a:spcPts val="300"/>
              </a:spcBef>
              <a:buFont typeface="Courier New" pitchFamily="49" charset="0"/>
              <a:buChar char="o"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Line B (</a:t>
            </a:r>
            <a:r>
              <a:rPr lang="en-US" sz="1800" b="1" dirty="0">
                <a:solidFill>
                  <a:srgbClr val="FF0000"/>
                </a:solidFill>
              </a:rPr>
              <a:t>16%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 –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Document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&amp;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Organizational Skills</a:t>
            </a:r>
          </a:p>
          <a:p>
            <a:pPr lvl="1">
              <a:spcBef>
                <a:spcPts val="300"/>
              </a:spcBef>
              <a:buFont typeface="Courier New" pitchFamily="49" charset="0"/>
              <a:buChar char="o"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Line C (</a:t>
            </a:r>
            <a:r>
              <a:rPr lang="en-US" sz="1800" b="1" dirty="0">
                <a:solidFill>
                  <a:srgbClr val="FF0000"/>
                </a:solidFill>
              </a:rPr>
              <a:t>20%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–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Tools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&amp;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Equipment</a:t>
            </a:r>
          </a:p>
          <a:p>
            <a:pPr lvl="1">
              <a:spcBef>
                <a:spcPts val="300"/>
              </a:spcBef>
              <a:buFont typeface="Courier New" pitchFamily="49" charset="0"/>
              <a:buChar char="o"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Line D (</a:t>
            </a:r>
            <a:r>
              <a:rPr lang="en-US" sz="1800" b="1" dirty="0">
                <a:solidFill>
                  <a:srgbClr val="FF0000"/>
                </a:solidFill>
              </a:rPr>
              <a:t>6%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–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Survey Instruments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&amp;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Equipment</a:t>
            </a:r>
          </a:p>
          <a:p>
            <a:pPr lvl="1">
              <a:spcBef>
                <a:spcPts val="300"/>
              </a:spcBef>
              <a:buFont typeface="Courier New" pitchFamily="49" charset="0"/>
              <a:buChar char="o"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Line E (</a:t>
            </a:r>
            <a:r>
              <a:rPr lang="en-US" sz="1800" b="1" dirty="0">
                <a:solidFill>
                  <a:srgbClr val="FF0000"/>
                </a:solidFill>
              </a:rPr>
              <a:t>12%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–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Access, Rigging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&amp;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Hoisting Equipment</a:t>
            </a:r>
          </a:p>
          <a:p>
            <a:pPr lvl="1">
              <a:spcBef>
                <a:spcPts val="300"/>
              </a:spcBef>
              <a:buFont typeface="Courier New" pitchFamily="49" charset="0"/>
              <a:buChar char="o"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Line F (</a:t>
            </a:r>
            <a:r>
              <a:rPr lang="en-US" sz="1800" b="1" dirty="0">
                <a:solidFill>
                  <a:srgbClr val="FF0000"/>
                </a:solidFill>
              </a:rPr>
              <a:t>2%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–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Site Layout</a:t>
            </a:r>
          </a:p>
          <a:p>
            <a:pPr lvl="1">
              <a:spcBef>
                <a:spcPts val="300"/>
              </a:spcBef>
              <a:buFont typeface="Courier New" pitchFamily="49" charset="0"/>
              <a:buChar char="o"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Line G (</a:t>
            </a:r>
            <a:r>
              <a:rPr lang="en-US" sz="1800" b="1" dirty="0">
                <a:solidFill>
                  <a:srgbClr val="FF0000"/>
                </a:solidFill>
              </a:rPr>
              <a:t>20%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–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Concrete Formwork</a:t>
            </a:r>
          </a:p>
          <a:p>
            <a:pPr lvl="1">
              <a:spcBef>
                <a:spcPts val="300"/>
              </a:spcBef>
              <a:buFont typeface="Courier New" pitchFamily="49" charset="0"/>
              <a:buChar char="o"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Line H (</a:t>
            </a:r>
            <a:r>
              <a:rPr lang="en-US" sz="1800" b="1" dirty="0">
                <a:solidFill>
                  <a:srgbClr val="FF0000"/>
                </a:solidFill>
              </a:rPr>
              <a:t>16%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–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Wood Frame Construction</a:t>
            </a:r>
          </a:p>
          <a:p>
            <a:pPr lvl="1">
              <a:spcBef>
                <a:spcPts val="300"/>
              </a:spcBef>
              <a:buFont typeface="Courier New" pitchFamily="49" charset="0"/>
              <a:buChar char="o"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Line J (</a:t>
            </a:r>
            <a:r>
              <a:rPr lang="en-US" sz="1800" b="1" dirty="0">
                <a:solidFill>
                  <a:srgbClr val="FF0000"/>
                </a:solidFill>
              </a:rPr>
              <a:t>2%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–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Building Science </a:t>
            </a:r>
          </a:p>
          <a:p>
            <a:pPr lvl="1">
              <a:spcBef>
                <a:spcPts val="300"/>
              </a:spcBef>
              <a:buFont typeface="Courier New" pitchFamily="49" charset="0"/>
              <a:buChar char="o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59203" y="1090140"/>
            <a:ext cx="1088803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Rich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0" y="276811"/>
            <a:ext cx="1713600" cy="114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635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  <a:noFill/>
          <a:ln w="3175">
            <a:solidFill>
              <a:srgbClr val="FF0000"/>
            </a:solidFill>
          </a:ln>
        </p:spPr>
        <p:txBody>
          <a:bodyPr anchor="b" anchorCtr="0">
            <a:noAutofit/>
          </a:bodyPr>
          <a:lstStyle/>
          <a:p>
            <a:pPr marL="60325" algn="l"/>
            <a:r>
              <a:rPr lang="en-US" sz="4800" b="1" dirty="0">
                <a:solidFill>
                  <a:srgbClr val="0070C0"/>
                </a:solidFill>
              </a:rPr>
              <a:t>Carpentry Program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5" y="1986843"/>
            <a:ext cx="8229600" cy="4718757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Being Successful in this whole Program</a:t>
            </a:r>
            <a:endParaRPr lang="en-US" sz="2400" dirty="0">
              <a:solidFill>
                <a:srgbClr val="FF0000"/>
              </a:solidFill>
            </a:endParaRPr>
          </a:p>
          <a:p>
            <a:pPr lvl="1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Absences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&amp;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Lates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… </a:t>
            </a:r>
            <a:r>
              <a:rPr lang="en-US" sz="1600" dirty="0">
                <a:solidFill>
                  <a:srgbClr val="FF3300"/>
                </a:solidFill>
              </a:rPr>
              <a:t>do not have any </a:t>
            </a:r>
            <a:r>
              <a:rPr lang="en-US" sz="1400" dirty="0"/>
              <a:t>!</a:t>
            </a:r>
          </a:p>
          <a:p>
            <a:pPr lvl="2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tell instructor, in advance… there is a “</a:t>
            </a: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3-strike and you’re out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” policy at BCIT</a:t>
            </a:r>
          </a:p>
          <a:p>
            <a:pPr lvl="1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Maintaining your Grades… </a:t>
            </a:r>
            <a:r>
              <a:rPr lang="en-US" sz="1600" dirty="0">
                <a:solidFill>
                  <a:srgbClr val="FF3300"/>
                </a:solidFill>
              </a:rPr>
              <a:t>at least 70% </a:t>
            </a:r>
            <a:r>
              <a:rPr lang="en-US" sz="1400" dirty="0"/>
              <a:t>!</a:t>
            </a:r>
            <a:endParaRPr lang="en-US" sz="1400" dirty="0">
              <a:solidFill>
                <a:srgbClr val="FF3300"/>
              </a:solidFill>
            </a:endParaRPr>
          </a:p>
          <a:p>
            <a:pPr lvl="2">
              <a:spcBef>
                <a:spcPts val="200"/>
              </a:spcBef>
              <a:buFont typeface="Wingdings" pitchFamily="2" charset="2"/>
              <a:buChar char="§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Tests, Quizzes and other evaluations – both written and practical</a:t>
            </a:r>
          </a:p>
          <a:p>
            <a:pPr lvl="1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Homework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&amp;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Extra Studying</a:t>
            </a:r>
          </a:p>
          <a:p>
            <a:pPr lvl="1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Extra help: from instructor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and/or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tutors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“School Supplies”</a:t>
            </a:r>
            <a:endParaRPr lang="en-US" sz="2400" dirty="0">
              <a:solidFill>
                <a:srgbClr val="FF0000"/>
              </a:solidFill>
            </a:endParaRPr>
          </a:p>
          <a:p>
            <a:pPr lvl="1">
              <a:spcBef>
                <a:spcPts val="1200"/>
              </a:spcBef>
              <a:buFont typeface="Courier New" pitchFamily="49" charset="0"/>
              <a:buChar char="o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CSA approved safety boots + rain gear</a:t>
            </a:r>
          </a:p>
          <a:p>
            <a:pPr lvl="1">
              <a:spcBef>
                <a:spcPts val="1200"/>
              </a:spcBef>
              <a:buFont typeface="Courier New" pitchFamily="49" charset="0"/>
              <a:buChar char="o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Paper, Binder, Pens/Pencils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&amp;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Ruler, calculator… </a:t>
            </a:r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just like other classes</a:t>
            </a:r>
            <a:endParaRPr lang="en-US" sz="20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78057" y="1099567"/>
            <a:ext cx="1088803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Rich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0" y="276811"/>
            <a:ext cx="1713600" cy="114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293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  <a:noFill/>
          <a:ln w="3175">
            <a:solidFill>
              <a:srgbClr val="FF0000"/>
            </a:solidFill>
          </a:ln>
        </p:spPr>
        <p:txBody>
          <a:bodyPr anchor="b" anchorCtr="0">
            <a:noAutofit/>
          </a:bodyPr>
          <a:lstStyle/>
          <a:p>
            <a:pPr marL="60325" algn="l"/>
            <a:r>
              <a:rPr lang="en-US" sz="4800" b="1" dirty="0">
                <a:solidFill>
                  <a:srgbClr val="0070C0"/>
                </a:solidFill>
              </a:rPr>
              <a:t>Carpentry Program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5" y="1986843"/>
            <a:ext cx="8229600" cy="4718757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400" b="1" dirty="0">
                <a:solidFill>
                  <a:srgbClr val="FF0000"/>
                </a:solidFill>
              </a:rPr>
              <a:t>Skills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that will make you more successful in this Program</a:t>
            </a:r>
            <a:endParaRPr lang="en-US" sz="2400" dirty="0">
              <a:solidFill>
                <a:srgbClr val="FF0000"/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b="1" dirty="0"/>
              <a:t>Being safe, always!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High degree of </a:t>
            </a:r>
            <a:r>
              <a:rPr lang="en-US" sz="2000" b="1" dirty="0"/>
              <a:t>commitment</a:t>
            </a:r>
            <a:r>
              <a:rPr lang="en-US" sz="2000" dirty="0"/>
              <a:t> and </a:t>
            </a:r>
            <a:r>
              <a:rPr lang="en-US" sz="2000" b="1" dirty="0"/>
              <a:t>maturity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Solid grasp of basic </a:t>
            </a:r>
            <a:r>
              <a:rPr lang="en-US" sz="2000" b="1" dirty="0"/>
              <a:t>numeracy</a:t>
            </a:r>
            <a:r>
              <a:rPr lang="en-US" sz="2000" dirty="0"/>
              <a:t> and </a:t>
            </a:r>
            <a:r>
              <a:rPr lang="en-US" sz="2000" b="1" dirty="0"/>
              <a:t>literacy</a:t>
            </a:r>
            <a:r>
              <a:rPr lang="en-US" sz="2000" dirty="0"/>
              <a:t> skills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b="1" dirty="0"/>
              <a:t>Self-motivated</a:t>
            </a:r>
            <a:r>
              <a:rPr lang="en-US" sz="2000" dirty="0"/>
              <a:t>,</a:t>
            </a:r>
            <a:r>
              <a:rPr lang="en-US" sz="2000" b="1" dirty="0"/>
              <a:t> self-reliant </a:t>
            </a:r>
            <a:r>
              <a:rPr lang="en-US" sz="2000" dirty="0"/>
              <a:t>and</a:t>
            </a:r>
            <a:r>
              <a:rPr lang="en-US" sz="2000" b="1" dirty="0"/>
              <a:t> self-advocating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b="1" dirty="0"/>
              <a:t>Physical</a:t>
            </a:r>
            <a:r>
              <a:rPr lang="en-US" sz="2000" dirty="0"/>
              <a:t> and </a:t>
            </a:r>
            <a:r>
              <a:rPr lang="en-US" sz="2000" b="1" dirty="0"/>
              <a:t>mental</a:t>
            </a:r>
            <a:r>
              <a:rPr lang="en-US" sz="2000" dirty="0"/>
              <a:t> </a:t>
            </a:r>
            <a:r>
              <a:rPr lang="en-US" sz="2000" b="1" dirty="0"/>
              <a:t>abilities</a:t>
            </a:r>
            <a:r>
              <a:rPr lang="en-US" sz="2000" dirty="0"/>
              <a:t> to perform the daily tasks associated with working in construction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Ability to </a:t>
            </a:r>
            <a:r>
              <a:rPr lang="en-US" sz="2000" b="1" dirty="0"/>
              <a:t>work outdoors </a:t>
            </a:r>
            <a:r>
              <a:rPr lang="en-US" sz="2000" dirty="0"/>
              <a:t>in </a:t>
            </a:r>
            <a:r>
              <a:rPr lang="en-US" sz="2000" b="1" dirty="0"/>
              <a:t>all weather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b="1" dirty="0"/>
              <a:t>Driving </a:t>
            </a:r>
            <a:r>
              <a:rPr lang="en-US" sz="2000" dirty="0"/>
              <a:t>–</a:t>
            </a:r>
            <a:r>
              <a:rPr lang="en-US" sz="2000" b="1" dirty="0"/>
              <a:t> </a:t>
            </a:r>
            <a:r>
              <a:rPr lang="en-US" sz="2000" dirty="0"/>
              <a:t>get your </a:t>
            </a:r>
            <a:r>
              <a:rPr lang="en-US" sz="2000" b="1" dirty="0"/>
              <a:t>“N”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78057" y="1099567"/>
            <a:ext cx="1088803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Rich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0" y="276811"/>
            <a:ext cx="1713600" cy="114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95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  <a:noFill/>
          <a:ln w="3175">
            <a:solidFill>
              <a:srgbClr val="FF0000"/>
            </a:solidFill>
          </a:ln>
        </p:spPr>
        <p:txBody>
          <a:bodyPr anchor="b" anchorCtr="0"/>
          <a:lstStyle/>
          <a:p>
            <a:pPr marL="60325" algn="l"/>
            <a:r>
              <a:rPr lang="en-US" sz="4800" b="1" dirty="0">
                <a:solidFill>
                  <a:srgbClr val="0070C0"/>
                </a:solidFill>
              </a:rPr>
              <a:t>Becoming a ‘</a:t>
            </a:r>
            <a:r>
              <a:rPr lang="en-US" sz="4800" b="1" dirty="0">
                <a:solidFill>
                  <a:srgbClr val="FF0000"/>
                </a:solidFill>
              </a:rPr>
              <a:t>Red Seal</a:t>
            </a:r>
            <a:r>
              <a:rPr lang="en-US" sz="4800" b="1" dirty="0">
                <a:solidFill>
                  <a:srgbClr val="0070C0"/>
                </a:solidFill>
              </a:rPr>
              <a:t>’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5" y="1986844"/>
            <a:ext cx="5267325" cy="4620490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order to become a Red Sealed Carpenter you will need two things:</a:t>
            </a:r>
          </a:p>
          <a:p>
            <a:pPr>
              <a:spcBef>
                <a:spcPts val="1800"/>
              </a:spcBef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Paid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carpentry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work</a:t>
            </a:r>
            <a:r>
              <a:rPr lang="en-US" sz="2400" dirty="0"/>
              <a:t>…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6,360 hours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registered with the Industry Training Authority (ITA)</a:t>
            </a:r>
          </a:p>
          <a:p>
            <a:pPr marL="965200" lvl="1" indent="-342900"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Sponsor must have his/her Red Seal</a:t>
            </a:r>
            <a:b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(or Cert of Apprenticeship)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800"/>
              </a:spcBef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Technical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training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… </a:t>
            </a:r>
            <a:r>
              <a:rPr lang="en-US" sz="2400" dirty="0">
                <a:solidFill>
                  <a:srgbClr val="FF0000"/>
                </a:solidFill>
              </a:rPr>
              <a:t>4 levels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990600" lvl="1" indent="-368300"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level 1 while in high school</a:t>
            </a:r>
          </a:p>
          <a:p>
            <a:pPr marL="990600" lvl="1" indent="-368300">
              <a:spcBef>
                <a:spcPts val="0"/>
              </a:spcBef>
              <a:buFont typeface="Courier New" pitchFamily="49" charset="0"/>
              <a:buChar char="o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subsequent 3 levels at BCIT, </a:t>
            </a:r>
            <a:b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 other post secondary institutions that offer this training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(7 weeks/level)</a:t>
            </a:r>
          </a:p>
        </p:txBody>
      </p:sp>
      <p:pic>
        <p:nvPicPr>
          <p:cNvPr id="1030" name="Picture 6" descr="Image result for canada red seal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6" y="250666"/>
            <a:ext cx="1209674" cy="120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7872984" y="1109926"/>
            <a:ext cx="889721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Doug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63970" t="30523" r="20084" b="17899"/>
          <a:stretch/>
        </p:blipFill>
        <p:spPr>
          <a:xfrm>
            <a:off x="5403308" y="2364173"/>
            <a:ext cx="3283492" cy="3661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Straight Arrow Connector 4"/>
          <p:cNvCxnSpPr>
            <a:cxnSpLocks/>
          </p:cNvCxnSpPr>
          <p:nvPr/>
        </p:nvCxnSpPr>
        <p:spPr>
          <a:xfrm flipV="1">
            <a:off x="4391247" y="5158740"/>
            <a:ext cx="1072293" cy="15753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5729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0F00C55-6457-4401-B1B0-CD7C31ABA4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77" t="19985" r="22990" b="7434"/>
          <a:stretch/>
        </p:blipFill>
        <p:spPr>
          <a:xfrm>
            <a:off x="4270342" y="2130259"/>
            <a:ext cx="4675695" cy="373321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  <a:noFill/>
          <a:ln w="3175">
            <a:solidFill>
              <a:srgbClr val="FF0000"/>
            </a:solidFill>
          </a:ln>
        </p:spPr>
        <p:txBody>
          <a:bodyPr anchor="b" anchorCtr="0"/>
          <a:lstStyle/>
          <a:p>
            <a:pPr marL="60325" algn="l"/>
            <a:r>
              <a:rPr lang="en-US" sz="4800" b="1" dirty="0">
                <a:solidFill>
                  <a:srgbClr val="0070C0"/>
                </a:solidFill>
              </a:rPr>
              <a:t>Youth ‘</a:t>
            </a:r>
            <a:r>
              <a:rPr lang="en-US" sz="4800" b="1" dirty="0">
                <a:solidFill>
                  <a:srgbClr val="FF0000"/>
                </a:solidFill>
              </a:rPr>
              <a:t>WORK</a:t>
            </a:r>
            <a:r>
              <a:rPr lang="en-US" sz="4800" b="1" dirty="0">
                <a:solidFill>
                  <a:srgbClr val="0070C0"/>
                </a:solidFill>
              </a:rPr>
              <a:t>’ in Trades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5" y="2045615"/>
            <a:ext cx="3673017" cy="4675695"/>
          </a:xfrm>
        </p:spPr>
        <p:txBody>
          <a:bodyPr>
            <a:normAutofit/>
          </a:bodyPr>
          <a:lstStyle/>
          <a:p>
            <a:pPr marL="227013" indent="-227013">
              <a:spcBef>
                <a:spcPts val="1200"/>
              </a:spcBef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When you get a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paid job in a trade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ideally as a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Carpenter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then we’ll help with the paperwork to get your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registered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with the ITA as an apprentice via “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ITA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reg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form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”</a:t>
            </a:r>
          </a:p>
          <a:p>
            <a:pPr marL="227013" indent="-227013">
              <a:spcBef>
                <a:spcPts val="1200"/>
              </a:spcBef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We’ll also help register your worked hours via “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ITA Work-based Training Report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”… these help towards certification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863557" y="1091072"/>
            <a:ext cx="889721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Joanna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71C0FE-7CC7-4152-A288-3241339CCE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206" t="16370" r="18969" b="7801"/>
          <a:stretch/>
        </p:blipFill>
        <p:spPr>
          <a:xfrm rot="21189709">
            <a:off x="4300035" y="3712689"/>
            <a:ext cx="4973632" cy="348779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Image result for ita work logo">
            <a:extLst>
              <a:ext uri="{FF2B5EF4-FFF2-40B4-BE49-F238E27FC236}">
                <a16:creationId xmlns:a16="http://schemas.microsoft.com/office/drawing/2014/main" id="{BAA09EC2-529B-4AA0-99A7-1D134D7F6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5" y="531401"/>
            <a:ext cx="2007909" cy="68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721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  <a:noFill/>
          <a:ln w="3175">
            <a:solidFill>
              <a:srgbClr val="FF0000"/>
            </a:solidFill>
          </a:ln>
        </p:spPr>
        <p:txBody>
          <a:bodyPr anchor="b" anchorCtr="0"/>
          <a:lstStyle/>
          <a:p>
            <a:pPr marL="60325" algn="l"/>
            <a:r>
              <a:rPr lang="en-US" sz="4800" b="1" dirty="0">
                <a:solidFill>
                  <a:srgbClr val="0070C0"/>
                </a:solidFill>
              </a:rPr>
              <a:t>Great Opportunity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4" y="1986843"/>
            <a:ext cx="8447999" cy="4504267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Tuition-free</a:t>
            </a:r>
            <a:b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(23-week program after graduation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Symbol"/>
              </a:rPr>
              <a:t>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$2,900… plus $1,300 books/supplies… application and other fees)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Avoid potential waiting lists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Gain your Level 1 technical training while still in grade 12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Others will be going to school next Sept… you’ll be working $$</a:t>
            </a:r>
          </a:p>
          <a:p>
            <a:pPr marL="712788">
              <a:spcBef>
                <a:spcPts val="200"/>
              </a:spcBef>
            </a:pP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$1,000 award if you have 900 work hrs, basically, before you turn 20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More employable and hirable… put this on resume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Great life-long skill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Following your Passion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031389" y="1119070"/>
            <a:ext cx="74046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Doug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0" y="276811"/>
            <a:ext cx="1713600" cy="114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141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  <a:noFill/>
          <a:ln w="3175">
            <a:solidFill>
              <a:srgbClr val="FF0000"/>
            </a:solidFill>
          </a:ln>
        </p:spPr>
        <p:txBody>
          <a:bodyPr anchor="b" anchorCtr="0">
            <a:noAutofit/>
          </a:bodyPr>
          <a:lstStyle/>
          <a:p>
            <a:pPr marL="60325" algn="l"/>
            <a:r>
              <a:rPr lang="en-US" sz="3600" b="1" dirty="0">
                <a:solidFill>
                  <a:srgbClr val="0070C0"/>
                </a:solidFill>
              </a:rPr>
              <a:t>Contact Info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5" y="1743959"/>
            <a:ext cx="8229600" cy="4747151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SD43 Contact information: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Rich Vickers, Carpentry Program teacher</a:t>
            </a:r>
          </a:p>
          <a:p>
            <a:pPr lvl="1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RVickers@sd43.bc.ca  </a:t>
            </a:r>
          </a:p>
          <a:p>
            <a:pPr lvl="1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phone: 604-941-5401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Joanna Horvath, WORK in Trades teacher</a:t>
            </a:r>
          </a:p>
          <a:p>
            <a:pPr lvl="1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JHorvath@sd43.bc.ca  </a:t>
            </a:r>
          </a:p>
          <a:p>
            <a:pPr lvl="1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phone/text: 604-312-7739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spcBef>
                <a:spcPts val="1200"/>
              </a:spcBef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Doug MacLean, TRAIN in Trades coordinator</a:t>
            </a:r>
          </a:p>
          <a:p>
            <a:pPr lvl="1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dmaclean@sd43.bc.ca  </a:t>
            </a:r>
          </a:p>
          <a:p>
            <a:pPr lvl="1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phone/text: 604-341-8977</a:t>
            </a:r>
          </a:p>
          <a:p>
            <a:pPr lvl="1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en-US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n-US" sz="2800" b="1" dirty="0">
                <a:solidFill>
                  <a:srgbClr val="0066FF"/>
                </a:solidFill>
              </a:rPr>
              <a:t>43Careers.com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 </a:t>
            </a:r>
            <a:r>
              <a:rPr lang="en-US" sz="2800" b="1" dirty="0">
                <a:solidFill>
                  <a:srgbClr val="0066FF"/>
                </a:solidFill>
              </a:rPr>
              <a:t>TRAIN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&gt; </a:t>
            </a:r>
            <a:r>
              <a:rPr lang="en-US" sz="2800" b="1" dirty="0">
                <a:solidFill>
                  <a:srgbClr val="0066FF"/>
                </a:solidFill>
              </a:rPr>
              <a:t>Carpentry</a:t>
            </a:r>
          </a:p>
          <a:p>
            <a:pPr lvl="2"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DDDBE7-89B5-495A-AA3F-AF8CC627F1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2" r="4154" b="5694"/>
          <a:stretch/>
        </p:blipFill>
        <p:spPr>
          <a:xfrm>
            <a:off x="316705" y="274638"/>
            <a:ext cx="1816895" cy="114432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B991B4B-7E45-4CB6-BBFC-0D3126B6F302}"/>
              </a:ext>
            </a:extLst>
          </p:cNvPr>
          <p:cNvSpPr txBox="1">
            <a:spLocks/>
          </p:cNvSpPr>
          <p:nvPr/>
        </p:nvSpPr>
        <p:spPr>
          <a:xfrm>
            <a:off x="8031389" y="1119070"/>
            <a:ext cx="74046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Doug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16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EDC1F97-D731-4B05-9268-33BCAFE44A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1" r="19588"/>
          <a:stretch/>
        </p:blipFill>
        <p:spPr>
          <a:xfrm rot="5400000">
            <a:off x="4690232" y="2457056"/>
            <a:ext cx="3752844" cy="4739917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9662485-B76C-4EED-9560-E5EC1A9E5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6" y="98001"/>
            <a:ext cx="4771268" cy="3578451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2503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D0AEA62-F401-4ED7-AEE5-DF4F75FF9B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69482" y="2122207"/>
            <a:ext cx="5194173" cy="3895630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F571B4-F339-4B5D-84A8-A087C4EADF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607"/>
          <a:stretch/>
        </p:blipFill>
        <p:spPr>
          <a:xfrm rot="5400000">
            <a:off x="172206" y="233144"/>
            <a:ext cx="4635633" cy="4551131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1190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3B49F7-0D97-45BE-BF73-2196FEB0EB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76" b="12612"/>
          <a:stretch/>
        </p:blipFill>
        <p:spPr>
          <a:xfrm rot="5400000">
            <a:off x="335340" y="1083394"/>
            <a:ext cx="6239166" cy="47982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36131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  <a:noFill/>
          <a:ln w="3175">
            <a:solidFill>
              <a:srgbClr val="FF0000"/>
            </a:solidFill>
          </a:ln>
        </p:spPr>
        <p:txBody>
          <a:bodyPr anchor="b" anchorCtr="0">
            <a:noAutofit/>
          </a:bodyPr>
          <a:lstStyle/>
          <a:p>
            <a:pPr marL="60325" algn="l"/>
            <a:r>
              <a:rPr lang="en-US" sz="4800" b="1" dirty="0">
                <a:solidFill>
                  <a:srgbClr val="0070C0"/>
                </a:solidFill>
              </a:rPr>
              <a:t>Questions / Comments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5" y="1986843"/>
            <a:ext cx="8229600" cy="2219397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Anything you are still wondering about…</a:t>
            </a:r>
            <a:b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0" y="276811"/>
            <a:ext cx="1713600" cy="114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731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F633F7F439CA4DBF4E231C12E7DB76" ma:contentTypeVersion="0" ma:contentTypeDescription="Create a new document." ma:contentTypeScope="" ma:versionID="6a5d8da90fd25090f01d04e1156d04f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53f2d8843fd2aa64b81f9e8c63a661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26F3A35-A839-4CA3-A56E-D7E6268F22E0}"/>
</file>

<file path=customXml/itemProps2.xml><?xml version="1.0" encoding="utf-8"?>
<ds:datastoreItem xmlns:ds="http://schemas.openxmlformats.org/officeDocument/2006/customXml" ds:itemID="{1565D90B-E70E-4FB6-ACA9-612200222ADE}"/>
</file>

<file path=customXml/itemProps3.xml><?xml version="1.0" encoding="utf-8"?>
<ds:datastoreItem xmlns:ds="http://schemas.openxmlformats.org/officeDocument/2006/customXml" ds:itemID="{179CA788-8A34-4881-BE8C-A349083F1188}"/>
</file>

<file path=docProps/app.xml><?xml version="1.0" encoding="utf-8"?>
<Properties xmlns="http://schemas.openxmlformats.org/officeDocument/2006/extended-properties" xmlns:vt="http://schemas.openxmlformats.org/officeDocument/2006/docPropsVTypes">
  <TotalTime>15019</TotalTime>
  <Words>1192</Words>
  <Application>Microsoft Office PowerPoint</Application>
  <PresentationFormat>On-screen Show (4:3)</PresentationFormat>
  <Paragraphs>157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Courier New</vt:lpstr>
      <vt:lpstr>Wingdings</vt:lpstr>
      <vt:lpstr>Office Theme</vt:lpstr>
      <vt:lpstr>Trades Training Carpentry Program January 31 – June 24, 2022 SD43 Coquitlam + BCIT</vt:lpstr>
      <vt:lpstr>Introductions</vt:lpstr>
      <vt:lpstr>Quick Points</vt:lpstr>
      <vt:lpstr>Quick Points</vt:lpstr>
      <vt:lpstr>Learning Sites</vt:lpstr>
      <vt:lpstr>Parental Involvement</vt:lpstr>
      <vt:lpstr>Individualized Education Plan</vt:lpstr>
      <vt:lpstr>Carpentry Program</vt:lpstr>
      <vt:lpstr>Carpentry Program</vt:lpstr>
      <vt:lpstr>Carpentry Program</vt:lpstr>
      <vt:lpstr>Carpentry Program</vt:lpstr>
      <vt:lpstr>Becoming a ‘Red Seal’</vt:lpstr>
      <vt:lpstr>Youth ‘WORK’ in Trades</vt:lpstr>
      <vt:lpstr>Great Opportunity</vt:lpstr>
      <vt:lpstr>Contact Info</vt:lpstr>
      <vt:lpstr>PowerPoint Presentation</vt:lpstr>
      <vt:lpstr>PowerPoint Presentation</vt:lpstr>
      <vt:lpstr>PowerPoint Presentation</vt:lpstr>
      <vt:lpstr>Questions / 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Trades Training - Plumbing</dc:title>
  <dc:creator>MacLean, Doug</dc:creator>
  <cp:lastModifiedBy>MacLean, Doug</cp:lastModifiedBy>
  <cp:revision>131</cp:revision>
  <cp:lastPrinted>2020-01-16T23:05:20Z</cp:lastPrinted>
  <dcterms:created xsi:type="dcterms:W3CDTF">2017-02-22T02:29:03Z</dcterms:created>
  <dcterms:modified xsi:type="dcterms:W3CDTF">2022-01-17T19:50:00Z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0x010100F3F633F7F439CA4DBF4E231C12E7DB76</vt:lpwstr>
  </property>
</Properties>
</file>