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handoutMasterIdLst>
    <p:handoutMasterId r:id="rId33"/>
  </p:handoutMasterIdLst>
  <p:sldIdLst>
    <p:sldId id="256" r:id="rId5"/>
    <p:sldId id="257" r:id="rId6"/>
    <p:sldId id="258" r:id="rId7"/>
    <p:sldId id="290" r:id="rId8"/>
    <p:sldId id="291" r:id="rId9"/>
    <p:sldId id="292" r:id="rId10"/>
    <p:sldId id="293" r:id="rId11"/>
    <p:sldId id="259" r:id="rId12"/>
    <p:sldId id="260" r:id="rId13"/>
    <p:sldId id="261" r:id="rId14"/>
    <p:sldId id="262" r:id="rId15"/>
    <p:sldId id="263" r:id="rId16"/>
    <p:sldId id="300" r:id="rId17"/>
    <p:sldId id="296" r:id="rId18"/>
    <p:sldId id="297" r:id="rId19"/>
    <p:sldId id="264" r:id="rId20"/>
    <p:sldId id="265" r:id="rId21"/>
    <p:sldId id="266" r:id="rId22"/>
    <p:sldId id="288" r:id="rId23"/>
    <p:sldId id="470" r:id="rId24"/>
    <p:sldId id="267" r:id="rId25"/>
    <p:sldId id="295" r:id="rId26"/>
    <p:sldId id="350" r:id="rId27"/>
    <p:sldId id="268" r:id="rId28"/>
    <p:sldId id="348" r:id="rId29"/>
    <p:sldId id="271" r:id="rId30"/>
    <p:sldId id="28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7975C-BCEC-4D71-9B9B-FF26319CA1F6}" v="1" dt="2026-01-13T19:00:06.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621"/>
          </a:xfrm>
          <a:prstGeom prst="rect">
            <a:avLst/>
          </a:prstGeom>
        </p:spPr>
        <p:txBody>
          <a:bodyPr vert="horz" lIns="91440" tIns="45720" rIns="91440" bIns="45720" rtlCol="0"/>
          <a:lstStyle>
            <a:lvl1pPr algn="r">
              <a:defRPr sz="1200"/>
            </a:lvl1pPr>
          </a:lstStyle>
          <a:p>
            <a:fld id="{CC6FF4AC-F73F-4044-BB34-F8F500D8BDAE}" type="datetimeFigureOut">
              <a:rPr lang="en-US" smtClean="0"/>
              <a:t>1/15/2026</a:t>
            </a:fld>
            <a:endParaRPr lang="en-U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1"/>
            <a:ext cx="3038475" cy="465621"/>
          </a:xfrm>
          <a:prstGeom prst="rect">
            <a:avLst/>
          </a:prstGeom>
        </p:spPr>
        <p:txBody>
          <a:bodyPr vert="horz" lIns="91440" tIns="45720" rIns="91440" bIns="45720" rtlCol="0" anchor="b"/>
          <a:lstStyle>
            <a:lvl1pPr algn="r">
              <a:defRPr sz="1200"/>
            </a:lvl1pPr>
          </a:lstStyle>
          <a:p>
            <a:fld id="{70FFD317-4636-420C-B0BA-157CC5FEEE85}" type="slidenum">
              <a:rPr lang="en-US" smtClean="0"/>
              <a:t>‹#›</a:t>
            </a:fld>
            <a:endParaRPr lang="en-US"/>
          </a:p>
        </p:txBody>
      </p:sp>
    </p:spTree>
    <p:extLst>
      <p:ext uri="{BB962C8B-B14F-4D97-AF65-F5344CB8AC3E}">
        <p14:creationId xmlns:p14="http://schemas.microsoft.com/office/powerpoint/2010/main" val="2381112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E193F8A0-0406-4F6B-8AFA-121664B70F07}" type="datetimeFigureOut">
              <a:rPr lang="en-US" smtClean="0"/>
              <a:t>1/15/2026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99A89CA0-8AE4-4017-B36A-1166FC3E0C07}" type="slidenum">
              <a:rPr lang="en-US" smtClean="0"/>
              <a:t>‹#›</a:t>
            </a:fld>
            <a:endParaRPr lang="en-US"/>
          </a:p>
        </p:txBody>
      </p:sp>
    </p:spTree>
    <p:extLst>
      <p:ext uri="{BB962C8B-B14F-4D97-AF65-F5344CB8AC3E}">
        <p14:creationId xmlns:p14="http://schemas.microsoft.com/office/powerpoint/2010/main" val="362395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a:t>
            </a:r>
            <a:r>
              <a:rPr lang="en-US" baseline="0"/>
              <a:t> new counsellor</a:t>
            </a:r>
            <a:endParaRPr lang="en-US"/>
          </a:p>
        </p:txBody>
      </p:sp>
      <p:sp>
        <p:nvSpPr>
          <p:cNvPr id="4" name="Slide Number Placeholder 3"/>
          <p:cNvSpPr>
            <a:spLocks noGrp="1"/>
          </p:cNvSpPr>
          <p:nvPr>
            <p:ph type="sldNum" sz="quarter" idx="10"/>
          </p:nvPr>
        </p:nvSpPr>
        <p:spPr/>
        <p:txBody>
          <a:bodyPr/>
          <a:lstStyle/>
          <a:p>
            <a:fld id="{99A89CA0-8AE4-4017-B36A-1166FC3E0C07}" type="slidenum">
              <a:rPr lang="en-US" smtClean="0"/>
              <a:t>2</a:t>
            </a:fld>
            <a:endParaRPr lang="en-US"/>
          </a:p>
        </p:txBody>
      </p:sp>
    </p:spTree>
    <p:extLst>
      <p:ext uri="{BB962C8B-B14F-4D97-AF65-F5344CB8AC3E}">
        <p14:creationId xmlns:p14="http://schemas.microsoft.com/office/powerpoint/2010/main" val="51295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Date needed</a:t>
            </a:r>
          </a:p>
        </p:txBody>
      </p:sp>
      <p:sp>
        <p:nvSpPr>
          <p:cNvPr id="4" name="Slide Number Placeholder 3"/>
          <p:cNvSpPr>
            <a:spLocks noGrp="1"/>
          </p:cNvSpPr>
          <p:nvPr>
            <p:ph type="sldNum" sz="quarter" idx="10"/>
          </p:nvPr>
        </p:nvSpPr>
        <p:spPr/>
        <p:txBody>
          <a:bodyPr/>
          <a:lstStyle/>
          <a:p>
            <a:fld id="{99A89CA0-8AE4-4017-B36A-1166FC3E0C07}" type="slidenum">
              <a:rPr lang="en-US" smtClean="0"/>
              <a:t>10</a:t>
            </a:fld>
            <a:endParaRPr lang="en-US"/>
          </a:p>
        </p:txBody>
      </p:sp>
    </p:spTree>
    <p:extLst>
      <p:ext uri="{BB962C8B-B14F-4D97-AF65-F5344CB8AC3E}">
        <p14:creationId xmlns:p14="http://schemas.microsoft.com/office/powerpoint/2010/main" val="401553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Dates needed</a:t>
            </a:r>
          </a:p>
        </p:txBody>
      </p:sp>
      <p:sp>
        <p:nvSpPr>
          <p:cNvPr id="4" name="Slide Number Placeholder 3"/>
          <p:cNvSpPr>
            <a:spLocks noGrp="1"/>
          </p:cNvSpPr>
          <p:nvPr>
            <p:ph type="sldNum" sz="quarter" idx="10"/>
          </p:nvPr>
        </p:nvSpPr>
        <p:spPr/>
        <p:txBody>
          <a:bodyPr/>
          <a:lstStyle/>
          <a:p>
            <a:fld id="{99A89CA0-8AE4-4017-B36A-1166FC3E0C07}" type="slidenum">
              <a:rPr lang="en-US" smtClean="0"/>
              <a:t>26</a:t>
            </a:fld>
            <a:endParaRPr lang="en-US"/>
          </a:p>
        </p:txBody>
      </p:sp>
    </p:spTree>
    <p:extLst>
      <p:ext uri="{BB962C8B-B14F-4D97-AF65-F5344CB8AC3E}">
        <p14:creationId xmlns:p14="http://schemas.microsoft.com/office/powerpoint/2010/main" val="402191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a:t>
            </a:r>
            <a:r>
              <a:rPr lang="en-US" baseline="0"/>
              <a:t> new counsellor</a:t>
            </a:r>
            <a:endParaRPr lang="en-US"/>
          </a:p>
        </p:txBody>
      </p:sp>
      <p:sp>
        <p:nvSpPr>
          <p:cNvPr id="4" name="Slide Number Placeholder 3"/>
          <p:cNvSpPr>
            <a:spLocks noGrp="1"/>
          </p:cNvSpPr>
          <p:nvPr>
            <p:ph type="sldNum" sz="quarter" idx="10"/>
          </p:nvPr>
        </p:nvSpPr>
        <p:spPr/>
        <p:txBody>
          <a:bodyPr/>
          <a:lstStyle/>
          <a:p>
            <a:fld id="{99A89CA0-8AE4-4017-B36A-1166FC3E0C07}" type="slidenum">
              <a:rPr lang="en-US" smtClean="0"/>
              <a:t>27</a:t>
            </a:fld>
            <a:endParaRPr lang="en-US"/>
          </a:p>
        </p:txBody>
      </p:sp>
    </p:spTree>
    <p:extLst>
      <p:ext uri="{BB962C8B-B14F-4D97-AF65-F5344CB8AC3E}">
        <p14:creationId xmlns:p14="http://schemas.microsoft.com/office/powerpoint/2010/main" val="198683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2A04-30E2-4AE5-B5F0-9B1EBEF182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1689263C-EA20-4086-8BB4-D909D95279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EBB6F5-383B-4A71-9E9C-0D0DA6FE90FB}"/>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5" name="Footer Placeholder 4">
            <a:extLst>
              <a:ext uri="{FF2B5EF4-FFF2-40B4-BE49-F238E27FC236}">
                <a16:creationId xmlns:a16="http://schemas.microsoft.com/office/drawing/2014/main" id="{B6310277-8D58-4E09-9B82-08AB81C16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60F17-8776-4040-A956-1EC93C7D7D2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4257904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D788-7804-468E-A67E-BF27A24A8E4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52D855D-3210-4B01-8649-85D223A42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D45800-ACBA-447A-9C55-07407D981F41}"/>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5" name="Footer Placeholder 4">
            <a:extLst>
              <a:ext uri="{FF2B5EF4-FFF2-40B4-BE49-F238E27FC236}">
                <a16:creationId xmlns:a16="http://schemas.microsoft.com/office/drawing/2014/main" id="{BDF38C0C-B1BD-43B8-BEC1-C0E9BEC1C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245E8-74DE-4714-9733-745280491FE7}"/>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886784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BFDA6-6CB5-40C2-B12F-7E1FD989AED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C3DD9B-E213-4B0D-964D-69A361F6BC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801848F-DDB9-4B51-8749-64DDA3DC1102}"/>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5" name="Footer Placeholder 4">
            <a:extLst>
              <a:ext uri="{FF2B5EF4-FFF2-40B4-BE49-F238E27FC236}">
                <a16:creationId xmlns:a16="http://schemas.microsoft.com/office/drawing/2014/main" id="{B6CADAA5-4EA8-442E-80BB-0EBB603B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1D13D-9A2C-4074-AF2B-21F7CC003AE5}"/>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24869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FE5FF44-2564-41EB-AEEA-84522E4B8938}"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66834-12B8-4ECA-BA19-8C9D40DD397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502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EC50-8CB6-4124-B267-1653DEA1634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CF2DA7-72CC-4BF4-9F90-957052ECB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6DD85E-A048-4047-8E1E-A0C63E0D4798}"/>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5" name="Footer Placeholder 4">
            <a:extLst>
              <a:ext uri="{FF2B5EF4-FFF2-40B4-BE49-F238E27FC236}">
                <a16:creationId xmlns:a16="http://schemas.microsoft.com/office/drawing/2014/main" id="{8FEB22D8-FA80-4D1A-8F60-3FC4C5AFB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D7B72-9BA9-42F7-BBE5-21FD7E335154}"/>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581082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1598-55BE-4182-8880-46B50E14183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5353B87-A7C0-45E4-902F-0A4FE731C3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06EF1-F3AE-4057-A080-7DF104CF7793}"/>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5" name="Footer Placeholder 4">
            <a:extLst>
              <a:ext uri="{FF2B5EF4-FFF2-40B4-BE49-F238E27FC236}">
                <a16:creationId xmlns:a16="http://schemas.microsoft.com/office/drawing/2014/main" id="{0C43E9FE-1126-45FD-9FE3-5384F0275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BA763-4AD2-4DD5-A3C0-27EEF555326E}"/>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045211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6E64-C9DA-46D5-B950-DFCE7C2DDC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908DB9-722D-4CDF-91C0-7B3B30458F2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B0550D7-8A06-42CD-B98F-7BB12E68562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FD5DAE8-0AED-48C0-AB3E-6CCF3193D0E0}"/>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6" name="Footer Placeholder 5">
            <a:extLst>
              <a:ext uri="{FF2B5EF4-FFF2-40B4-BE49-F238E27FC236}">
                <a16:creationId xmlns:a16="http://schemas.microsoft.com/office/drawing/2014/main" id="{63D0B303-ADFE-44E3-95E5-BE0BD59A5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477FE-10BC-432D-9841-5349B2B1027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3063086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0F01-ED06-4B7B-8191-9D4D9B84875A}"/>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1264B9-4A1A-4C3A-9893-B6E4D95F96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1FCA-054F-4E7A-858A-0ACD171EFA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E9CBD0-0A43-4F60-9EFF-38581DDB0C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3AD00-827D-4486-AFC1-125A39F4271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8165C9E-F15A-499F-88B5-5E2DD2968F1F}"/>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8" name="Footer Placeholder 7">
            <a:extLst>
              <a:ext uri="{FF2B5EF4-FFF2-40B4-BE49-F238E27FC236}">
                <a16:creationId xmlns:a16="http://schemas.microsoft.com/office/drawing/2014/main" id="{01DF10D9-55F0-4046-B983-A60032BC28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3EE68F-1C38-409E-B403-C4FDA5DAE76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303002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C80B-B3B9-4C62-9354-2DDB4FB4D2C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3E85481-687F-402F-873C-014770CD20A7}"/>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4" name="Footer Placeholder 3">
            <a:extLst>
              <a:ext uri="{FF2B5EF4-FFF2-40B4-BE49-F238E27FC236}">
                <a16:creationId xmlns:a16="http://schemas.microsoft.com/office/drawing/2014/main" id="{05CFB504-0672-4703-BF11-2C10151A55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1E2F9-7C3A-4B5C-9AFB-64E053E791FC}"/>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624834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98CF7-4A6F-4204-B3B8-3A2A647F4ABB}"/>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3" name="Footer Placeholder 2">
            <a:extLst>
              <a:ext uri="{FF2B5EF4-FFF2-40B4-BE49-F238E27FC236}">
                <a16:creationId xmlns:a16="http://schemas.microsoft.com/office/drawing/2014/main" id="{9F3C0689-4BCF-4A78-BB74-0271397991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99B9F9-92AC-4056-BF19-882D0E69FE6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63646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EC38-22BD-4FC8-AC95-CE521F3CCB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FFA619-176D-4590-8942-9A8B16CF47B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9A086AF-5A4B-4925-BB55-BBC647B561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306F9B-7B7A-4583-BA6C-8C83D7B5ED3C}"/>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6" name="Footer Placeholder 5">
            <a:extLst>
              <a:ext uri="{FF2B5EF4-FFF2-40B4-BE49-F238E27FC236}">
                <a16:creationId xmlns:a16="http://schemas.microsoft.com/office/drawing/2014/main" id="{E1A6F0A4-C6F4-4A2E-93D3-E35B9D531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24723-D65E-4092-BFAC-CD1FBC87CF8C}"/>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20974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86A1-044E-4C37-AC1F-2F557108687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40DE745-B91A-487E-8E09-C11EDE359E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3BE3FC15-94D0-435F-97D8-41BD934AC9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F346D7-A267-4C9B-B1DF-EAE0FE45A535}"/>
              </a:ext>
            </a:extLst>
          </p:cNvPr>
          <p:cNvSpPr>
            <a:spLocks noGrp="1"/>
          </p:cNvSpPr>
          <p:nvPr>
            <p:ph type="dt" sz="half" idx="10"/>
          </p:nvPr>
        </p:nvSpPr>
        <p:spPr/>
        <p:txBody>
          <a:bodyPr/>
          <a:lstStyle/>
          <a:p>
            <a:fld id="{9FE5FF44-2564-41EB-AEEA-84522E4B8938}" type="datetimeFigureOut">
              <a:rPr lang="en-US" smtClean="0"/>
              <a:t>1/15/2026</a:t>
            </a:fld>
            <a:endParaRPr lang="en-US"/>
          </a:p>
        </p:txBody>
      </p:sp>
      <p:sp>
        <p:nvSpPr>
          <p:cNvPr id="6" name="Footer Placeholder 5">
            <a:extLst>
              <a:ext uri="{FF2B5EF4-FFF2-40B4-BE49-F238E27FC236}">
                <a16:creationId xmlns:a16="http://schemas.microsoft.com/office/drawing/2014/main" id="{B948009C-DD2F-49C9-8790-AA7747566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7A6D7-7C4E-41F4-A5F1-ABD4C1240EA2}"/>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52698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F7243-80AB-4297-AF18-0C8DAA1B6D2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B5C715F-AD29-4F13-924D-DFB8DA4A0C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9CA7A5-C49C-4765-9E50-D8A979727F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E5FF44-2564-41EB-AEEA-84522E4B8938}" type="datetimeFigureOut">
              <a:rPr lang="en-US" smtClean="0"/>
              <a:t>1/15/2026</a:t>
            </a:fld>
            <a:endParaRPr lang="en-US"/>
          </a:p>
        </p:txBody>
      </p:sp>
      <p:sp>
        <p:nvSpPr>
          <p:cNvPr id="5" name="Footer Placeholder 4">
            <a:extLst>
              <a:ext uri="{FF2B5EF4-FFF2-40B4-BE49-F238E27FC236}">
                <a16:creationId xmlns:a16="http://schemas.microsoft.com/office/drawing/2014/main" id="{C39DECA0-FA2C-4FD8-818D-5EB12CD23A6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AC3463-326A-42E5-96B2-737E49706D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266834-12B8-4ECA-BA19-8C9D40DD3976}" type="slidenum">
              <a:rPr lang="en-US" smtClean="0"/>
              <a:t>‹#›</a:t>
            </a:fld>
            <a:endParaRPr lang="en-US"/>
          </a:p>
        </p:txBody>
      </p:sp>
    </p:spTree>
    <p:extLst>
      <p:ext uri="{BB962C8B-B14F-4D97-AF65-F5344CB8AC3E}">
        <p14:creationId xmlns:p14="http://schemas.microsoft.com/office/powerpoint/2010/main" val="3486052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google.ca/url?sa=i&amp;rct=j&amp;q=&amp;esrc=s&amp;source=images&amp;cd=&amp;cad=rja&amp;uact=8&amp;ved=2ahUKEwjkoZD5z7HfAhVlx1QKHduFA2UQjRx6BAgBEAU&amp;url=http://www.clipartpanda.com/categories/musical-notes-clip-art-transparent-background&amp;psig=AOvVaw017y0A90YvJ6iYQWirBvKx&amp;ust=154550573936006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a/url?sa=i&amp;rct=j&amp;q=&amp;esrc=s&amp;source=images&amp;cd=&amp;cad=rja&amp;uact=8&amp;ved=2ahUKEwjSnfyR2LHfAhVIj1QKHfzJAoUQjRx6BAgBEAU&amp;url=https://www.qx104fm.com/2018/07/25/top-spoken-languages-in-manitoba/&amp;psig=AOvVaw3EKPc4RiAn-cpY90wxPLhJ&amp;ust=154550798198298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bishop@sd43.bc.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vsharma@sd43.bc.ca" TargetMode="External"/><Relationship Id="rId5" Type="http://schemas.openxmlformats.org/officeDocument/2006/relationships/hyperlink" Target="mailto:mdhillon@sd43.bc.ca" TargetMode="External"/><Relationship Id="rId4" Type="http://schemas.openxmlformats.org/officeDocument/2006/relationships/hyperlink" Target="mailto:kenelson@sd43.bc.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a/url?sa=i&amp;rct=j&amp;q=&amp;esrc=s&amp;source=images&amp;cd=&amp;cad=rja&amp;uact=8&amp;ved=2ahUKEwiW-fyUx7HfAhWFLnwKHZTIDPsQjRx6BAgBEAU&amp;url=https://gallery.yopriceville.com/Free-Clipart-Pictures/Fall-PNG/Transparent_Fall_Leaves_PNG_Clipart_Image?fb_comment_id%3D798385910282703_1085199034934721&amp;psig=AOvVaw0WZ9lUDviTr9O9AKOhCdgg&amp;ust=1545503452179337" TargetMode="External"/><Relationship Id="rId1" Type="http://schemas.openxmlformats.org/officeDocument/2006/relationships/slideLayout" Target="../slideLayouts/slideLayout7.xml"/><Relationship Id="rId4" Type="http://schemas.openxmlformats.org/officeDocument/2006/relationships/hyperlink" Target="https://www.google.ca/url?sa=i&amp;rct=j&amp;q=&amp;esrc=s&amp;source=images&amp;cd=&amp;ved=2ahUKEwjt1q20xbHfAhUorVQKHaSXCBcQjRx6BAgBEAU&amp;url=https://hanslodge.com/clipart/autumn-leaves-clip-art-12.htm&amp;psig=AOvVaw2REvMYfhdhSSoQaZ_JMuyz&amp;ust=154550298075393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reeiconspng.com/images/snowflakes-falling-png"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0" y="1159715"/>
            <a:ext cx="6965245" cy="1202485"/>
          </a:xfrm>
          <a:noFill/>
          <a:ln>
            <a:noFill/>
          </a:ln>
        </p:spPr>
        <p:txBody>
          <a:bodyPr>
            <a:normAutofit/>
          </a:bodyPr>
          <a:lstStyle/>
          <a:p>
            <a:r>
              <a:rPr lang="en-US" b="1">
                <a:solidFill>
                  <a:schemeClr val="tx1">
                    <a:lumMod val="95000"/>
                    <a:lumOff val="5000"/>
                  </a:schemeClr>
                </a:solidFill>
                <a:effectLst>
                  <a:glow rad="127000">
                    <a:schemeClr val="bg1"/>
                  </a:glow>
                </a:effectLst>
              </a:rPr>
              <a:t>                 </a:t>
            </a:r>
            <a:r>
              <a:rPr lang="en-US" sz="4000" b="1">
                <a:solidFill>
                  <a:schemeClr val="tx1">
                    <a:lumMod val="95000"/>
                    <a:lumOff val="5000"/>
                  </a:schemeClr>
                </a:solidFill>
                <a:effectLst>
                  <a:glow rad="127000">
                    <a:schemeClr val="bg1"/>
                  </a:glow>
                </a:effectLst>
              </a:rPr>
              <a:t>to Pinetree Secondary!</a:t>
            </a:r>
          </a:p>
        </p:txBody>
      </p:sp>
      <p:sp>
        <p:nvSpPr>
          <p:cNvPr id="6" name="Content Placeholder 5"/>
          <p:cNvSpPr>
            <a:spLocks noGrp="1"/>
          </p:cNvSpPr>
          <p:nvPr>
            <p:ph idx="1"/>
          </p:nvPr>
        </p:nvSpPr>
        <p:spPr/>
        <p:txBody>
          <a:bodyPr/>
          <a:lstStyle/>
          <a:p>
            <a:pPr marL="0" indent="0" algn="ctr">
              <a:buNone/>
            </a:pPr>
            <a:endParaRPr lang="en-US"/>
          </a:p>
          <a:p>
            <a:pPr marL="0" indent="0" algn="ctr">
              <a:buNone/>
            </a:pPr>
            <a:endParaRPr lang="en-US"/>
          </a:p>
          <a:p>
            <a:pPr marL="0" indent="0" algn="ctr">
              <a:buNone/>
            </a:pPr>
            <a:r>
              <a:rPr lang="en-US" b="1">
                <a:effectLst>
                  <a:glow rad="228600">
                    <a:schemeClr val="bg1">
                      <a:alpha val="40000"/>
                    </a:schemeClr>
                  </a:glow>
                </a:effectLst>
              </a:rPr>
              <a:t>     Getting Ready for Grade 9</a:t>
            </a:r>
          </a:p>
          <a:p>
            <a:pPr marL="0" indent="0" algn="ctr">
              <a:buNone/>
            </a:pPr>
            <a:endParaRPr lang="en-US"/>
          </a:p>
          <a:p>
            <a:pPr marL="0" indent="0">
              <a:buNone/>
            </a:pPr>
            <a:endParaRPr lang="en-US"/>
          </a:p>
          <a:p>
            <a:pPr marL="0" indent="0">
              <a:buNone/>
            </a:pPr>
            <a:endParaRPr lang="en-US"/>
          </a:p>
          <a:p>
            <a:pPr marL="0" indent="0">
              <a:buNone/>
            </a:pPr>
            <a:r>
              <a:rPr lang="en-US" sz="1600"/>
              <a:t>                   </a:t>
            </a:r>
          </a:p>
          <a:p>
            <a:pPr marL="0" indent="0" algn="ctr">
              <a:buNone/>
            </a:pPr>
            <a:r>
              <a:rPr lang="en-US" sz="1800" b="1" i="1"/>
              <a:t>       “Accepting Challenges Together”</a:t>
            </a:r>
            <a:endParaRPr lang="en-US" sz="1800" b="1" i="1">
              <a:ea typeface="Verdana"/>
            </a:endParaRPr>
          </a:p>
          <a:p>
            <a:pPr marL="0" indent="0" algn="ctr">
              <a:buNone/>
            </a:pPr>
            <a:endParaRPr lang="en-US"/>
          </a:p>
          <a:p>
            <a:pPr marL="0" indent="0" algn="ctr">
              <a:buNone/>
            </a:pPr>
            <a:endParaRPr lang="en-US"/>
          </a:p>
          <a:p>
            <a:pPr marL="0" indent="0" algn="ctr">
              <a:buNone/>
            </a:pPr>
            <a:endParaRPr lang="en-US"/>
          </a:p>
        </p:txBody>
      </p:sp>
    </p:spTree>
    <p:extLst>
      <p:ext uri="{BB962C8B-B14F-4D97-AF65-F5344CB8AC3E}">
        <p14:creationId xmlns:p14="http://schemas.microsoft.com/office/powerpoint/2010/main" val="303675697"/>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 y="-5"/>
            <a:ext cx="9144861"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79319" y="769652"/>
            <a:ext cx="7801155" cy="1188720"/>
          </a:xfrm>
        </p:spPr>
        <p:txBody>
          <a:bodyPr>
            <a:normAutofit/>
          </a:bodyPr>
          <a:lstStyle/>
          <a:p>
            <a:r>
              <a:rPr lang="en-US" sz="4000" dirty="0">
                <a:solidFill>
                  <a:schemeClr val="tx1">
                    <a:lumMod val="85000"/>
                    <a:lumOff val="15000"/>
                  </a:schemeClr>
                </a:solidFill>
                <a:latin typeface="helvetica"/>
                <a:cs typeface="helvetica"/>
              </a:rPr>
              <a:t>The Transition from Grade 8 to 9</a:t>
            </a:r>
          </a:p>
        </p:txBody>
      </p:sp>
      <p:sp>
        <p:nvSpPr>
          <p:cNvPr id="3" name="Content Placeholder 2"/>
          <p:cNvSpPr>
            <a:spLocks noGrp="1"/>
          </p:cNvSpPr>
          <p:nvPr>
            <p:ph idx="1"/>
          </p:nvPr>
        </p:nvSpPr>
        <p:spPr>
          <a:xfrm>
            <a:off x="324536" y="1956954"/>
            <a:ext cx="8485908" cy="4529787"/>
          </a:xfrm>
        </p:spPr>
        <p:txBody>
          <a:bodyPr anchor="ctr">
            <a:normAutofit/>
          </a:bodyPr>
          <a:lstStyle/>
          <a:p>
            <a:pPr marL="0" indent="0">
              <a:buNone/>
            </a:pPr>
            <a:r>
              <a:rPr lang="en-US" sz="2000" dirty="0">
                <a:solidFill>
                  <a:schemeClr val="tx1">
                    <a:lumMod val="85000"/>
                    <a:lumOff val="15000"/>
                  </a:schemeClr>
                </a:solidFill>
                <a:latin typeface="helvetica"/>
                <a:cs typeface="helvetica"/>
              </a:rPr>
              <a:t>Our goal is to help grade 8’s make a smooth transition to high school. To help ease the transition, we provide the following information/events:</a:t>
            </a:r>
          </a:p>
          <a:p>
            <a:pPr marL="0" indent="0">
              <a:buNone/>
            </a:pPr>
            <a:endParaRPr lang="en-US" sz="2000" dirty="0">
              <a:solidFill>
                <a:schemeClr val="tx1">
                  <a:lumMod val="85000"/>
                  <a:lumOff val="15000"/>
                </a:schemeClr>
              </a:solidFill>
              <a:latin typeface="helvetica"/>
              <a:cs typeface="helvetica"/>
            </a:endParaRPr>
          </a:p>
          <a:p>
            <a:pPr lvl="1"/>
            <a:r>
              <a:rPr lang="en-US" sz="2000" b="1" dirty="0">
                <a:solidFill>
                  <a:schemeClr val="tx1">
                    <a:lumMod val="85000"/>
                    <a:lumOff val="15000"/>
                  </a:schemeClr>
                </a:solidFill>
                <a:latin typeface="helvetica"/>
                <a:cs typeface="helvetica"/>
              </a:rPr>
              <a:t>Grade 8 Walkabout</a:t>
            </a:r>
            <a:r>
              <a:rPr lang="en-US" sz="2000" dirty="0">
                <a:solidFill>
                  <a:schemeClr val="tx1">
                    <a:lumMod val="85000"/>
                    <a:lumOff val="15000"/>
                  </a:schemeClr>
                </a:solidFill>
                <a:latin typeface="helvetica"/>
                <a:cs typeface="helvetica"/>
              </a:rPr>
              <a:t>: January 23</a:t>
            </a:r>
            <a:r>
              <a:rPr lang="en-US" sz="2000" baseline="30000" dirty="0">
                <a:solidFill>
                  <a:schemeClr val="tx1">
                    <a:lumMod val="85000"/>
                    <a:lumOff val="15000"/>
                  </a:schemeClr>
                </a:solidFill>
                <a:latin typeface="helvetica"/>
                <a:cs typeface="helvetica"/>
              </a:rPr>
              <a:t>rd</a:t>
            </a:r>
            <a:r>
              <a:rPr lang="en-US" sz="2000" dirty="0">
                <a:solidFill>
                  <a:schemeClr val="tx1">
                    <a:lumMod val="85000"/>
                    <a:lumOff val="15000"/>
                  </a:schemeClr>
                </a:solidFill>
                <a:latin typeface="helvetica"/>
                <a:cs typeface="helvetica"/>
              </a:rPr>
              <a:t> (12:30pm – 2:30pm)</a:t>
            </a:r>
          </a:p>
          <a:p>
            <a:pPr lvl="1"/>
            <a:r>
              <a:rPr lang="en-US" sz="2000" b="1" dirty="0">
                <a:solidFill>
                  <a:schemeClr val="tx1">
                    <a:lumMod val="85000"/>
                    <a:lumOff val="15000"/>
                  </a:schemeClr>
                </a:solidFill>
                <a:latin typeface="helvetica"/>
                <a:cs typeface="helvetica"/>
              </a:rPr>
              <a:t>Visits to Middle Schools: </a:t>
            </a:r>
            <a:r>
              <a:rPr lang="en-US" sz="2000" dirty="0">
                <a:solidFill>
                  <a:schemeClr val="tx1">
                    <a:lumMod val="85000"/>
                    <a:lumOff val="15000"/>
                  </a:schemeClr>
                </a:solidFill>
                <a:latin typeface="helvetica"/>
                <a:cs typeface="helvetica"/>
              </a:rPr>
              <a:t>Early March to program and make course selections</a:t>
            </a:r>
          </a:p>
          <a:p>
            <a:pPr lvl="1"/>
            <a:r>
              <a:rPr lang="en-US" sz="2000" b="1" dirty="0">
                <a:solidFill>
                  <a:schemeClr val="tx1">
                    <a:lumMod val="85000"/>
                    <a:lumOff val="15000"/>
                  </a:schemeClr>
                </a:solidFill>
                <a:latin typeface="helvetica"/>
                <a:cs typeface="helvetica"/>
              </a:rPr>
              <a:t>Articulation meetings: </a:t>
            </a:r>
            <a:r>
              <a:rPr lang="en-US" sz="2000" dirty="0">
                <a:solidFill>
                  <a:schemeClr val="tx1">
                    <a:lumMod val="85000"/>
                    <a:lumOff val="15000"/>
                  </a:schemeClr>
                </a:solidFill>
                <a:latin typeface="helvetica"/>
                <a:cs typeface="helvetica"/>
              </a:rPr>
              <a:t>With teachers at the middle schools in mid- April</a:t>
            </a:r>
          </a:p>
          <a:p>
            <a:pPr lvl="1"/>
            <a:r>
              <a:rPr lang="en-US" sz="2000" b="1" dirty="0">
                <a:solidFill>
                  <a:schemeClr val="tx1">
                    <a:lumMod val="85000"/>
                    <a:lumOff val="15000"/>
                  </a:schemeClr>
                </a:solidFill>
                <a:latin typeface="helvetica"/>
                <a:cs typeface="helvetica"/>
              </a:rPr>
              <a:t>First day of School in September:  </a:t>
            </a:r>
            <a:r>
              <a:rPr lang="en-US" sz="2000" dirty="0">
                <a:solidFill>
                  <a:schemeClr val="tx1">
                    <a:lumMod val="85000"/>
                    <a:lumOff val="15000"/>
                  </a:schemeClr>
                </a:solidFill>
                <a:latin typeface="helvetica"/>
                <a:cs typeface="helvetica"/>
              </a:rPr>
              <a:t>Grade 9’s come in for ½ the day for a mini- orientation, to learn about Digital Literacy, get their pictures taken, get their Office 365 password and enjoy a lunch!</a:t>
            </a:r>
            <a:endParaRPr lang="en-US" sz="2000" dirty="0">
              <a:solidFill>
                <a:schemeClr val="tx1">
                  <a:lumMod val="85000"/>
                  <a:lumOff val="15000"/>
                </a:schemeClr>
              </a:solidFill>
              <a:latin typeface="helvetica"/>
              <a:ea typeface="Calibri"/>
              <a:cs typeface="helvetica"/>
            </a:endParaRPr>
          </a:p>
        </p:txBody>
      </p:sp>
    </p:spTree>
    <p:extLst>
      <p:ext uri="{BB962C8B-B14F-4D97-AF65-F5344CB8AC3E}">
        <p14:creationId xmlns:p14="http://schemas.microsoft.com/office/powerpoint/2010/main" val="382240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ed pins pinned on a calendar">
            <a:extLst>
              <a:ext uri="{FF2B5EF4-FFF2-40B4-BE49-F238E27FC236}">
                <a16:creationId xmlns:a16="http://schemas.microsoft.com/office/drawing/2014/main" id="{D083D0C3-CE9B-412F-8B19-699FCED13B86}"/>
              </a:ext>
            </a:extLst>
          </p:cNvPr>
          <p:cNvPicPr>
            <a:picLocks noChangeAspect="1"/>
          </p:cNvPicPr>
          <p:nvPr/>
        </p:nvPicPr>
        <p:blipFill rotWithShape="1">
          <a:blip r:embed="rId2"/>
          <a:srcRect l="40814" r="28353" b="-1"/>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271187" y="353514"/>
            <a:ext cx="5704979" cy="1322887"/>
          </a:xfrm>
        </p:spPr>
        <p:txBody>
          <a:bodyPr>
            <a:normAutofit/>
          </a:bodyPr>
          <a:lstStyle/>
          <a:p>
            <a:r>
              <a:rPr lang="en-US"/>
              <a:t>Choosing Courses:</a:t>
            </a:r>
            <a:br>
              <a:rPr lang="en-US"/>
            </a:br>
            <a:r>
              <a:rPr lang="en-US" b="1"/>
              <a:t>The Programming Process</a:t>
            </a:r>
          </a:p>
        </p:txBody>
      </p:sp>
      <p:sp>
        <p:nvSpPr>
          <p:cNvPr id="3" name="Content Placeholder 2"/>
          <p:cNvSpPr>
            <a:spLocks noGrp="1"/>
          </p:cNvSpPr>
          <p:nvPr>
            <p:ph idx="1"/>
          </p:nvPr>
        </p:nvSpPr>
        <p:spPr>
          <a:xfrm>
            <a:off x="76200" y="2029905"/>
            <a:ext cx="6019800" cy="3657600"/>
          </a:xfrm>
        </p:spPr>
        <p:txBody>
          <a:bodyPr vert="horz" lIns="91440" tIns="45720" rIns="91440" bIns="45720" rtlCol="0" anchor="t">
            <a:normAutofit fontScale="92500" lnSpcReduction="20000"/>
          </a:bodyPr>
          <a:lstStyle/>
          <a:p>
            <a:pPr>
              <a:lnSpc>
                <a:spcPct val="90000"/>
              </a:lnSpc>
            </a:pPr>
            <a:r>
              <a:rPr lang="en-US" sz="2000" dirty="0">
                <a:latin typeface="helvetica"/>
                <a:cs typeface="helvetica"/>
              </a:rPr>
              <a:t>Read the course calendar descriptions carefully. Calendar is available online.</a:t>
            </a:r>
          </a:p>
          <a:p>
            <a:pPr marL="0" indent="0">
              <a:lnSpc>
                <a:spcPct val="90000"/>
              </a:lnSpc>
              <a:buNone/>
            </a:pPr>
            <a:endParaRPr lang="en-US" sz="2000" dirty="0">
              <a:latin typeface="helvetica"/>
              <a:cs typeface="helvetica"/>
            </a:endParaRPr>
          </a:p>
          <a:p>
            <a:pPr>
              <a:lnSpc>
                <a:spcPct val="90000"/>
              </a:lnSpc>
            </a:pPr>
            <a:r>
              <a:rPr lang="en-US" sz="2000" dirty="0">
                <a:latin typeface="helvetica"/>
                <a:cs typeface="helvetica"/>
              </a:rPr>
              <a:t>Don’t worry about what your friends are taking; instead, focus on your skills and abilities.</a:t>
            </a:r>
          </a:p>
          <a:p>
            <a:pPr marL="0" indent="0">
              <a:lnSpc>
                <a:spcPct val="90000"/>
              </a:lnSpc>
              <a:buNone/>
            </a:pPr>
            <a:endParaRPr lang="en-US" sz="2000" dirty="0">
              <a:latin typeface="helvetica"/>
              <a:cs typeface="helvetica"/>
            </a:endParaRPr>
          </a:p>
          <a:p>
            <a:pPr>
              <a:lnSpc>
                <a:spcPct val="90000"/>
              </a:lnSpc>
            </a:pPr>
            <a:r>
              <a:rPr lang="en-US" sz="2000" dirty="0">
                <a:latin typeface="helvetica"/>
                <a:cs typeface="helvetica"/>
              </a:rPr>
              <a:t>Discuss your choices with your parents.</a:t>
            </a:r>
          </a:p>
          <a:p>
            <a:pPr marL="0" indent="0">
              <a:lnSpc>
                <a:spcPct val="90000"/>
              </a:lnSpc>
              <a:buNone/>
            </a:pPr>
            <a:endParaRPr lang="en-US" sz="2000" dirty="0">
              <a:latin typeface="helvetica"/>
              <a:cs typeface="helvetica"/>
            </a:endParaRPr>
          </a:p>
          <a:p>
            <a:pPr>
              <a:lnSpc>
                <a:spcPct val="90000"/>
              </a:lnSpc>
            </a:pPr>
            <a:r>
              <a:rPr lang="en-US" sz="2000" dirty="0">
                <a:latin typeface="helvetica"/>
                <a:cs typeface="helvetica"/>
              </a:rPr>
              <a:t>Contact your counsellor if you have questions.</a:t>
            </a:r>
          </a:p>
          <a:p>
            <a:pPr>
              <a:lnSpc>
                <a:spcPct val="90000"/>
              </a:lnSpc>
            </a:pPr>
            <a:endParaRPr lang="en-US" sz="2000" b="1" dirty="0">
              <a:latin typeface="helvetica"/>
              <a:cs typeface="helvetica"/>
            </a:endParaRPr>
          </a:p>
          <a:p>
            <a:pPr>
              <a:lnSpc>
                <a:spcPct val="90000"/>
              </a:lnSpc>
            </a:pPr>
            <a:r>
              <a:rPr lang="en-US" sz="2000" b="1" i="1" dirty="0">
                <a:latin typeface="helvetica"/>
                <a:cs typeface="helvetica"/>
              </a:rPr>
              <a:t>Grade 9 is a year for exploration. These are not pre-requisite courses (other than languages and core academics)</a:t>
            </a:r>
          </a:p>
        </p:txBody>
      </p:sp>
    </p:spTree>
    <p:extLst>
      <p:ext uri="{BB962C8B-B14F-4D97-AF65-F5344CB8AC3E}">
        <p14:creationId xmlns:p14="http://schemas.microsoft.com/office/powerpoint/2010/main" val="1348127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400"/>
              <a:t>Course Programming</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730828" y="2057400"/>
            <a:ext cx="7285175" cy="4550802"/>
          </a:xfrm>
        </p:spPr>
        <p:txBody>
          <a:bodyPr anchor="t">
            <a:normAutofit/>
          </a:bodyPr>
          <a:lstStyle/>
          <a:p>
            <a:pPr marL="0" indent="0">
              <a:buNone/>
            </a:pPr>
            <a:r>
              <a:rPr lang="en-US" sz="2000" dirty="0">
                <a:latin typeface="helvetica"/>
                <a:cs typeface="helvetica"/>
              </a:rPr>
              <a:t>Grade 9 students are required to take </a:t>
            </a:r>
            <a:r>
              <a:rPr lang="en-US" sz="2000" b="1" u="sng" dirty="0">
                <a:latin typeface="helvetica"/>
                <a:cs typeface="helvetica"/>
              </a:rPr>
              <a:t>8 courses</a:t>
            </a:r>
            <a:r>
              <a:rPr lang="en-US" sz="2000" dirty="0">
                <a:latin typeface="helvetica"/>
                <a:cs typeface="helvetica"/>
              </a:rPr>
              <a:t>:</a:t>
            </a:r>
          </a:p>
          <a:p>
            <a:pPr marL="0" indent="0">
              <a:buNone/>
            </a:pPr>
            <a:endParaRPr lang="en-US" sz="2000" dirty="0">
              <a:latin typeface="helvetica"/>
              <a:cs typeface="helvetica"/>
            </a:endParaRPr>
          </a:p>
          <a:p>
            <a:pPr marL="0" indent="0">
              <a:buNone/>
            </a:pPr>
            <a:r>
              <a:rPr lang="en-US" sz="2000" dirty="0">
                <a:latin typeface="helvetica"/>
                <a:cs typeface="helvetica"/>
              </a:rPr>
              <a:t>     </a:t>
            </a:r>
            <a:r>
              <a:rPr lang="en-US" sz="2000" b="1" dirty="0">
                <a:latin typeface="helvetica"/>
                <a:cs typeface="helvetica"/>
              </a:rPr>
              <a:t>5 are mandatory: </a:t>
            </a:r>
          </a:p>
          <a:p>
            <a:pPr lvl="1"/>
            <a:r>
              <a:rPr lang="en-US" sz="2000" dirty="0">
                <a:latin typeface="helvetica"/>
                <a:cs typeface="helvetica"/>
              </a:rPr>
              <a:t>English 9 (or ELL)</a:t>
            </a:r>
          </a:p>
          <a:p>
            <a:pPr lvl="1"/>
            <a:r>
              <a:rPr lang="en-US" sz="2000" dirty="0">
                <a:latin typeface="helvetica"/>
                <a:cs typeface="helvetica"/>
              </a:rPr>
              <a:t>Socials 9 (or ELL)</a:t>
            </a:r>
          </a:p>
          <a:p>
            <a:pPr lvl="1"/>
            <a:r>
              <a:rPr lang="en-US" sz="2000" dirty="0">
                <a:latin typeface="helvetica"/>
                <a:cs typeface="helvetica"/>
              </a:rPr>
              <a:t>Science 9</a:t>
            </a:r>
          </a:p>
          <a:p>
            <a:pPr lvl="1"/>
            <a:r>
              <a:rPr lang="en-US" sz="2000" dirty="0">
                <a:latin typeface="helvetica"/>
                <a:cs typeface="helvetica"/>
              </a:rPr>
              <a:t>Math 9</a:t>
            </a:r>
          </a:p>
          <a:p>
            <a:pPr lvl="1"/>
            <a:r>
              <a:rPr lang="en-US" sz="2000" dirty="0">
                <a:latin typeface="helvetica"/>
                <a:cs typeface="helvetica"/>
              </a:rPr>
              <a:t>PE 9</a:t>
            </a:r>
          </a:p>
          <a:p>
            <a:pPr lvl="1"/>
            <a:endParaRPr lang="en-US" sz="2000" dirty="0">
              <a:latin typeface="helvetica"/>
              <a:cs typeface="helvetica"/>
            </a:endParaRPr>
          </a:p>
          <a:p>
            <a:pPr marL="342900" lvl="1" indent="0">
              <a:buNone/>
            </a:pPr>
            <a:r>
              <a:rPr lang="en-US" sz="2000" b="1" dirty="0">
                <a:latin typeface="helvetica"/>
                <a:cs typeface="helvetica"/>
              </a:rPr>
              <a:t>3 Electives</a:t>
            </a:r>
          </a:p>
          <a:p>
            <a:pPr marL="342900" lvl="1" indent="0">
              <a:buNone/>
            </a:pPr>
            <a:endParaRPr lang="en-US" b="1" dirty="0">
              <a:latin typeface="helvetica"/>
              <a:cs typeface="helvetica"/>
            </a:endParaRPr>
          </a:p>
          <a:p>
            <a:pPr marL="342900" lvl="1" indent="0">
              <a:buNone/>
            </a:pPr>
            <a:endParaRPr lang="en-US" b="1" dirty="0">
              <a:latin typeface="helvetica"/>
              <a:cs typeface="helvetica"/>
            </a:endParaRPr>
          </a:p>
          <a:p>
            <a:pPr marL="342900" lvl="1" indent="0">
              <a:buNone/>
            </a:pPr>
            <a:r>
              <a:rPr lang="en-US" b="1" dirty="0">
                <a:latin typeface="helvetica"/>
                <a:cs typeface="helvetica"/>
              </a:rPr>
              <a:t>* Applications of Digital Learning 10</a:t>
            </a:r>
          </a:p>
        </p:txBody>
      </p:sp>
    </p:spTree>
    <p:extLst>
      <p:ext uri="{BB962C8B-B14F-4D97-AF65-F5344CB8AC3E}">
        <p14:creationId xmlns:p14="http://schemas.microsoft.com/office/powerpoint/2010/main" val="1177207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E7FD3-3664-84D3-90EF-E4874D6DF18A}"/>
              </a:ext>
            </a:extLst>
          </p:cNvPr>
          <p:cNvSpPr>
            <a:spLocks noGrp="1"/>
          </p:cNvSpPr>
          <p:nvPr>
            <p:ph type="title"/>
          </p:nvPr>
        </p:nvSpPr>
        <p:spPr>
          <a:xfrm>
            <a:off x="515125" y="1153572"/>
            <a:ext cx="2400300" cy="4461163"/>
          </a:xfrm>
        </p:spPr>
        <p:txBody>
          <a:bodyPr>
            <a:normAutofit/>
          </a:bodyPr>
          <a:lstStyle/>
          <a:p>
            <a:r>
              <a:rPr lang="en-CA">
                <a:solidFill>
                  <a:srgbClr val="FFFFFF"/>
                </a:solidFill>
              </a:rPr>
              <a:t>Applications of Digital Learning 10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5E294F-702F-6332-2D02-A147D8FC1D6D}"/>
              </a:ext>
            </a:extLst>
          </p:cNvPr>
          <p:cNvSpPr>
            <a:spLocks noGrp="1"/>
          </p:cNvSpPr>
          <p:nvPr>
            <p:ph idx="1"/>
          </p:nvPr>
        </p:nvSpPr>
        <p:spPr>
          <a:xfrm>
            <a:off x="3125454" y="424206"/>
            <a:ext cx="5895998" cy="6221691"/>
          </a:xfrm>
        </p:spPr>
        <p:txBody>
          <a:bodyPr anchor="ctr">
            <a:normAutofit/>
          </a:bodyPr>
          <a:lstStyle/>
          <a:p>
            <a:pPr marL="0" indent="0">
              <a:buNone/>
            </a:pPr>
            <a:r>
              <a:rPr lang="en-US" sz="1900" dirty="0">
                <a:latin typeface="helvetica"/>
                <a:cs typeface="helvetica"/>
              </a:rPr>
              <a:t>Although categorized as a grade 10 credit, the course will be taken by all grade 9 students. Instruction is delivered through a combination of online assignments and learning activities during ESS block. </a:t>
            </a:r>
          </a:p>
          <a:p>
            <a:pPr marL="0" indent="0">
              <a:buNone/>
            </a:pPr>
            <a:endParaRPr lang="en-US" sz="1900" dirty="0">
              <a:latin typeface="helvetica"/>
              <a:cs typeface="helvetica"/>
            </a:endParaRPr>
          </a:p>
          <a:p>
            <a:pPr marL="0" indent="0">
              <a:buNone/>
            </a:pPr>
            <a:r>
              <a:rPr lang="en-US" sz="1900" b="1" u="sng" dirty="0">
                <a:latin typeface="helvetica"/>
                <a:cs typeface="helvetica"/>
              </a:rPr>
              <a:t>Goal of the course:</a:t>
            </a:r>
          </a:p>
          <a:p>
            <a:pPr>
              <a:buFont typeface="Arial" panose="020B0604020202020204" pitchFamily="34" charset="0"/>
              <a:buChar char="•"/>
            </a:pPr>
            <a:r>
              <a:rPr lang="en-US" sz="1900" dirty="0">
                <a:latin typeface="helvetica"/>
                <a:cs typeface="helvetica"/>
              </a:rPr>
              <a:t>In this course, students will be required to navigate the technology required to accomplish the competencies of our curriculum and beyond.</a:t>
            </a:r>
          </a:p>
          <a:p>
            <a:pPr marL="0" indent="0">
              <a:buNone/>
            </a:pPr>
            <a:endParaRPr lang="en-US" sz="1900" dirty="0">
              <a:latin typeface="helvetica"/>
              <a:cs typeface="Calibri" panose="020F0502020204030204"/>
            </a:endParaRPr>
          </a:p>
          <a:p>
            <a:r>
              <a:rPr lang="en-US" sz="1900" dirty="0">
                <a:latin typeface="helvetica"/>
                <a:cs typeface="helvetica"/>
              </a:rPr>
              <a:t>Students will be able to </a:t>
            </a:r>
          </a:p>
          <a:p>
            <a:pPr lvl="1">
              <a:buFont typeface="Courier New" panose="020B0604020202020204" pitchFamily="34" charset="0"/>
              <a:buChar char="o"/>
            </a:pPr>
            <a:r>
              <a:rPr lang="en-US" sz="1600" dirty="0">
                <a:latin typeface="helvetica"/>
                <a:cs typeface="helvetica"/>
              </a:rPr>
              <a:t>understand and define a task</a:t>
            </a:r>
            <a:endParaRPr lang="en-US" sz="1600" dirty="0">
              <a:latin typeface="helvetica"/>
              <a:ea typeface="Calibri"/>
              <a:cs typeface="helvetica"/>
            </a:endParaRPr>
          </a:p>
          <a:p>
            <a:pPr lvl="1">
              <a:buFont typeface="Courier New" panose="020B0604020202020204" pitchFamily="34" charset="0"/>
              <a:buChar char="o"/>
            </a:pPr>
            <a:r>
              <a:rPr lang="en-US" sz="1600" dirty="0">
                <a:latin typeface="helvetica"/>
                <a:cs typeface="helvetica"/>
              </a:rPr>
              <a:t>choose the correct digital tool for the purpose</a:t>
            </a:r>
            <a:endParaRPr lang="en-US" dirty="0">
              <a:latin typeface="helvetica"/>
              <a:cs typeface="helvetica"/>
            </a:endParaRPr>
          </a:p>
          <a:p>
            <a:pPr lvl="1">
              <a:buFont typeface="Courier New" panose="020B0604020202020204" pitchFamily="34" charset="0"/>
              <a:buChar char="o"/>
            </a:pPr>
            <a:r>
              <a:rPr lang="en-US" sz="1600" dirty="0">
                <a:latin typeface="helvetica"/>
                <a:cs typeface="helvetica"/>
              </a:rPr>
              <a:t> deliver a finished product ethically and responsibly </a:t>
            </a:r>
            <a:endParaRPr lang="en-US" dirty="0">
              <a:latin typeface="helvetica"/>
              <a:cs typeface="helvetica"/>
            </a:endParaRPr>
          </a:p>
          <a:p>
            <a:pPr lvl="1">
              <a:buFont typeface="Courier New" panose="020B0604020202020204" pitchFamily="34" charset="0"/>
              <a:buChar char="o"/>
            </a:pPr>
            <a:r>
              <a:rPr lang="en-US" sz="1600" dirty="0">
                <a:latin typeface="helvetica"/>
                <a:cs typeface="helvetica"/>
              </a:rPr>
              <a:t>learn to protect the personal security and privacy of themselves and others </a:t>
            </a:r>
            <a:endParaRPr lang="en-US" dirty="0">
              <a:latin typeface="helvetica"/>
              <a:cs typeface="helvetica"/>
            </a:endParaRPr>
          </a:p>
          <a:p>
            <a:pPr marL="0" indent="0">
              <a:buNone/>
            </a:pPr>
            <a:endParaRPr lang="en-US" sz="1900">
              <a:cs typeface="Calibri"/>
            </a:endParaRPr>
          </a:p>
        </p:txBody>
      </p:sp>
    </p:spTree>
    <p:extLst>
      <p:ext uri="{BB962C8B-B14F-4D97-AF65-F5344CB8AC3E}">
        <p14:creationId xmlns:p14="http://schemas.microsoft.com/office/powerpoint/2010/main" val="30010194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749245-D038-442F-B312-BDD60EAD87EF}"/>
              </a:ext>
            </a:extLst>
          </p:cNvPr>
          <p:cNvSpPr>
            <a:spLocks noGrp="1"/>
          </p:cNvSpPr>
          <p:nvPr>
            <p:ph type="title"/>
          </p:nvPr>
        </p:nvSpPr>
        <p:spPr>
          <a:xfrm>
            <a:off x="202623" y="365126"/>
            <a:ext cx="8936182" cy="1346344"/>
          </a:xfrm>
        </p:spPr>
        <p:txBody>
          <a:bodyPr>
            <a:normAutofit/>
          </a:bodyPr>
          <a:lstStyle/>
          <a:p>
            <a:r>
              <a:rPr lang="en-US" sz="3200" b="1" dirty="0">
                <a:latin typeface="helvetica"/>
                <a:cs typeface="helvetica"/>
              </a:rPr>
              <a:t>READ THE GRADE 9 Course Calendar</a:t>
            </a:r>
            <a:endParaRPr lang="en-CA" sz="3200" b="1" dirty="0">
              <a:latin typeface="helvetica"/>
              <a:cs typeface="helvetica"/>
            </a:endParaRPr>
          </a:p>
        </p:txBody>
      </p:sp>
      <p:sp>
        <p:nvSpPr>
          <p:cNvPr id="5" name="Content Placeholder 4">
            <a:extLst>
              <a:ext uri="{FF2B5EF4-FFF2-40B4-BE49-F238E27FC236}">
                <a16:creationId xmlns:a16="http://schemas.microsoft.com/office/drawing/2014/main" id="{151ACF18-AC05-46E0-94A4-82E8DCD5F3BB}"/>
              </a:ext>
            </a:extLst>
          </p:cNvPr>
          <p:cNvSpPr>
            <a:spLocks noGrp="1"/>
          </p:cNvSpPr>
          <p:nvPr>
            <p:ph sz="half" idx="1"/>
          </p:nvPr>
        </p:nvSpPr>
        <p:spPr/>
        <p:txBody>
          <a:bodyPr/>
          <a:lstStyle/>
          <a:p>
            <a:pPr marL="0" indent="0">
              <a:buNone/>
            </a:pPr>
            <a:endParaRPr lang="en-US"/>
          </a:p>
          <a:p>
            <a:pPr marL="0" indent="0">
              <a:buNone/>
            </a:pPr>
            <a:endParaRPr lang="en-CA"/>
          </a:p>
        </p:txBody>
      </p:sp>
      <p:pic>
        <p:nvPicPr>
          <p:cNvPr id="3" name="Picture 2">
            <a:extLst>
              <a:ext uri="{FF2B5EF4-FFF2-40B4-BE49-F238E27FC236}">
                <a16:creationId xmlns:a16="http://schemas.microsoft.com/office/drawing/2014/main" id="{C9ACA624-E59B-7240-123A-E9CBD11618C6}"/>
              </a:ext>
            </a:extLst>
          </p:cNvPr>
          <p:cNvPicPr>
            <a:picLocks noChangeAspect="1"/>
          </p:cNvPicPr>
          <p:nvPr/>
        </p:nvPicPr>
        <p:blipFill>
          <a:blip r:embed="rId2"/>
          <a:stretch>
            <a:fillRect/>
          </a:stretch>
        </p:blipFill>
        <p:spPr>
          <a:xfrm>
            <a:off x="420299" y="1531636"/>
            <a:ext cx="4208853" cy="4351338"/>
          </a:xfrm>
          <a:prstGeom prst="rect">
            <a:avLst/>
          </a:prstGeom>
        </p:spPr>
      </p:pic>
      <p:cxnSp>
        <p:nvCxnSpPr>
          <p:cNvPr id="13" name="Straight Arrow Connector 12">
            <a:extLst>
              <a:ext uri="{FF2B5EF4-FFF2-40B4-BE49-F238E27FC236}">
                <a16:creationId xmlns:a16="http://schemas.microsoft.com/office/drawing/2014/main" id="{CA47634F-B401-4E0A-9F11-04ADAF0A3DC0}"/>
              </a:ext>
            </a:extLst>
          </p:cNvPr>
          <p:cNvCxnSpPr/>
          <p:nvPr/>
        </p:nvCxnSpPr>
        <p:spPr>
          <a:xfrm>
            <a:off x="2423869" y="3707305"/>
            <a:ext cx="930425" cy="5334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D0C5E2B-9388-E380-3378-F0E4F4309021}"/>
              </a:ext>
            </a:extLst>
          </p:cNvPr>
          <p:cNvPicPr>
            <a:picLocks noChangeAspect="1"/>
          </p:cNvPicPr>
          <p:nvPr/>
        </p:nvPicPr>
        <p:blipFill>
          <a:blip r:embed="rId3"/>
          <a:stretch>
            <a:fillRect/>
          </a:stretch>
        </p:blipFill>
        <p:spPr>
          <a:xfrm>
            <a:off x="4602631" y="2511235"/>
            <a:ext cx="3912719" cy="2571974"/>
          </a:xfrm>
          <a:prstGeom prst="rect">
            <a:avLst/>
          </a:prstGeom>
        </p:spPr>
      </p:pic>
      <p:pic>
        <p:nvPicPr>
          <p:cNvPr id="14" name="Picture 13">
            <a:extLst>
              <a:ext uri="{FF2B5EF4-FFF2-40B4-BE49-F238E27FC236}">
                <a16:creationId xmlns:a16="http://schemas.microsoft.com/office/drawing/2014/main" id="{40D2CA52-5545-4EBC-9C62-CA356170C476}"/>
              </a:ext>
            </a:extLst>
          </p:cNvPr>
          <p:cNvPicPr>
            <a:picLocks noChangeAspect="1"/>
          </p:cNvPicPr>
          <p:nvPr/>
        </p:nvPicPr>
        <p:blipFill>
          <a:blip r:embed="rId4"/>
          <a:stretch>
            <a:fillRect/>
          </a:stretch>
        </p:blipFill>
        <p:spPr>
          <a:xfrm flipH="1">
            <a:off x="6310069" y="3266815"/>
            <a:ext cx="1315412" cy="880980"/>
          </a:xfrm>
          <a:prstGeom prst="rect">
            <a:avLst/>
          </a:prstGeom>
        </p:spPr>
      </p:pic>
    </p:spTree>
    <p:extLst>
      <p:ext uri="{BB962C8B-B14F-4D97-AF65-F5344CB8AC3E}">
        <p14:creationId xmlns:p14="http://schemas.microsoft.com/office/powerpoint/2010/main" val="5061294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AFCE7F-1799-482F-A248-96CDB7274953}"/>
              </a:ext>
            </a:extLst>
          </p:cNvPr>
          <p:cNvPicPr>
            <a:picLocks noChangeAspect="1"/>
          </p:cNvPicPr>
          <p:nvPr/>
        </p:nvPicPr>
        <p:blipFill>
          <a:blip r:embed="rId2"/>
          <a:stretch>
            <a:fillRect/>
          </a:stretch>
        </p:blipFill>
        <p:spPr>
          <a:xfrm>
            <a:off x="1642862" y="932821"/>
            <a:ext cx="5454726" cy="5770232"/>
          </a:xfrm>
          <a:prstGeom prst="rect">
            <a:avLst/>
          </a:prstGeom>
        </p:spPr>
      </p:pic>
      <p:sp>
        <p:nvSpPr>
          <p:cNvPr id="7" name="Title 6">
            <a:extLst>
              <a:ext uri="{FF2B5EF4-FFF2-40B4-BE49-F238E27FC236}">
                <a16:creationId xmlns:a16="http://schemas.microsoft.com/office/drawing/2014/main" id="{2F2FAA85-BFC1-47C5-A624-4C478875AD15}"/>
              </a:ext>
            </a:extLst>
          </p:cNvPr>
          <p:cNvSpPr>
            <a:spLocks noGrp="1"/>
          </p:cNvSpPr>
          <p:nvPr>
            <p:ph type="title"/>
          </p:nvPr>
        </p:nvSpPr>
        <p:spPr>
          <a:xfrm>
            <a:off x="224389" y="154947"/>
            <a:ext cx="7886700" cy="777874"/>
          </a:xfrm>
        </p:spPr>
        <p:txBody>
          <a:bodyPr/>
          <a:lstStyle/>
          <a:p>
            <a:r>
              <a:rPr lang="en-US" b="1"/>
              <a:t>Detailed description of all courses. </a:t>
            </a:r>
            <a:endParaRPr lang="en-CA" b="1"/>
          </a:p>
        </p:txBody>
      </p:sp>
    </p:spTree>
    <p:extLst>
      <p:ext uri="{BB962C8B-B14F-4D97-AF65-F5344CB8AC3E}">
        <p14:creationId xmlns:p14="http://schemas.microsoft.com/office/powerpoint/2010/main" val="2142758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400"/>
              <a:t>Elective Choices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059298" y="1920240"/>
            <a:ext cx="7703702" cy="4709160"/>
          </a:xfrm>
        </p:spPr>
        <p:txBody>
          <a:bodyPr anchor="t">
            <a:normAutofit fontScale="92500" lnSpcReduction="10000"/>
          </a:bodyPr>
          <a:lstStyle/>
          <a:p>
            <a:r>
              <a:rPr lang="en-US" sz="1600" b="1"/>
              <a:t>VISUAL ART 9- </a:t>
            </a:r>
            <a:r>
              <a:rPr lang="en-US" sz="1600"/>
              <a:t>learn skills in drawing, painting, collage, mixed media, printmaking, paper mâché, and photography</a:t>
            </a:r>
          </a:p>
          <a:p>
            <a:pPr marL="0" indent="0">
              <a:buNone/>
            </a:pPr>
            <a:endParaRPr lang="en-US" sz="1600"/>
          </a:p>
          <a:p>
            <a:r>
              <a:rPr lang="en-US" sz="1600" b="1"/>
              <a:t>BUSINESS TECHNOLOGY 9- </a:t>
            </a:r>
            <a:r>
              <a:rPr lang="en-US" sz="1600"/>
              <a:t>Students will learn about advertising, money, communications and creating their own businesses using computer software programs. This course is an excellent foundation of business knowledge and skills and introduces students to the senior business education curriculum</a:t>
            </a:r>
            <a:endParaRPr lang="en-US" sz="1600">
              <a:ea typeface="Calibri"/>
              <a:cs typeface="Calibri"/>
            </a:endParaRPr>
          </a:p>
          <a:p>
            <a:pPr marL="0" indent="0">
              <a:buNone/>
            </a:pPr>
            <a:endParaRPr lang="en-US" sz="1600"/>
          </a:p>
          <a:p>
            <a:r>
              <a:rPr lang="en-US" sz="1600" b="1"/>
              <a:t>PERFORMING ARTS 9- d</a:t>
            </a:r>
            <a:r>
              <a:rPr lang="en-US" sz="1600"/>
              <a:t>rama, Dance, and Musical Theatre</a:t>
            </a:r>
            <a:endParaRPr lang="en-US" sz="1600">
              <a:ea typeface="Calibri"/>
              <a:cs typeface="Calibri"/>
            </a:endParaRPr>
          </a:p>
          <a:p>
            <a:pPr marL="0" indent="0">
              <a:buNone/>
            </a:pPr>
            <a:endParaRPr lang="en-US" sz="1600"/>
          </a:p>
          <a:p>
            <a:r>
              <a:rPr lang="en-US" sz="1600" b="1"/>
              <a:t>FOODS &amp; NUTRITION 9- </a:t>
            </a:r>
            <a:r>
              <a:rPr lang="en-US" sz="1600"/>
              <a:t>Explore great food and food culture. A “hands – on course”</a:t>
            </a:r>
            <a:endParaRPr lang="en-US" sz="1600">
              <a:ea typeface="Calibri"/>
              <a:cs typeface="Calibri"/>
            </a:endParaRPr>
          </a:p>
          <a:p>
            <a:endParaRPr lang="en-US" sz="1600"/>
          </a:p>
          <a:p>
            <a:r>
              <a:rPr lang="en-US" sz="1600" b="1"/>
              <a:t>TEXTILES ARTS &amp; CRAFTS 9- </a:t>
            </a:r>
            <a:r>
              <a:rPr lang="en-US" sz="1600"/>
              <a:t>An opportunity to learn a variety of skills for traditional and modern crafts involving painting, creative lettering, hand sewing, yarn, decorating and embellishment techniques </a:t>
            </a:r>
            <a:endParaRPr lang="en-US" sz="1600">
              <a:ea typeface="Calibri"/>
              <a:cs typeface="Calibri"/>
            </a:endParaRPr>
          </a:p>
          <a:p>
            <a:endParaRPr lang="en-US" sz="1600"/>
          </a:p>
          <a:p>
            <a:r>
              <a:rPr lang="en-US" sz="1600" b="1"/>
              <a:t>FITNESS 9- </a:t>
            </a:r>
            <a:r>
              <a:rPr lang="en-US" sz="1600"/>
              <a:t>designed for students looking to improve their performance as well as their fitness levels. Includes core muscle training, cardio workouts, advanced weight training. Note: This is an elective in addition to PE 9</a:t>
            </a:r>
            <a:endParaRPr lang="en-US" sz="1600">
              <a:ea typeface="Calibri"/>
              <a:cs typeface="Calibri"/>
            </a:endParaRPr>
          </a:p>
        </p:txBody>
      </p:sp>
    </p:spTree>
    <p:extLst>
      <p:ext uri="{BB962C8B-B14F-4D97-AF65-F5344CB8AC3E}">
        <p14:creationId xmlns:p14="http://schemas.microsoft.com/office/powerpoint/2010/main" val="496661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a:t>Elective Choices Cont.</a:t>
            </a:r>
          </a:p>
        </p:txBody>
      </p:sp>
      <p:sp>
        <p:nvSpPr>
          <p:cNvPr id="16"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4400" y="1920240"/>
            <a:ext cx="7772400" cy="4785360"/>
          </a:xfrm>
        </p:spPr>
        <p:txBody>
          <a:bodyPr anchor="t">
            <a:normAutofit/>
          </a:bodyPr>
          <a:lstStyle/>
          <a:p>
            <a:pPr>
              <a:spcAft>
                <a:spcPts val="600"/>
              </a:spcAft>
            </a:pPr>
            <a:r>
              <a:rPr lang="en-US" sz="1600" b="1"/>
              <a:t>INFORMATION TECHNOLOGY 9- </a:t>
            </a:r>
            <a:r>
              <a:rPr lang="en-US" sz="1600"/>
              <a:t>develop and refine your skills in every aspect of technology from graphic design and animation to programming and web design and film.</a:t>
            </a:r>
          </a:p>
          <a:p>
            <a:pPr>
              <a:spcAft>
                <a:spcPts val="600"/>
              </a:spcAft>
            </a:pPr>
            <a:endParaRPr lang="en-US" sz="1600"/>
          </a:p>
          <a:p>
            <a:pPr>
              <a:spcAft>
                <a:spcPts val="600"/>
              </a:spcAft>
            </a:pPr>
            <a:r>
              <a:rPr lang="en-US" sz="1600" b="1"/>
              <a:t>WOODWORK 9- </a:t>
            </a:r>
            <a:r>
              <a:rPr lang="en-US" sz="1600"/>
              <a:t>learn to safely use tools and equipment to design, create, and finish your own projects.  We learn and practice skills, so we can build cool things to make us proud.  Be active, productive and have fun!</a:t>
            </a:r>
            <a:endParaRPr lang="en-US" sz="1600">
              <a:ea typeface="Calibri"/>
              <a:cs typeface="Calibri"/>
            </a:endParaRPr>
          </a:p>
          <a:p>
            <a:pPr>
              <a:spcAft>
                <a:spcPts val="600"/>
              </a:spcAft>
            </a:pPr>
            <a:endParaRPr lang="en-US" sz="1600"/>
          </a:p>
          <a:p>
            <a:pPr>
              <a:spcAft>
                <a:spcPts val="600"/>
              </a:spcAft>
            </a:pPr>
            <a:r>
              <a:rPr lang="en-US" sz="1600" b="1"/>
              <a:t>POWER TECHNOLOGY 9- </a:t>
            </a:r>
            <a:r>
              <a:rPr lang="en-US" sz="1600"/>
              <a:t>get challenged to solve problems and design solutions that you can build or test! In the past, students have built C02 dragsters, Rube Goldberg (engineer/inventor) machines, mobiles, balances and more!</a:t>
            </a:r>
            <a:endParaRPr lang="en-US" sz="1600">
              <a:ea typeface="Calibri"/>
              <a:cs typeface="Calibri"/>
            </a:endParaRPr>
          </a:p>
        </p:txBody>
      </p:sp>
    </p:spTree>
    <p:extLst>
      <p:ext uri="{BB962C8B-B14F-4D97-AF65-F5344CB8AC3E}">
        <p14:creationId xmlns:p14="http://schemas.microsoft.com/office/powerpoint/2010/main" val="3062930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r>
              <a:rPr lang="en-US"/>
              <a:t>Elective Choices cont’d…</a:t>
            </a:r>
          </a:p>
        </p:txBody>
      </p:sp>
      <p:sp>
        <p:nvSpPr>
          <p:cNvPr id="77" name="Freeform: Shape 76">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52400" y="2173288"/>
            <a:ext cx="3178628" cy="3639684"/>
          </a:xfrm>
        </p:spPr>
        <p:txBody>
          <a:bodyPr anchor="ctr">
            <a:normAutofit/>
          </a:bodyPr>
          <a:lstStyle/>
          <a:p>
            <a:endParaRPr lang="en-US" sz="1700">
              <a:solidFill>
                <a:srgbClr val="FFFFFF"/>
              </a:solidFill>
            </a:endParaRPr>
          </a:p>
          <a:p>
            <a:pPr marL="0" indent="0">
              <a:buNone/>
            </a:pPr>
            <a:r>
              <a:rPr lang="en-US" sz="1800">
                <a:solidFill>
                  <a:srgbClr val="FFFFFF"/>
                </a:solidFill>
              </a:rPr>
              <a:t>MUSIC PROGRAM:</a:t>
            </a:r>
          </a:p>
          <a:p>
            <a:pPr marL="0" indent="0">
              <a:buNone/>
            </a:pPr>
            <a:endParaRPr lang="en-US" sz="1800">
              <a:solidFill>
                <a:srgbClr val="FFFFFF"/>
              </a:solidFill>
            </a:endParaRPr>
          </a:p>
          <a:p>
            <a:pPr lvl="1"/>
            <a:r>
              <a:rPr lang="en-US" sz="1700" b="1">
                <a:solidFill>
                  <a:srgbClr val="FFFFFF"/>
                </a:solidFill>
              </a:rPr>
              <a:t>Concert Band 9 </a:t>
            </a:r>
            <a:r>
              <a:rPr lang="en-US" sz="1700">
                <a:solidFill>
                  <a:srgbClr val="FFFFFF"/>
                </a:solidFill>
              </a:rPr>
              <a:t>(linear- all year course) </a:t>
            </a:r>
          </a:p>
          <a:p>
            <a:pPr lvl="2"/>
            <a:r>
              <a:rPr lang="en-US" sz="1400">
                <a:solidFill>
                  <a:srgbClr val="FFFFFF"/>
                </a:solidFill>
              </a:rPr>
              <a:t>Band 9 will be one of your 8 courses</a:t>
            </a:r>
          </a:p>
          <a:p>
            <a:pPr lvl="1"/>
            <a:r>
              <a:rPr lang="en-US" sz="1700" b="1">
                <a:solidFill>
                  <a:srgbClr val="FFFFFF"/>
                </a:solidFill>
              </a:rPr>
              <a:t>Jazz Band 9 </a:t>
            </a:r>
            <a:r>
              <a:rPr lang="en-US" sz="1700">
                <a:solidFill>
                  <a:srgbClr val="FFFFFF"/>
                </a:solidFill>
              </a:rPr>
              <a:t>(linear - extra course)</a:t>
            </a:r>
          </a:p>
          <a:p>
            <a:pPr lvl="1"/>
            <a:r>
              <a:rPr lang="en-US" sz="1700" b="1">
                <a:solidFill>
                  <a:srgbClr val="FFFFFF"/>
                </a:solidFill>
              </a:rPr>
              <a:t>Choir 9 </a:t>
            </a:r>
            <a:r>
              <a:rPr lang="en-US" sz="1700">
                <a:solidFill>
                  <a:srgbClr val="FFFFFF"/>
                </a:solidFill>
              </a:rPr>
              <a:t>(linear - extra course)</a:t>
            </a:r>
          </a:p>
          <a:p>
            <a:pPr lvl="1"/>
            <a:r>
              <a:rPr lang="en-US" sz="1700" b="1">
                <a:solidFill>
                  <a:srgbClr val="FFFFFF"/>
                </a:solidFill>
              </a:rPr>
              <a:t>Vocal Jazz 9 </a:t>
            </a:r>
            <a:r>
              <a:rPr lang="en-US" sz="1700">
                <a:solidFill>
                  <a:srgbClr val="FFFFFF"/>
                </a:solidFill>
              </a:rPr>
              <a:t>(linear - extra course)</a:t>
            </a:r>
          </a:p>
          <a:p>
            <a:pPr marL="365760" lvl="1" indent="0">
              <a:buNone/>
            </a:pPr>
            <a:endParaRPr lang="en-US" sz="1700">
              <a:solidFill>
                <a:srgbClr val="FFFFFF"/>
              </a:solidFill>
            </a:endParaRPr>
          </a:p>
          <a:p>
            <a:pPr marL="365760" lvl="1" indent="0">
              <a:buNone/>
            </a:pPr>
            <a:endParaRPr lang="en-US" sz="1700">
              <a:solidFill>
                <a:srgbClr val="FFFFFF"/>
              </a:solidFill>
            </a:endParaRPr>
          </a:p>
        </p:txBody>
      </p:sp>
      <p:pic>
        <p:nvPicPr>
          <p:cNvPr id="6152" name="Picture 8" descr="Image result for music clip art transparent backgrou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7316" y="3453111"/>
            <a:ext cx="3878033" cy="1444027"/>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484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r>
              <a:rPr lang="en-US"/>
              <a:t>Second Languages</a:t>
            </a:r>
          </a:p>
        </p:txBody>
      </p:sp>
      <p:sp>
        <p:nvSpPr>
          <p:cNvPr id="71" name="Freeform: Shape 7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2173288"/>
            <a:ext cx="2702378" cy="3639684"/>
          </a:xfrm>
        </p:spPr>
        <p:txBody>
          <a:bodyPr anchor="ctr">
            <a:normAutofit/>
          </a:bodyPr>
          <a:lstStyle/>
          <a:p>
            <a:pPr>
              <a:buFont typeface="Wingdings" panose="05000000000000000000" pitchFamily="2" charset="2"/>
              <a:buChar char="q"/>
            </a:pPr>
            <a:r>
              <a:rPr lang="en-US" sz="1700" dirty="0">
                <a:solidFill>
                  <a:srgbClr val="FFFFFF"/>
                </a:solidFill>
              </a:rPr>
              <a:t> French 9</a:t>
            </a:r>
          </a:p>
          <a:p>
            <a:pPr>
              <a:buFont typeface="Wingdings" panose="05000000000000000000" pitchFamily="2" charset="2"/>
              <a:buChar char="q"/>
            </a:pPr>
            <a:endParaRPr lang="en-US" sz="1700" dirty="0">
              <a:solidFill>
                <a:srgbClr val="FFFFFF"/>
              </a:solidFill>
            </a:endParaRPr>
          </a:p>
          <a:p>
            <a:pPr>
              <a:buFont typeface="Wingdings" panose="05000000000000000000" pitchFamily="2" charset="2"/>
              <a:buChar char="q"/>
            </a:pPr>
            <a:r>
              <a:rPr lang="en-US" sz="1700" dirty="0">
                <a:solidFill>
                  <a:srgbClr val="FFFFFF"/>
                </a:solidFill>
              </a:rPr>
              <a:t> Japanese 9</a:t>
            </a:r>
            <a:endParaRPr lang="en-US" sz="1700" dirty="0">
              <a:solidFill>
                <a:srgbClr val="FFFFFF"/>
              </a:solidFill>
              <a:ea typeface="Calibri" panose="020F0502020204030204"/>
              <a:cs typeface="Calibri" panose="020F0502020204030204"/>
            </a:endParaRPr>
          </a:p>
          <a:p>
            <a:pPr marL="0" indent="0">
              <a:buNone/>
            </a:pPr>
            <a:endParaRPr lang="en-US" sz="1700" dirty="0">
              <a:solidFill>
                <a:srgbClr val="FFFFFF"/>
              </a:solidFill>
            </a:endParaRPr>
          </a:p>
          <a:p>
            <a:pPr>
              <a:buFont typeface="Wingdings" panose="05000000000000000000" pitchFamily="2" charset="2"/>
              <a:buChar char="q"/>
            </a:pPr>
            <a:r>
              <a:rPr lang="en-US" sz="1700" dirty="0">
                <a:solidFill>
                  <a:srgbClr val="FFFFFF"/>
                </a:solidFill>
              </a:rPr>
              <a:t> Spanish 9</a:t>
            </a:r>
            <a:endParaRPr lang="en-US" sz="1700" dirty="0">
              <a:solidFill>
                <a:srgbClr val="FFFFFF"/>
              </a:solidFill>
              <a:ea typeface="Calibri"/>
              <a:cs typeface="Calibri"/>
            </a:endParaRPr>
          </a:p>
        </p:txBody>
      </p:sp>
      <p:pic>
        <p:nvPicPr>
          <p:cNvPr id="7170" name="Picture 2" descr="Image result for langua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0622" y="2363525"/>
            <a:ext cx="4530072" cy="2344311"/>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B7A47D5-8139-4E5C-AF12-5E5D4DE3C2AC}"/>
              </a:ext>
            </a:extLst>
          </p:cNvPr>
          <p:cNvSpPr txBox="1"/>
          <p:nvPr/>
        </p:nvSpPr>
        <p:spPr>
          <a:xfrm>
            <a:off x="3704122" y="5266814"/>
            <a:ext cx="4988376" cy="1477328"/>
          </a:xfrm>
          <a:prstGeom prst="rect">
            <a:avLst/>
          </a:prstGeom>
          <a:noFill/>
        </p:spPr>
        <p:txBody>
          <a:bodyPr wrap="square">
            <a:spAutoFit/>
          </a:bodyPr>
          <a:lstStyle/>
          <a:p>
            <a:pPr marL="0" indent="0">
              <a:buNone/>
            </a:pPr>
            <a:r>
              <a:rPr lang="en-US" sz="1800" b="1" u="sng"/>
              <a:t>Note</a:t>
            </a:r>
            <a:r>
              <a:rPr lang="en-US" sz="1800"/>
              <a:t>: Grade 9 Language courses are beginner classes</a:t>
            </a:r>
            <a:r>
              <a:rPr lang="en-US" sz="1800">
                <a:solidFill>
                  <a:srgbClr val="FF0000"/>
                </a:solidFill>
              </a:rPr>
              <a:t>. These courses are not intended for Native speakers or for students coming out of Immersion programs</a:t>
            </a:r>
            <a:r>
              <a:rPr lang="en-US" sz="1800"/>
              <a:t>. Please discuss with counsellor regarding appropriate placement if necessary.</a:t>
            </a:r>
          </a:p>
        </p:txBody>
      </p:sp>
    </p:spTree>
    <p:extLst>
      <p:ext uri="{BB962C8B-B14F-4D97-AF65-F5344CB8AC3E}">
        <p14:creationId xmlns:p14="http://schemas.microsoft.com/office/powerpoint/2010/main" val="28343182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6600" b="1"/>
              <a:t>People to Know!</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a:p>
            <a:pPr algn="ctr"/>
            <a:endParaRPr lang="en-US" dirty="0">
              <a:ea typeface="Calibri"/>
              <a:cs typeface="Calibri"/>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725557" y="1937290"/>
            <a:ext cx="8418443" cy="5059017"/>
          </a:xfrm>
        </p:spPr>
        <p:txBody>
          <a:bodyPr anchor="t">
            <a:normAutofit fontScale="77500" lnSpcReduction="20000"/>
          </a:bodyPr>
          <a:lstStyle/>
          <a:p>
            <a:pPr marL="0" indent="0">
              <a:buNone/>
            </a:pPr>
            <a:r>
              <a:rPr lang="en-US" sz="2000" b="1" u="sng" dirty="0">
                <a:latin typeface="helvetica"/>
                <a:cs typeface="helvetica"/>
              </a:rPr>
              <a:t>Administration at Pinetree</a:t>
            </a:r>
            <a:endParaRPr lang="en-US" sz="2000" dirty="0"/>
          </a:p>
          <a:p>
            <a:pPr marL="0" indent="0">
              <a:buNone/>
            </a:pPr>
            <a:endParaRPr lang="en-US" sz="2200" b="1" u="sng" dirty="0">
              <a:latin typeface="helvetica"/>
              <a:cs typeface="helvetica"/>
            </a:endParaRPr>
          </a:p>
          <a:p>
            <a:pPr marL="0" indent="0">
              <a:buNone/>
            </a:pPr>
            <a:r>
              <a:rPr lang="en-US" b="1" dirty="0">
                <a:latin typeface="helvetica"/>
                <a:cs typeface="helvetica"/>
              </a:rPr>
              <a:t>PRINCIPAL</a:t>
            </a:r>
            <a:r>
              <a:rPr lang="en-US" dirty="0">
                <a:latin typeface="helvetica"/>
                <a:cs typeface="helvetica"/>
              </a:rPr>
              <a:t>:    </a:t>
            </a:r>
            <a:r>
              <a:rPr lang="en-US" sz="1900" dirty="0">
                <a:latin typeface="helvetica"/>
                <a:cs typeface="helvetica"/>
              </a:rPr>
              <a:t>MS. JANINE CLOSE</a:t>
            </a:r>
          </a:p>
          <a:p>
            <a:pPr marL="0" indent="0">
              <a:buNone/>
            </a:pPr>
            <a:endParaRPr lang="en-US" sz="2200" b="1" dirty="0">
              <a:latin typeface="helvetica"/>
              <a:cs typeface="helvetica"/>
            </a:endParaRPr>
          </a:p>
          <a:p>
            <a:pPr marL="0" indent="0">
              <a:buNone/>
            </a:pPr>
            <a:r>
              <a:rPr lang="en-US" b="1" dirty="0">
                <a:latin typeface="helvetica"/>
                <a:cs typeface="helvetica"/>
              </a:rPr>
              <a:t>VICE PRINCIPALS</a:t>
            </a:r>
            <a:r>
              <a:rPr lang="en-US" dirty="0">
                <a:latin typeface="helvetica"/>
                <a:cs typeface="helvetica"/>
              </a:rPr>
              <a:t>: </a:t>
            </a:r>
          </a:p>
          <a:p>
            <a:pPr marL="0" indent="0">
              <a:buNone/>
            </a:pPr>
            <a:r>
              <a:rPr lang="en-US" sz="1900" dirty="0">
                <a:latin typeface="helvetica"/>
                <a:cs typeface="helvetica"/>
              </a:rPr>
              <a:t>MS. AOYAMA                                A-J	    </a:t>
            </a:r>
          </a:p>
          <a:p>
            <a:pPr marL="0" indent="0">
              <a:buNone/>
            </a:pPr>
            <a:r>
              <a:rPr lang="en-US" sz="1900" dirty="0">
                <a:latin typeface="helvetica"/>
                <a:cs typeface="helvetica"/>
              </a:rPr>
              <a:t>MS. MEHAI                              K-P</a:t>
            </a:r>
          </a:p>
          <a:p>
            <a:pPr marL="0" indent="0">
              <a:buNone/>
            </a:pPr>
            <a:r>
              <a:rPr lang="en-US" sz="1900" dirty="0">
                <a:latin typeface="helvetica"/>
                <a:cs typeface="helvetica"/>
              </a:rPr>
              <a:t>MR. RAO                                      Q-Z</a:t>
            </a:r>
            <a:endParaRPr lang="en-US" sz="1900" dirty="0">
              <a:latin typeface="helvetica"/>
              <a:ea typeface="Verdana"/>
              <a:cs typeface="helvetica"/>
            </a:endParaRPr>
          </a:p>
          <a:p>
            <a:pPr marL="0" indent="0">
              <a:buNone/>
            </a:pPr>
            <a:endParaRPr lang="en-US" sz="1900" dirty="0">
              <a:latin typeface="helvetica"/>
              <a:cs typeface="helvetica"/>
            </a:endParaRPr>
          </a:p>
          <a:p>
            <a:pPr marL="0" indent="0">
              <a:buNone/>
            </a:pPr>
            <a:r>
              <a:rPr lang="en-US" sz="2000" b="1" u="sng" dirty="0">
                <a:latin typeface="helvetica"/>
                <a:cs typeface="helvetica"/>
              </a:rPr>
              <a:t>Counsellors at Pinetree</a:t>
            </a:r>
            <a:r>
              <a:rPr lang="en-US" sz="2000" b="1" dirty="0">
                <a:latin typeface="helvetica"/>
                <a:cs typeface="helvetica"/>
              </a:rPr>
              <a:t>			</a:t>
            </a:r>
          </a:p>
          <a:p>
            <a:pPr marL="0" indent="0">
              <a:buNone/>
            </a:pPr>
            <a:r>
              <a:rPr lang="en-US" sz="1900" dirty="0">
                <a:latin typeface="helvetica"/>
                <a:cs typeface="helvetica"/>
              </a:rPr>
              <a:t>MS. BISHOP                                A-I                                            </a:t>
            </a:r>
            <a:endParaRPr lang="en-US" sz="1900" dirty="0">
              <a:latin typeface="helvetica"/>
              <a:ea typeface="Verdana"/>
              <a:cs typeface="helvetica"/>
            </a:endParaRPr>
          </a:p>
          <a:p>
            <a:pPr marL="0" indent="0">
              <a:buNone/>
            </a:pPr>
            <a:r>
              <a:rPr lang="en-US" sz="1900" dirty="0">
                <a:latin typeface="helvetica"/>
                <a:cs typeface="helvetica"/>
              </a:rPr>
              <a:t>MR. NELSON	         	             J-O</a:t>
            </a:r>
          </a:p>
          <a:p>
            <a:pPr marL="0" indent="0">
              <a:buNone/>
            </a:pPr>
            <a:r>
              <a:rPr lang="en-US" sz="1900" dirty="0">
                <a:latin typeface="helvetica"/>
                <a:cs typeface="helvetica"/>
              </a:rPr>
              <a:t>MS. DHILLON                             P-Z</a:t>
            </a:r>
          </a:p>
          <a:p>
            <a:pPr marL="0" indent="0">
              <a:buNone/>
            </a:pPr>
            <a:r>
              <a:rPr lang="en-US" sz="1900" dirty="0">
                <a:latin typeface="helvetica"/>
                <a:cs typeface="helvetica"/>
              </a:rPr>
              <a:t>MR. SHARMA	            All International Students</a:t>
            </a:r>
          </a:p>
          <a:p>
            <a:pPr marL="0" indent="0">
              <a:buNone/>
            </a:pPr>
            <a:endParaRPr lang="en-US" sz="1900" dirty="0">
              <a:latin typeface="helvetica"/>
              <a:cs typeface="helvetica"/>
            </a:endParaRPr>
          </a:p>
          <a:p>
            <a:pPr marL="0" indent="0">
              <a:buNone/>
            </a:pPr>
            <a:r>
              <a:rPr lang="en-US" sz="2000" b="1" u="sng" dirty="0">
                <a:latin typeface="helvetica"/>
                <a:cs typeface="helvetica"/>
              </a:rPr>
              <a:t>Youth Workers: </a:t>
            </a:r>
          </a:p>
          <a:p>
            <a:pPr marL="0" indent="0">
              <a:buNone/>
            </a:pPr>
            <a:r>
              <a:rPr lang="en-US" sz="1900" dirty="0">
                <a:latin typeface="helvetica"/>
                <a:cs typeface="helvetica"/>
              </a:rPr>
              <a:t>Ms. Alavi Tabrizi                        (works with all students, can speak Farsi and Arabic) </a:t>
            </a:r>
          </a:p>
          <a:p>
            <a:pPr marL="0" indent="0">
              <a:buNone/>
            </a:pPr>
            <a:r>
              <a:rPr lang="en-US" sz="1900" dirty="0">
                <a:latin typeface="helvetica"/>
                <a:cs typeface="helvetica"/>
              </a:rPr>
              <a:t>Ms. Jeoung and Ms. Xie           (International Student youth workers) </a:t>
            </a:r>
          </a:p>
          <a:p>
            <a:pPr marL="0" indent="0">
              <a:buNone/>
            </a:pPr>
            <a:r>
              <a:rPr lang="en-US" sz="1000" dirty="0"/>
              <a:t>	</a:t>
            </a:r>
            <a:endParaRPr lang="en-US" sz="1000" dirty="0">
              <a:ea typeface="Calibri"/>
              <a:cs typeface="Calibri"/>
            </a:endParaRPr>
          </a:p>
          <a:p>
            <a:pPr marL="0" indent="0">
              <a:buNone/>
            </a:pPr>
            <a:endParaRPr lang="en-US" sz="1000" dirty="0"/>
          </a:p>
        </p:txBody>
      </p:sp>
    </p:spTree>
    <p:extLst>
      <p:ext uri="{BB962C8B-B14F-4D97-AF65-F5344CB8AC3E}">
        <p14:creationId xmlns:p14="http://schemas.microsoft.com/office/powerpoint/2010/main" val="2015012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D13242-6CC1-389B-2BF7-5B2346190EAC}"/>
              </a:ext>
            </a:extLst>
          </p:cNvPr>
          <p:cNvSpPr>
            <a:spLocks noGrp="1"/>
          </p:cNvSpPr>
          <p:nvPr>
            <p:ph type="title"/>
          </p:nvPr>
        </p:nvSpPr>
        <p:spPr>
          <a:xfrm>
            <a:off x="337705" y="365125"/>
            <a:ext cx="8177645" cy="1325563"/>
          </a:xfrm>
        </p:spPr>
        <p:txBody>
          <a:bodyPr>
            <a:normAutofit fontScale="90000"/>
          </a:bodyPr>
          <a:lstStyle/>
          <a:p>
            <a:r>
              <a:rPr lang="en-US" sz="4700" b="1" dirty="0">
                <a:latin typeface="helvetica"/>
                <a:cs typeface="helvetica"/>
              </a:rPr>
              <a:t>Benefits of a Second Language   </a:t>
            </a:r>
            <a:endParaRPr lang="en-CA" sz="4700" b="1" dirty="0">
              <a:latin typeface="helvetica"/>
              <a:cs typeface="helvetica"/>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sX0" fmla="*/ 0 w 8140446"/>
              <a:gd name="csY0" fmla="*/ 0 h 18288"/>
              <a:gd name="csX1" fmla="*/ 434157 w 8140446"/>
              <a:gd name="csY1" fmla="*/ 0 h 18288"/>
              <a:gd name="csX2" fmla="*/ 1193932 w 8140446"/>
              <a:gd name="csY2" fmla="*/ 0 h 18288"/>
              <a:gd name="csX3" fmla="*/ 1628089 w 8140446"/>
              <a:gd name="csY3" fmla="*/ 0 h 18288"/>
              <a:gd name="csX4" fmla="*/ 2225055 w 8140446"/>
              <a:gd name="csY4" fmla="*/ 0 h 18288"/>
              <a:gd name="csX5" fmla="*/ 3066235 w 8140446"/>
              <a:gd name="csY5" fmla="*/ 0 h 18288"/>
              <a:gd name="csX6" fmla="*/ 3744605 w 8140446"/>
              <a:gd name="csY6" fmla="*/ 0 h 18288"/>
              <a:gd name="csX7" fmla="*/ 4504380 w 8140446"/>
              <a:gd name="csY7" fmla="*/ 0 h 18288"/>
              <a:gd name="csX8" fmla="*/ 5101346 w 8140446"/>
              <a:gd name="csY8" fmla="*/ 0 h 18288"/>
              <a:gd name="csX9" fmla="*/ 5779717 w 8140446"/>
              <a:gd name="csY9" fmla="*/ 0 h 18288"/>
              <a:gd name="csX10" fmla="*/ 6620896 w 8140446"/>
              <a:gd name="csY10" fmla="*/ 0 h 18288"/>
              <a:gd name="csX11" fmla="*/ 7136458 w 8140446"/>
              <a:gd name="csY11" fmla="*/ 0 h 18288"/>
              <a:gd name="csX12" fmla="*/ 8140446 w 8140446"/>
              <a:gd name="csY12" fmla="*/ 0 h 18288"/>
              <a:gd name="csX13" fmla="*/ 8140446 w 8140446"/>
              <a:gd name="csY13" fmla="*/ 18288 h 18288"/>
              <a:gd name="csX14" fmla="*/ 7543480 w 8140446"/>
              <a:gd name="csY14" fmla="*/ 18288 h 18288"/>
              <a:gd name="csX15" fmla="*/ 7109323 w 8140446"/>
              <a:gd name="csY15" fmla="*/ 18288 h 18288"/>
              <a:gd name="csX16" fmla="*/ 6430952 w 8140446"/>
              <a:gd name="csY16" fmla="*/ 18288 h 18288"/>
              <a:gd name="csX17" fmla="*/ 5915391 w 8140446"/>
              <a:gd name="csY17" fmla="*/ 18288 h 18288"/>
              <a:gd name="csX18" fmla="*/ 5237020 w 8140446"/>
              <a:gd name="csY18" fmla="*/ 18288 h 18288"/>
              <a:gd name="csX19" fmla="*/ 4558650 w 8140446"/>
              <a:gd name="csY19" fmla="*/ 18288 h 18288"/>
              <a:gd name="csX20" fmla="*/ 3880279 w 8140446"/>
              <a:gd name="csY20" fmla="*/ 18288 h 18288"/>
              <a:gd name="csX21" fmla="*/ 3201909 w 8140446"/>
              <a:gd name="csY21" fmla="*/ 18288 h 18288"/>
              <a:gd name="csX22" fmla="*/ 2604943 w 8140446"/>
              <a:gd name="csY22" fmla="*/ 18288 h 18288"/>
              <a:gd name="csX23" fmla="*/ 1845168 w 8140446"/>
              <a:gd name="csY23" fmla="*/ 18288 h 18288"/>
              <a:gd name="csX24" fmla="*/ 1166797 w 8140446"/>
              <a:gd name="csY24" fmla="*/ 18288 h 18288"/>
              <a:gd name="csX25" fmla="*/ 0 w 8140446"/>
              <a:gd name="csY25" fmla="*/ 18288 h 18288"/>
              <a:gd name="csX26" fmla="*/ 0 w 8140446"/>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081C40-6BB8-AA7A-9DEE-0E508D7A2A86}"/>
              </a:ext>
            </a:extLst>
          </p:cNvPr>
          <p:cNvSpPr>
            <a:spLocks noGrp="1"/>
          </p:cNvSpPr>
          <p:nvPr>
            <p:ph sz="quarter" idx="1"/>
          </p:nvPr>
        </p:nvSpPr>
        <p:spPr>
          <a:xfrm>
            <a:off x="628650" y="1929384"/>
            <a:ext cx="7886700" cy="4251960"/>
          </a:xfrm>
        </p:spPr>
        <p:txBody>
          <a:bodyPr vert="horz" lIns="91440" tIns="45720" rIns="91440" bIns="45720" rtlCol="0" anchor="t">
            <a:normAutofit/>
          </a:bodyPr>
          <a:lstStyle/>
          <a:p>
            <a:r>
              <a:rPr lang="en-US" sz="1900" dirty="0">
                <a:latin typeface="helvetica"/>
                <a:cs typeface="helvetica"/>
              </a:rPr>
              <a:t>Learning a second language helps students build and strengthen skills for their future</a:t>
            </a:r>
          </a:p>
          <a:p>
            <a:pPr lvl="1"/>
            <a:endParaRPr lang="en-US" sz="1900" dirty="0">
              <a:latin typeface="helvetica"/>
              <a:cs typeface="helvetica"/>
            </a:endParaRPr>
          </a:p>
          <a:p>
            <a:pPr lvl="1"/>
            <a:r>
              <a:rPr lang="en-US" sz="1900" dirty="0">
                <a:latin typeface="helvetica"/>
                <a:cs typeface="helvetica"/>
              </a:rPr>
              <a:t>Improves communication skills </a:t>
            </a:r>
          </a:p>
          <a:p>
            <a:pPr lvl="1"/>
            <a:r>
              <a:rPr lang="en-US" sz="1900" dirty="0">
                <a:latin typeface="helvetica"/>
                <a:cs typeface="helvetica"/>
              </a:rPr>
              <a:t>Ability to interact with others</a:t>
            </a:r>
          </a:p>
          <a:p>
            <a:pPr lvl="1"/>
            <a:r>
              <a:rPr lang="en-US" sz="1900" dirty="0">
                <a:latin typeface="helvetica"/>
                <a:cs typeface="helvetica"/>
              </a:rPr>
              <a:t>Public speaking skills </a:t>
            </a:r>
          </a:p>
          <a:p>
            <a:pPr lvl="1"/>
            <a:r>
              <a:rPr lang="en-US" sz="1900" dirty="0">
                <a:latin typeface="helvetica"/>
                <a:cs typeface="helvetica"/>
              </a:rPr>
              <a:t>Fosters cultural awareness and global perspectives </a:t>
            </a:r>
          </a:p>
          <a:p>
            <a:pPr lvl="1"/>
            <a:r>
              <a:rPr lang="en-US" sz="1900" dirty="0">
                <a:latin typeface="helvetica"/>
                <a:cs typeface="helvetica"/>
              </a:rPr>
              <a:t>Builds confidence through interactive and engaging activities </a:t>
            </a:r>
          </a:p>
          <a:p>
            <a:pPr lvl="1"/>
            <a:r>
              <a:rPr lang="en-US" sz="1900" dirty="0">
                <a:latin typeface="helvetica"/>
                <a:cs typeface="helvetica"/>
              </a:rPr>
              <a:t>Prepares students for real-life language use </a:t>
            </a:r>
            <a:endParaRPr lang="en-CA" sz="1900" dirty="0">
              <a:latin typeface="helvetica"/>
              <a:cs typeface="helvetica"/>
            </a:endParaRPr>
          </a:p>
        </p:txBody>
      </p:sp>
    </p:spTree>
    <p:extLst>
      <p:ext uri="{BB962C8B-B14F-4D97-AF65-F5344CB8AC3E}">
        <p14:creationId xmlns:p14="http://schemas.microsoft.com/office/powerpoint/2010/main" val="29965263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400" dirty="0">
                <a:latin typeface="helvetica"/>
                <a:cs typeface="helvetica"/>
              </a:rPr>
              <a:t>Language Considerations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57690" y="1920240"/>
            <a:ext cx="8306819" cy="4572000"/>
          </a:xfrm>
        </p:spPr>
        <p:txBody>
          <a:bodyPr anchor="t">
            <a:normAutofit/>
          </a:bodyPr>
          <a:lstStyle/>
          <a:p>
            <a:r>
              <a:rPr lang="en-US" b="1" dirty="0">
                <a:latin typeface="helvetica"/>
                <a:cs typeface="helvetica"/>
              </a:rPr>
              <a:t>Good at French? </a:t>
            </a:r>
            <a:r>
              <a:rPr lang="en-US" dirty="0">
                <a:latin typeface="helvetica"/>
                <a:cs typeface="helvetica"/>
              </a:rPr>
              <a:t>Keep French 9.</a:t>
            </a:r>
          </a:p>
          <a:p>
            <a:r>
              <a:rPr lang="en-US" b="1" dirty="0">
                <a:latin typeface="helvetica"/>
                <a:cs typeface="helvetica"/>
              </a:rPr>
              <a:t>Good at Languages? </a:t>
            </a:r>
            <a:r>
              <a:rPr lang="en-US" dirty="0">
                <a:latin typeface="helvetica"/>
                <a:cs typeface="helvetica"/>
              </a:rPr>
              <a:t>Take French 9, Spanish 9, or Japanese 9.</a:t>
            </a:r>
            <a:endParaRPr lang="en-US" dirty="0">
              <a:latin typeface="helvetica"/>
              <a:ea typeface="Calibri"/>
              <a:cs typeface="helvetica"/>
            </a:endParaRPr>
          </a:p>
          <a:p>
            <a:r>
              <a:rPr lang="en-US" b="1" dirty="0">
                <a:latin typeface="helvetica"/>
                <a:cs typeface="helvetica"/>
              </a:rPr>
              <a:t>Good student but want a change? </a:t>
            </a:r>
            <a:r>
              <a:rPr lang="en-US" dirty="0">
                <a:latin typeface="helvetica"/>
                <a:cs typeface="helvetica"/>
              </a:rPr>
              <a:t>Switch to a different language.</a:t>
            </a:r>
            <a:endParaRPr lang="en-US" dirty="0">
              <a:latin typeface="helvetica"/>
              <a:ea typeface="Calibri"/>
              <a:cs typeface="helvetica"/>
            </a:endParaRPr>
          </a:p>
          <a:p>
            <a:r>
              <a:rPr lang="en-US" b="1" dirty="0">
                <a:latin typeface="helvetica"/>
                <a:cs typeface="helvetica"/>
              </a:rPr>
              <a:t>Not strong in languages? </a:t>
            </a:r>
            <a:r>
              <a:rPr lang="en-US" dirty="0">
                <a:latin typeface="helvetica"/>
                <a:cs typeface="helvetica"/>
              </a:rPr>
              <a:t>Don’t take one.</a:t>
            </a:r>
            <a:endParaRPr lang="en-US" dirty="0">
              <a:latin typeface="helvetica"/>
              <a:ea typeface="Calibri"/>
              <a:cs typeface="helvetica"/>
            </a:endParaRPr>
          </a:p>
          <a:p>
            <a:r>
              <a:rPr lang="en-US" b="1" dirty="0">
                <a:latin typeface="helvetica"/>
                <a:cs typeface="helvetica"/>
              </a:rPr>
              <a:t>Want a break?</a:t>
            </a:r>
            <a:r>
              <a:rPr lang="en-US" dirty="0">
                <a:latin typeface="helvetica"/>
                <a:cs typeface="helvetica"/>
              </a:rPr>
              <a:t> Wait until grade 11 and take a beginner language in grade 11 ( i.e.  Beginner Spanish 11 or Beginner Japanese 11).</a:t>
            </a:r>
            <a:endParaRPr lang="en-US" dirty="0">
              <a:latin typeface="helvetica"/>
              <a:ea typeface="Calibri"/>
              <a:cs typeface="helvetica"/>
            </a:endParaRPr>
          </a:p>
          <a:p>
            <a:pPr marL="0" indent="0">
              <a:buNone/>
            </a:pPr>
            <a:endParaRPr lang="en-US" dirty="0">
              <a:latin typeface="helvetica"/>
              <a:cs typeface="helvetica"/>
            </a:endParaRPr>
          </a:p>
          <a:p>
            <a:pPr marL="0" indent="0">
              <a:buNone/>
            </a:pPr>
            <a:r>
              <a:rPr lang="en-US" b="1" u="sng" dirty="0">
                <a:highlight>
                  <a:srgbClr val="FFFF00"/>
                </a:highlight>
                <a:latin typeface="helvetica"/>
                <a:cs typeface="helvetica"/>
              </a:rPr>
              <a:t>IMPORTANT NOTICE</a:t>
            </a:r>
            <a:r>
              <a:rPr lang="en-US" dirty="0">
                <a:highlight>
                  <a:srgbClr val="FFFF00"/>
                </a:highlight>
                <a:latin typeface="helvetica"/>
                <a:cs typeface="helvetica"/>
              </a:rPr>
              <a:t>:  Grade 11 second languages are no longer required for admission into UBC or SFU. </a:t>
            </a:r>
            <a:endParaRPr lang="en-US" dirty="0">
              <a:highlight>
                <a:srgbClr val="FFFF00"/>
              </a:highlight>
              <a:latin typeface="helvetica"/>
              <a:ea typeface="Calibri"/>
              <a:cs typeface="helvetica"/>
            </a:endParaRPr>
          </a:p>
          <a:p>
            <a:pPr marL="0" indent="0">
              <a:buNone/>
            </a:pPr>
            <a:endParaRPr lang="en-US" dirty="0"/>
          </a:p>
        </p:txBody>
      </p:sp>
    </p:spTree>
    <p:extLst>
      <p:ext uri="{BB962C8B-B14F-4D97-AF65-F5344CB8AC3E}">
        <p14:creationId xmlns:p14="http://schemas.microsoft.com/office/powerpoint/2010/main" val="3999716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 y="-5"/>
            <a:ext cx="9144861"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99467E-641A-40DB-A60D-532C3FBCF86C}"/>
              </a:ext>
            </a:extLst>
          </p:cNvPr>
          <p:cNvSpPr>
            <a:spLocks noGrp="1"/>
          </p:cNvSpPr>
          <p:nvPr>
            <p:ph type="title"/>
          </p:nvPr>
        </p:nvSpPr>
        <p:spPr>
          <a:xfrm>
            <a:off x="452388" y="898681"/>
            <a:ext cx="7687577" cy="1046799"/>
          </a:xfrm>
        </p:spPr>
        <p:txBody>
          <a:bodyPr>
            <a:normAutofit/>
          </a:bodyPr>
          <a:lstStyle/>
          <a:p>
            <a:r>
              <a:rPr lang="en-US" sz="4400" b="1" dirty="0">
                <a:solidFill>
                  <a:schemeClr val="tx1">
                    <a:lumMod val="85000"/>
                    <a:lumOff val="15000"/>
                  </a:schemeClr>
                </a:solidFill>
                <a:latin typeface="helvetica"/>
                <a:cs typeface="helvetica"/>
              </a:rPr>
              <a:t>Pinetree </a:t>
            </a:r>
            <a:r>
              <a:rPr lang="en-US" sz="4400" b="1" err="1">
                <a:solidFill>
                  <a:schemeClr val="tx1">
                    <a:lumMod val="85000"/>
                    <a:lumOff val="15000"/>
                  </a:schemeClr>
                </a:solidFill>
                <a:latin typeface="helvetica"/>
                <a:cs typeface="helvetica"/>
              </a:rPr>
              <a:t>Honours</a:t>
            </a:r>
            <a:r>
              <a:rPr lang="en-US" sz="4400" b="1" dirty="0">
                <a:solidFill>
                  <a:schemeClr val="tx1">
                    <a:lumMod val="85000"/>
                    <a:lumOff val="15000"/>
                  </a:schemeClr>
                </a:solidFill>
                <a:latin typeface="helvetica"/>
                <a:cs typeface="helvetica"/>
              </a:rPr>
              <a:t> Program</a:t>
            </a:r>
            <a:endParaRPr lang="en-CA" sz="4400" b="1" dirty="0">
              <a:solidFill>
                <a:schemeClr val="tx1">
                  <a:lumMod val="85000"/>
                  <a:lumOff val="15000"/>
                </a:schemeClr>
              </a:solidFill>
              <a:latin typeface="helvetica"/>
              <a:cs typeface="helvetica"/>
            </a:endParaRPr>
          </a:p>
        </p:txBody>
      </p:sp>
      <p:sp>
        <p:nvSpPr>
          <p:cNvPr id="5" name="Content Placeholder 4">
            <a:extLst>
              <a:ext uri="{FF2B5EF4-FFF2-40B4-BE49-F238E27FC236}">
                <a16:creationId xmlns:a16="http://schemas.microsoft.com/office/drawing/2014/main" id="{A1056C24-B93D-D34A-2CDA-C60C49506C64}"/>
              </a:ext>
            </a:extLst>
          </p:cNvPr>
          <p:cNvSpPr>
            <a:spLocks noGrp="1"/>
          </p:cNvSpPr>
          <p:nvPr>
            <p:ph idx="1"/>
          </p:nvPr>
        </p:nvSpPr>
        <p:spPr>
          <a:xfrm>
            <a:off x="356135" y="2103119"/>
            <a:ext cx="8159215" cy="4073843"/>
          </a:xfrm>
        </p:spPr>
        <p:txBody>
          <a:bodyPr vert="horz" lIns="91440" tIns="45720" rIns="91440" bIns="45720" rtlCol="0" anchor="t">
            <a:normAutofit/>
          </a:bodyPr>
          <a:lstStyle/>
          <a:p>
            <a:pPr marL="0" indent="0">
              <a:spcBef>
                <a:spcPts val="0"/>
              </a:spcBef>
              <a:spcAft>
                <a:spcPts val="0"/>
              </a:spcAft>
              <a:buNone/>
            </a:pPr>
            <a:endParaRPr lang="en-US" sz="1600" b="1" dirty="0">
              <a:solidFill>
                <a:schemeClr val="tx1">
                  <a:lumMod val="85000"/>
                  <a:lumOff val="15000"/>
                </a:schemeClr>
              </a:solidFill>
              <a:latin typeface="helvetica"/>
              <a:cs typeface="Times New Roman" panose="02020603050405020304" pitchFamily="18" charset="0"/>
            </a:endParaRPr>
          </a:p>
          <a:p>
            <a:pPr marL="0" indent="0">
              <a:spcBef>
                <a:spcPts val="0"/>
              </a:spcBef>
              <a:spcAft>
                <a:spcPts val="0"/>
              </a:spcAft>
              <a:buNone/>
            </a:pPr>
            <a:r>
              <a:rPr lang="en-US" sz="1600" b="1" dirty="0">
                <a:solidFill>
                  <a:schemeClr val="tx1">
                    <a:lumMod val="85000"/>
                    <a:lumOff val="15000"/>
                  </a:schemeClr>
                </a:solidFill>
                <a:latin typeface="helvetica"/>
                <a:cs typeface="Times New Roman"/>
              </a:rPr>
              <a:t>What type of student is the </a:t>
            </a:r>
            <a:r>
              <a:rPr lang="en-US" sz="1600" b="1" err="1">
                <a:solidFill>
                  <a:schemeClr val="tx1">
                    <a:lumMod val="85000"/>
                    <a:lumOff val="15000"/>
                  </a:schemeClr>
                </a:solidFill>
                <a:latin typeface="helvetica"/>
                <a:cs typeface="Times New Roman"/>
              </a:rPr>
              <a:t>Honours</a:t>
            </a:r>
            <a:r>
              <a:rPr lang="en-US" sz="1600" b="1" dirty="0">
                <a:solidFill>
                  <a:schemeClr val="tx1">
                    <a:lumMod val="85000"/>
                    <a:lumOff val="15000"/>
                  </a:schemeClr>
                </a:solidFill>
                <a:latin typeface="helvetica"/>
                <a:cs typeface="Times New Roman"/>
              </a:rPr>
              <a:t>/AP program designed for? </a:t>
            </a:r>
          </a:p>
          <a:p>
            <a:pPr marL="431800" lvl="1">
              <a:spcBef>
                <a:spcPts val="0"/>
              </a:spcBef>
              <a:spcAft>
                <a:spcPts val="0"/>
              </a:spcAft>
            </a:pPr>
            <a:r>
              <a:rPr lang="en-US" sz="1600" dirty="0">
                <a:solidFill>
                  <a:schemeClr val="tx1">
                    <a:lumMod val="85000"/>
                    <a:lumOff val="15000"/>
                  </a:schemeClr>
                </a:solidFill>
                <a:latin typeface="helvetica"/>
                <a:cs typeface="Times New Roman"/>
              </a:rPr>
              <a:t>Gifted students, extremely talented and motivated students.</a:t>
            </a:r>
          </a:p>
          <a:p>
            <a:pPr marL="431800" lvl="1">
              <a:spcBef>
                <a:spcPts val="0"/>
              </a:spcBef>
              <a:spcAft>
                <a:spcPts val="0"/>
              </a:spcAft>
            </a:pPr>
            <a:r>
              <a:rPr lang="en-US" sz="1600" dirty="0">
                <a:solidFill>
                  <a:schemeClr val="tx1">
                    <a:lumMod val="85000"/>
                    <a:lumOff val="15000"/>
                  </a:schemeClr>
                </a:solidFill>
                <a:latin typeface="helvetica"/>
                <a:cs typeface="Times New Roman"/>
              </a:rPr>
              <a:t>Students who are passionate about the subject material </a:t>
            </a:r>
          </a:p>
          <a:p>
            <a:pPr marL="431800" lvl="1">
              <a:spcBef>
                <a:spcPts val="0"/>
              </a:spcBef>
              <a:spcAft>
                <a:spcPts val="0"/>
              </a:spcAft>
            </a:pPr>
            <a:r>
              <a:rPr lang="en-US" sz="1600" dirty="0">
                <a:solidFill>
                  <a:schemeClr val="tx1">
                    <a:lumMod val="85000"/>
                    <a:lumOff val="15000"/>
                  </a:schemeClr>
                </a:solidFill>
                <a:latin typeface="helvetica"/>
                <a:cs typeface="Times New Roman"/>
              </a:rPr>
              <a:t>Students who enjoy hard work and being challenged in class.</a:t>
            </a:r>
          </a:p>
          <a:p>
            <a:pPr marL="431800" lvl="1">
              <a:spcBef>
                <a:spcPts val="0"/>
              </a:spcBef>
              <a:spcAft>
                <a:spcPts val="0"/>
              </a:spcAft>
            </a:pPr>
            <a:endParaRPr lang="en-US" sz="1600" dirty="0">
              <a:solidFill>
                <a:schemeClr val="tx1">
                  <a:lumMod val="85000"/>
                  <a:lumOff val="15000"/>
                </a:schemeClr>
              </a:solidFill>
              <a:latin typeface="helvetica"/>
              <a:cs typeface="Times New Roman" panose="02020603050405020304" pitchFamily="18" charset="0"/>
            </a:endParaRPr>
          </a:p>
          <a:p>
            <a:pPr marL="457200" lvl="1" indent="0">
              <a:spcBef>
                <a:spcPts val="0"/>
              </a:spcBef>
              <a:spcAft>
                <a:spcPts val="0"/>
              </a:spcAft>
              <a:buNone/>
            </a:pPr>
            <a:endParaRPr lang="en-US" sz="1600" dirty="0">
              <a:solidFill>
                <a:schemeClr val="tx1">
                  <a:lumMod val="85000"/>
                  <a:lumOff val="15000"/>
                </a:schemeClr>
              </a:solidFill>
              <a:latin typeface="helvetica"/>
              <a:cs typeface="Times New Roman" panose="02020603050405020304" pitchFamily="18" charset="0"/>
            </a:endParaRPr>
          </a:p>
          <a:p>
            <a:pPr marL="0" indent="0">
              <a:spcBef>
                <a:spcPts val="0"/>
              </a:spcBef>
              <a:spcAft>
                <a:spcPts val="0"/>
              </a:spcAft>
              <a:buNone/>
            </a:pPr>
            <a:r>
              <a:rPr lang="en-US" sz="1600" b="1" dirty="0">
                <a:solidFill>
                  <a:schemeClr val="tx1">
                    <a:lumMod val="85000"/>
                    <a:lumOff val="15000"/>
                  </a:schemeClr>
                </a:solidFill>
                <a:latin typeface="helvetica"/>
                <a:cs typeface="Times New Roman"/>
              </a:rPr>
              <a:t>What are the advantages of an </a:t>
            </a:r>
            <a:r>
              <a:rPr lang="en-US" sz="1600" b="1" err="1">
                <a:solidFill>
                  <a:schemeClr val="tx1">
                    <a:lumMod val="85000"/>
                    <a:lumOff val="15000"/>
                  </a:schemeClr>
                </a:solidFill>
                <a:latin typeface="helvetica"/>
                <a:cs typeface="Times New Roman"/>
              </a:rPr>
              <a:t>Honours</a:t>
            </a:r>
            <a:r>
              <a:rPr lang="en-US" sz="1600" b="1" dirty="0">
                <a:solidFill>
                  <a:schemeClr val="tx1">
                    <a:lumMod val="85000"/>
                    <a:lumOff val="15000"/>
                  </a:schemeClr>
                </a:solidFill>
                <a:latin typeface="helvetica"/>
                <a:cs typeface="Times New Roman"/>
              </a:rPr>
              <a:t> class? </a:t>
            </a:r>
          </a:p>
          <a:p>
            <a:pPr lvl="1">
              <a:spcBef>
                <a:spcPts val="0"/>
              </a:spcBef>
              <a:spcAft>
                <a:spcPts val="0"/>
              </a:spcAft>
            </a:pPr>
            <a:r>
              <a:rPr lang="en-US" sz="1600" dirty="0">
                <a:solidFill>
                  <a:schemeClr val="tx1">
                    <a:lumMod val="85000"/>
                    <a:lumOff val="15000"/>
                  </a:schemeClr>
                </a:solidFill>
                <a:latin typeface="helvetica"/>
                <a:cs typeface="Times New Roman"/>
              </a:rPr>
              <a:t>Students of similar abilities and interests work together in an enriched environment. </a:t>
            </a:r>
          </a:p>
          <a:p>
            <a:pPr lvl="1">
              <a:spcBef>
                <a:spcPts val="0"/>
              </a:spcBef>
              <a:spcAft>
                <a:spcPts val="0"/>
              </a:spcAft>
            </a:pPr>
            <a:r>
              <a:rPr lang="en-US" sz="1600" dirty="0">
                <a:solidFill>
                  <a:schemeClr val="tx1">
                    <a:lumMod val="85000"/>
                    <a:lumOff val="15000"/>
                  </a:schemeClr>
                </a:solidFill>
                <a:latin typeface="helvetica"/>
                <a:cs typeface="Times New Roman"/>
              </a:rPr>
              <a:t>Students develop their higher-level thinking skills. </a:t>
            </a:r>
          </a:p>
          <a:p>
            <a:pPr lvl="1">
              <a:spcBef>
                <a:spcPts val="0"/>
              </a:spcBef>
              <a:spcAft>
                <a:spcPts val="0"/>
              </a:spcAft>
            </a:pPr>
            <a:r>
              <a:rPr lang="en-US" sz="1600" dirty="0">
                <a:solidFill>
                  <a:schemeClr val="tx1">
                    <a:lumMod val="85000"/>
                    <a:lumOff val="15000"/>
                  </a:schemeClr>
                </a:solidFill>
                <a:latin typeface="helvetica"/>
                <a:cs typeface="Times New Roman"/>
              </a:rPr>
              <a:t>Students participate in the subject areas that match their talents. </a:t>
            </a:r>
          </a:p>
          <a:p>
            <a:pPr lvl="1">
              <a:spcBef>
                <a:spcPts val="0"/>
              </a:spcBef>
              <a:spcAft>
                <a:spcPts val="0"/>
              </a:spcAft>
            </a:pPr>
            <a:endParaRPr lang="en-US" sz="1600" dirty="0">
              <a:solidFill>
                <a:schemeClr val="tx1">
                  <a:lumMod val="85000"/>
                  <a:lumOff val="15000"/>
                </a:schemeClr>
              </a:solidFill>
              <a:latin typeface="helvetica"/>
              <a:cs typeface="Times New Roman" panose="02020603050405020304" pitchFamily="18" charset="0"/>
            </a:endParaRPr>
          </a:p>
          <a:p>
            <a:pPr lvl="1">
              <a:spcBef>
                <a:spcPts val="0"/>
              </a:spcBef>
              <a:spcAft>
                <a:spcPts val="0"/>
              </a:spcAft>
            </a:pPr>
            <a:endParaRPr lang="en-US" sz="1600" dirty="0">
              <a:solidFill>
                <a:schemeClr val="tx1">
                  <a:lumMod val="85000"/>
                  <a:lumOff val="15000"/>
                </a:schemeClr>
              </a:solidFill>
              <a:latin typeface="helvetica"/>
              <a:cs typeface="Times New Roman" panose="02020603050405020304" pitchFamily="18" charset="0"/>
            </a:endParaRPr>
          </a:p>
          <a:p>
            <a:pPr marL="0" indent="0">
              <a:spcBef>
                <a:spcPts val="0"/>
              </a:spcBef>
              <a:spcAft>
                <a:spcPts val="0"/>
              </a:spcAft>
              <a:buNone/>
            </a:pPr>
            <a:r>
              <a:rPr lang="en-US" sz="1600" b="1" dirty="0">
                <a:solidFill>
                  <a:schemeClr val="tx1">
                    <a:lumMod val="85000"/>
                    <a:lumOff val="15000"/>
                  </a:schemeClr>
                </a:solidFill>
                <a:latin typeface="helvetica"/>
                <a:cs typeface="Times New Roman"/>
              </a:rPr>
              <a:t>What if I don’t get into </a:t>
            </a:r>
            <a:r>
              <a:rPr lang="en-US" sz="1600" b="1" err="1">
                <a:solidFill>
                  <a:schemeClr val="tx1">
                    <a:lumMod val="85000"/>
                    <a:lumOff val="15000"/>
                  </a:schemeClr>
                </a:solidFill>
                <a:latin typeface="helvetica"/>
                <a:cs typeface="Times New Roman"/>
              </a:rPr>
              <a:t>Honours</a:t>
            </a:r>
            <a:r>
              <a:rPr lang="en-US" sz="1600" b="1" dirty="0">
                <a:solidFill>
                  <a:schemeClr val="tx1">
                    <a:lumMod val="85000"/>
                    <a:lumOff val="15000"/>
                  </a:schemeClr>
                </a:solidFill>
                <a:latin typeface="helvetica"/>
                <a:cs typeface="Times New Roman"/>
              </a:rPr>
              <a:t> class in grade 9? </a:t>
            </a:r>
          </a:p>
          <a:p>
            <a:pPr lvl="1">
              <a:spcBef>
                <a:spcPts val="0"/>
              </a:spcBef>
            </a:pPr>
            <a:r>
              <a:rPr lang="en-US" sz="1600" dirty="0">
                <a:solidFill>
                  <a:schemeClr val="tx1">
                    <a:lumMod val="85000"/>
                    <a:lumOff val="15000"/>
                  </a:schemeClr>
                </a:solidFill>
                <a:latin typeface="helvetica"/>
                <a:cs typeface="Times New Roman"/>
              </a:rPr>
              <a:t>Do not worry. You will still be able to apply and enter the </a:t>
            </a:r>
            <a:r>
              <a:rPr lang="en-US" sz="1600" err="1">
                <a:solidFill>
                  <a:schemeClr val="tx1">
                    <a:lumMod val="85000"/>
                    <a:lumOff val="15000"/>
                  </a:schemeClr>
                </a:solidFill>
                <a:latin typeface="helvetica"/>
                <a:cs typeface="Times New Roman"/>
              </a:rPr>
              <a:t>honours</a:t>
            </a:r>
            <a:r>
              <a:rPr lang="en-US" sz="1600" dirty="0">
                <a:solidFill>
                  <a:schemeClr val="tx1">
                    <a:lumMod val="85000"/>
                    <a:lumOff val="15000"/>
                  </a:schemeClr>
                </a:solidFill>
                <a:latin typeface="helvetica"/>
                <a:cs typeface="Times New Roman"/>
              </a:rPr>
              <a:t> program in grade 10+</a:t>
            </a:r>
          </a:p>
          <a:p>
            <a:endParaRPr lang="en-CA"/>
          </a:p>
        </p:txBody>
      </p:sp>
    </p:spTree>
    <p:extLst>
      <p:ext uri="{BB962C8B-B14F-4D97-AF65-F5344CB8AC3E}">
        <p14:creationId xmlns:p14="http://schemas.microsoft.com/office/powerpoint/2010/main" val="2992539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46F99-FD4F-E238-2860-A5DDC72AE81B}"/>
              </a:ext>
            </a:extLst>
          </p:cNvPr>
          <p:cNvSpPr>
            <a:spLocks noGrp="1"/>
          </p:cNvSpPr>
          <p:nvPr>
            <p:ph type="title"/>
          </p:nvPr>
        </p:nvSpPr>
        <p:spPr>
          <a:xfrm>
            <a:off x="627507" y="589946"/>
            <a:ext cx="7886700" cy="1325563"/>
          </a:xfrm>
        </p:spPr>
        <p:txBody>
          <a:bodyPr>
            <a:normAutofit/>
          </a:bodyPr>
          <a:lstStyle/>
          <a:p>
            <a:r>
              <a:rPr lang="en-US" sz="4700" err="1">
                <a:latin typeface="helvetica"/>
                <a:cs typeface="helvetica"/>
              </a:rPr>
              <a:t>Honours</a:t>
            </a:r>
            <a:endParaRPr lang="en-CA" sz="4700">
              <a:latin typeface="helvetica"/>
              <a:cs typeface="helvetica"/>
            </a:endParaRPr>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sX0" fmla="*/ 0 w 8140446"/>
              <a:gd name="csY0" fmla="*/ 0 h 18288"/>
              <a:gd name="csX1" fmla="*/ 434157 w 8140446"/>
              <a:gd name="csY1" fmla="*/ 0 h 18288"/>
              <a:gd name="csX2" fmla="*/ 1193932 w 8140446"/>
              <a:gd name="csY2" fmla="*/ 0 h 18288"/>
              <a:gd name="csX3" fmla="*/ 1628089 w 8140446"/>
              <a:gd name="csY3" fmla="*/ 0 h 18288"/>
              <a:gd name="csX4" fmla="*/ 2225055 w 8140446"/>
              <a:gd name="csY4" fmla="*/ 0 h 18288"/>
              <a:gd name="csX5" fmla="*/ 3066235 w 8140446"/>
              <a:gd name="csY5" fmla="*/ 0 h 18288"/>
              <a:gd name="csX6" fmla="*/ 3744605 w 8140446"/>
              <a:gd name="csY6" fmla="*/ 0 h 18288"/>
              <a:gd name="csX7" fmla="*/ 4504380 w 8140446"/>
              <a:gd name="csY7" fmla="*/ 0 h 18288"/>
              <a:gd name="csX8" fmla="*/ 5101346 w 8140446"/>
              <a:gd name="csY8" fmla="*/ 0 h 18288"/>
              <a:gd name="csX9" fmla="*/ 5779717 w 8140446"/>
              <a:gd name="csY9" fmla="*/ 0 h 18288"/>
              <a:gd name="csX10" fmla="*/ 6620896 w 8140446"/>
              <a:gd name="csY10" fmla="*/ 0 h 18288"/>
              <a:gd name="csX11" fmla="*/ 7136458 w 8140446"/>
              <a:gd name="csY11" fmla="*/ 0 h 18288"/>
              <a:gd name="csX12" fmla="*/ 8140446 w 8140446"/>
              <a:gd name="csY12" fmla="*/ 0 h 18288"/>
              <a:gd name="csX13" fmla="*/ 8140446 w 8140446"/>
              <a:gd name="csY13" fmla="*/ 18288 h 18288"/>
              <a:gd name="csX14" fmla="*/ 7543480 w 8140446"/>
              <a:gd name="csY14" fmla="*/ 18288 h 18288"/>
              <a:gd name="csX15" fmla="*/ 7109323 w 8140446"/>
              <a:gd name="csY15" fmla="*/ 18288 h 18288"/>
              <a:gd name="csX16" fmla="*/ 6430952 w 8140446"/>
              <a:gd name="csY16" fmla="*/ 18288 h 18288"/>
              <a:gd name="csX17" fmla="*/ 5915391 w 8140446"/>
              <a:gd name="csY17" fmla="*/ 18288 h 18288"/>
              <a:gd name="csX18" fmla="*/ 5237020 w 8140446"/>
              <a:gd name="csY18" fmla="*/ 18288 h 18288"/>
              <a:gd name="csX19" fmla="*/ 4558650 w 8140446"/>
              <a:gd name="csY19" fmla="*/ 18288 h 18288"/>
              <a:gd name="csX20" fmla="*/ 3880279 w 8140446"/>
              <a:gd name="csY20" fmla="*/ 18288 h 18288"/>
              <a:gd name="csX21" fmla="*/ 3201909 w 8140446"/>
              <a:gd name="csY21" fmla="*/ 18288 h 18288"/>
              <a:gd name="csX22" fmla="*/ 2604943 w 8140446"/>
              <a:gd name="csY22" fmla="*/ 18288 h 18288"/>
              <a:gd name="csX23" fmla="*/ 1845168 w 8140446"/>
              <a:gd name="csY23" fmla="*/ 18288 h 18288"/>
              <a:gd name="csX24" fmla="*/ 1166797 w 8140446"/>
              <a:gd name="csY24" fmla="*/ 18288 h 18288"/>
              <a:gd name="csX25" fmla="*/ 0 w 8140446"/>
              <a:gd name="csY25" fmla="*/ 18288 h 18288"/>
              <a:gd name="csX26" fmla="*/ 0 w 8140446"/>
              <a:gd name="csY26" fmla="*/ 0 h 18288"/>
              <a:gd name="csX0" fmla="*/ 0 w 8140446"/>
              <a:gd name="csY0" fmla="*/ 0 h 18288"/>
              <a:gd name="csX1" fmla="*/ 596966 w 8140446"/>
              <a:gd name="csY1" fmla="*/ 0 h 18288"/>
              <a:gd name="csX2" fmla="*/ 1031123 w 8140446"/>
              <a:gd name="csY2" fmla="*/ 0 h 18288"/>
              <a:gd name="csX3" fmla="*/ 1872303 w 8140446"/>
              <a:gd name="csY3" fmla="*/ 0 h 18288"/>
              <a:gd name="csX4" fmla="*/ 2469269 w 8140446"/>
              <a:gd name="csY4" fmla="*/ 0 h 18288"/>
              <a:gd name="csX5" fmla="*/ 3066235 w 8140446"/>
              <a:gd name="csY5" fmla="*/ 0 h 18288"/>
              <a:gd name="csX6" fmla="*/ 3907414 w 8140446"/>
              <a:gd name="csY6" fmla="*/ 0 h 18288"/>
              <a:gd name="csX7" fmla="*/ 4422976 w 8140446"/>
              <a:gd name="csY7" fmla="*/ 0 h 18288"/>
              <a:gd name="csX8" fmla="*/ 5264155 w 8140446"/>
              <a:gd name="csY8" fmla="*/ 0 h 18288"/>
              <a:gd name="csX9" fmla="*/ 6105335 w 8140446"/>
              <a:gd name="csY9" fmla="*/ 0 h 18288"/>
              <a:gd name="csX10" fmla="*/ 6783705 w 8140446"/>
              <a:gd name="csY10" fmla="*/ 0 h 18288"/>
              <a:gd name="csX11" fmla="*/ 8140446 w 8140446"/>
              <a:gd name="csY11" fmla="*/ 0 h 18288"/>
              <a:gd name="csX12" fmla="*/ 8140446 w 8140446"/>
              <a:gd name="csY12" fmla="*/ 18288 h 18288"/>
              <a:gd name="csX13" fmla="*/ 7706289 w 8140446"/>
              <a:gd name="csY13" fmla="*/ 18288 h 18288"/>
              <a:gd name="csX14" fmla="*/ 6865109 w 8140446"/>
              <a:gd name="csY14" fmla="*/ 18288 h 18288"/>
              <a:gd name="csX15" fmla="*/ 6349548 w 8140446"/>
              <a:gd name="csY15" fmla="*/ 18288 h 18288"/>
              <a:gd name="csX16" fmla="*/ 5671177 w 8140446"/>
              <a:gd name="csY16" fmla="*/ 18288 h 18288"/>
              <a:gd name="csX17" fmla="*/ 4829998 w 8140446"/>
              <a:gd name="csY17" fmla="*/ 18288 h 18288"/>
              <a:gd name="csX18" fmla="*/ 4151627 w 8140446"/>
              <a:gd name="csY18" fmla="*/ 18288 h 18288"/>
              <a:gd name="csX19" fmla="*/ 3717470 w 8140446"/>
              <a:gd name="csY19" fmla="*/ 18288 h 18288"/>
              <a:gd name="csX20" fmla="*/ 3201909 w 8140446"/>
              <a:gd name="csY20" fmla="*/ 18288 h 18288"/>
              <a:gd name="csX21" fmla="*/ 2360729 w 8140446"/>
              <a:gd name="csY21" fmla="*/ 18288 h 18288"/>
              <a:gd name="csX22" fmla="*/ 1682359 w 8140446"/>
              <a:gd name="csY22" fmla="*/ 18288 h 18288"/>
              <a:gd name="csX23" fmla="*/ 1166797 w 8140446"/>
              <a:gd name="csY23" fmla="*/ 18288 h 18288"/>
              <a:gd name="csX24" fmla="*/ 0 w 8140446"/>
              <a:gd name="csY24" fmla="*/ 18288 h 18288"/>
              <a:gd name="csX25" fmla="*/ 0 w 8140446"/>
              <a:gd name="csY2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B7B9CBE3-E724-41A4-C107-26CCA24CE3F9}"/>
              </a:ext>
            </a:extLst>
          </p:cNvPr>
          <p:cNvSpPr>
            <a:spLocks noGrp="1"/>
          </p:cNvSpPr>
          <p:nvPr>
            <p:ph idx="1"/>
          </p:nvPr>
        </p:nvSpPr>
        <p:spPr>
          <a:xfrm>
            <a:off x="134753" y="1607419"/>
            <a:ext cx="8893743" cy="5082139"/>
          </a:xfrm>
        </p:spPr>
        <p:txBody>
          <a:bodyPr vert="horz" lIns="91440" tIns="45720" rIns="91440" bIns="45720" rtlCol="0" anchor="t">
            <a:noAutofit/>
          </a:bodyPr>
          <a:lstStyle/>
          <a:p>
            <a:pPr marL="0" indent="0">
              <a:spcBef>
                <a:spcPts val="0"/>
              </a:spcBef>
              <a:spcAft>
                <a:spcPts val="0"/>
              </a:spcAft>
              <a:buNone/>
            </a:pPr>
            <a:endParaRPr lang="en-US" sz="1600" b="1" dirty="0">
              <a:latin typeface="helvetica"/>
              <a:cs typeface="Times New Roman" panose="02020603050405020304" pitchFamily="18" charset="0"/>
            </a:endParaRPr>
          </a:p>
          <a:p>
            <a:pPr marL="0" indent="0">
              <a:spcBef>
                <a:spcPts val="0"/>
              </a:spcBef>
              <a:spcAft>
                <a:spcPts val="0"/>
              </a:spcAft>
              <a:buNone/>
            </a:pPr>
            <a:endParaRPr lang="en-US" sz="1800" b="1" dirty="0">
              <a:latin typeface="helvetica"/>
              <a:cs typeface="Times New Roman" panose="02020603050405020304" pitchFamily="18" charset="0"/>
            </a:endParaRPr>
          </a:p>
          <a:p>
            <a:pPr marL="0" indent="0">
              <a:spcBef>
                <a:spcPts val="0"/>
              </a:spcBef>
              <a:spcAft>
                <a:spcPts val="0"/>
              </a:spcAft>
              <a:buNone/>
            </a:pPr>
            <a:r>
              <a:rPr lang="en-US" sz="1800" b="1" u="sng" dirty="0">
                <a:latin typeface="helvetica"/>
                <a:cs typeface="Times New Roman"/>
              </a:rPr>
              <a:t>Honours Courses:</a:t>
            </a:r>
          </a:p>
          <a:p>
            <a:pPr marL="0" indent="0">
              <a:spcBef>
                <a:spcPts val="0"/>
              </a:spcBef>
              <a:spcAft>
                <a:spcPts val="0"/>
              </a:spcAft>
              <a:buNone/>
            </a:pPr>
            <a:endParaRPr lang="en-US" sz="1800" b="1" u="sng" dirty="0">
              <a:latin typeface="helvetica"/>
              <a:cs typeface="Times New Roman" panose="02020603050405020304" pitchFamily="18" charset="0"/>
            </a:endParaRPr>
          </a:p>
          <a:p>
            <a:pPr lvl="2">
              <a:spcBef>
                <a:spcPts val="0"/>
              </a:spcBef>
              <a:spcAft>
                <a:spcPts val="0"/>
              </a:spcAft>
              <a:buFont typeface="Wingdings" panose="05000000000000000000" pitchFamily="2" charset="2"/>
              <a:buChar char="v"/>
            </a:pPr>
            <a:r>
              <a:rPr lang="en-US" sz="1800" dirty="0">
                <a:latin typeface="helvetica"/>
                <a:cs typeface="Times New Roman"/>
              </a:rPr>
              <a:t>English Language Arts 9 Honours</a:t>
            </a:r>
          </a:p>
          <a:p>
            <a:pPr lvl="2">
              <a:spcBef>
                <a:spcPts val="0"/>
              </a:spcBef>
              <a:spcAft>
                <a:spcPts val="0"/>
              </a:spcAft>
              <a:buFont typeface="Wingdings" panose="05000000000000000000" pitchFamily="2" charset="2"/>
              <a:buChar char="v"/>
            </a:pPr>
            <a:r>
              <a:rPr lang="en-US" sz="1800" dirty="0">
                <a:latin typeface="helvetica"/>
                <a:cs typeface="Times New Roman"/>
              </a:rPr>
              <a:t>Mathematics 9 Honours</a:t>
            </a:r>
          </a:p>
          <a:p>
            <a:pPr lvl="2">
              <a:spcBef>
                <a:spcPts val="0"/>
              </a:spcBef>
              <a:spcAft>
                <a:spcPts val="0"/>
              </a:spcAft>
              <a:buFont typeface="Wingdings" panose="05000000000000000000" pitchFamily="2" charset="2"/>
              <a:buChar char="v"/>
            </a:pPr>
            <a:r>
              <a:rPr lang="en-US" sz="1800" dirty="0">
                <a:latin typeface="helvetica"/>
                <a:cs typeface="Times New Roman"/>
              </a:rPr>
              <a:t>Science 9 Honours</a:t>
            </a:r>
          </a:p>
          <a:p>
            <a:pPr lvl="2">
              <a:spcBef>
                <a:spcPts val="0"/>
              </a:spcBef>
              <a:spcAft>
                <a:spcPts val="0"/>
              </a:spcAft>
              <a:buFont typeface="Wingdings" panose="05000000000000000000" pitchFamily="2" charset="2"/>
              <a:buChar char="v"/>
            </a:pPr>
            <a:r>
              <a:rPr lang="en-US" sz="1800" dirty="0">
                <a:latin typeface="helvetica"/>
                <a:cs typeface="Times New Roman"/>
              </a:rPr>
              <a:t>Social Studies 9 Honours</a:t>
            </a:r>
          </a:p>
          <a:p>
            <a:pPr marL="0" indent="0">
              <a:spcBef>
                <a:spcPts val="0"/>
              </a:spcBef>
              <a:spcAft>
                <a:spcPts val="0"/>
              </a:spcAft>
              <a:buNone/>
            </a:pPr>
            <a:endParaRPr lang="en-US" sz="1800" b="1" dirty="0">
              <a:latin typeface="helvetica"/>
              <a:cs typeface="Times New Roman" panose="02020603050405020304" pitchFamily="18" charset="0"/>
            </a:endParaRPr>
          </a:p>
          <a:p>
            <a:pPr marL="0" indent="0">
              <a:spcBef>
                <a:spcPts val="0"/>
              </a:spcBef>
              <a:spcAft>
                <a:spcPts val="0"/>
              </a:spcAft>
              <a:buNone/>
            </a:pPr>
            <a:endParaRPr lang="en-US" sz="1800" b="1" dirty="0">
              <a:latin typeface="helvetica"/>
              <a:cs typeface="Times New Roman" panose="02020603050405020304" pitchFamily="18" charset="0"/>
            </a:endParaRPr>
          </a:p>
          <a:p>
            <a:pPr marL="0" indent="0">
              <a:spcBef>
                <a:spcPts val="0"/>
              </a:spcBef>
              <a:spcAft>
                <a:spcPts val="0"/>
              </a:spcAft>
              <a:buNone/>
            </a:pPr>
            <a:r>
              <a:rPr lang="en-US" sz="1800" b="1" u="sng" dirty="0">
                <a:latin typeface="helvetica"/>
                <a:cs typeface="Times New Roman"/>
              </a:rPr>
              <a:t>How are students selected for the grade 9 Honours classes? </a:t>
            </a:r>
          </a:p>
          <a:p>
            <a:pPr lvl="1">
              <a:spcBef>
                <a:spcPts val="0"/>
              </a:spcBef>
              <a:spcAft>
                <a:spcPts val="0"/>
              </a:spcAft>
            </a:pPr>
            <a:endParaRPr lang="en-US" dirty="0">
              <a:latin typeface="helvetica"/>
              <a:cs typeface="Times New Roman" panose="02020603050405020304" pitchFamily="18" charset="0"/>
            </a:endParaRPr>
          </a:p>
          <a:p>
            <a:pPr lvl="1">
              <a:spcBef>
                <a:spcPts val="0"/>
              </a:spcBef>
              <a:spcAft>
                <a:spcPts val="0"/>
              </a:spcAft>
            </a:pPr>
            <a:r>
              <a:rPr lang="en-US" dirty="0">
                <a:latin typeface="helvetica"/>
                <a:cs typeface="Times New Roman"/>
              </a:rPr>
              <a:t>All interested students must self-select honours classes in the Student </a:t>
            </a:r>
            <a:r>
              <a:rPr lang="en-US" dirty="0" err="1">
                <a:latin typeface="helvetica"/>
                <a:cs typeface="Times New Roman"/>
              </a:rPr>
              <a:t>MyEd</a:t>
            </a:r>
            <a:r>
              <a:rPr lang="en-US" dirty="0">
                <a:latin typeface="helvetica"/>
                <a:cs typeface="Times New Roman"/>
              </a:rPr>
              <a:t> Portal</a:t>
            </a:r>
          </a:p>
          <a:p>
            <a:pPr lvl="1">
              <a:spcBef>
                <a:spcPts val="0"/>
              </a:spcBef>
              <a:spcAft>
                <a:spcPts val="0"/>
              </a:spcAft>
            </a:pPr>
            <a:r>
              <a:rPr lang="en-US" b="1" dirty="0">
                <a:latin typeface="helvetica"/>
                <a:cs typeface="Times New Roman"/>
              </a:rPr>
              <a:t>Middle Schools will provide feedback</a:t>
            </a:r>
          </a:p>
          <a:p>
            <a:pPr lvl="1">
              <a:spcBef>
                <a:spcPts val="0"/>
              </a:spcBef>
              <a:spcAft>
                <a:spcPts val="0"/>
              </a:spcAft>
            </a:pPr>
            <a:r>
              <a:rPr lang="en-US" b="1" dirty="0">
                <a:latin typeface="helvetica"/>
                <a:cs typeface="Times New Roman"/>
              </a:rPr>
              <a:t>A lottery system will determine which students will have a seat in Honours</a:t>
            </a:r>
          </a:p>
          <a:p>
            <a:pPr marL="342900" lvl="1" indent="0">
              <a:spcBef>
                <a:spcPts val="0"/>
              </a:spcBef>
              <a:spcAft>
                <a:spcPts val="0"/>
              </a:spcAft>
              <a:buNone/>
            </a:pPr>
            <a:endParaRPr lang="en-US" dirty="0">
              <a:latin typeface="helvetica"/>
              <a:cs typeface="Times New Roman" panose="02020603050405020304" pitchFamily="18" charset="0"/>
            </a:endParaRPr>
          </a:p>
          <a:p>
            <a:pPr lvl="1">
              <a:spcBef>
                <a:spcPts val="0"/>
              </a:spcBef>
              <a:spcAft>
                <a:spcPts val="0"/>
              </a:spcAft>
            </a:pPr>
            <a:r>
              <a:rPr lang="en-US" dirty="0">
                <a:solidFill>
                  <a:srgbClr val="FF0000"/>
                </a:solidFill>
                <a:latin typeface="helvetica"/>
                <a:cs typeface="Times New Roman"/>
              </a:rPr>
              <a:t>If selected for Honours, </a:t>
            </a:r>
            <a:r>
              <a:rPr lang="en-US" u="sng" dirty="0">
                <a:solidFill>
                  <a:srgbClr val="FF0000"/>
                </a:solidFill>
                <a:latin typeface="helvetica"/>
                <a:cs typeface="Times New Roman"/>
              </a:rPr>
              <a:t>students will not </a:t>
            </a:r>
            <a:r>
              <a:rPr lang="en-US" dirty="0">
                <a:solidFill>
                  <a:srgbClr val="FF0000"/>
                </a:solidFill>
                <a:latin typeface="helvetica"/>
                <a:cs typeface="Times New Roman"/>
              </a:rPr>
              <a:t>be able to drop the course and switch to a regular class</a:t>
            </a:r>
          </a:p>
          <a:p>
            <a:endParaRPr lang="en-CA" sz="1600" dirty="0"/>
          </a:p>
          <a:p>
            <a:pPr marL="0" indent="0">
              <a:buNone/>
            </a:pPr>
            <a:endParaRPr lang="en-CA" sz="1600" dirty="0"/>
          </a:p>
          <a:p>
            <a:endParaRPr lang="en-CA" sz="1600" dirty="0"/>
          </a:p>
          <a:p>
            <a:endParaRPr lang="en-CA" sz="1600" dirty="0"/>
          </a:p>
        </p:txBody>
      </p:sp>
    </p:spTree>
    <p:extLst>
      <p:ext uri="{BB962C8B-B14F-4D97-AF65-F5344CB8AC3E}">
        <p14:creationId xmlns:p14="http://schemas.microsoft.com/office/powerpoint/2010/main" val="3065894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800" dirty="0">
                <a:latin typeface="helvetica"/>
                <a:cs typeface="helvetica"/>
              </a:rPr>
              <a:t>Timetable Features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5034" y="1810512"/>
            <a:ext cx="7675378" cy="4681728"/>
          </a:xfrm>
        </p:spPr>
        <p:txBody>
          <a:bodyPr anchor="t">
            <a:noAutofit/>
          </a:bodyPr>
          <a:lstStyle/>
          <a:p>
            <a:pPr lvl="0"/>
            <a:r>
              <a:rPr lang="en-US" sz="1600" b="1" dirty="0">
                <a:latin typeface="helvetica"/>
                <a:cs typeface="helvetica"/>
              </a:rPr>
              <a:t>TWO SEMESTERS PER YEAR</a:t>
            </a:r>
          </a:p>
          <a:p>
            <a:pPr lvl="1"/>
            <a:r>
              <a:rPr lang="en-US" sz="1600" dirty="0">
                <a:latin typeface="helvetica"/>
                <a:cs typeface="helvetica"/>
              </a:rPr>
              <a:t>September to January and February to June</a:t>
            </a:r>
          </a:p>
          <a:p>
            <a:pPr lvl="1"/>
            <a:r>
              <a:rPr lang="en-US" sz="1600" dirty="0">
                <a:latin typeface="helvetica"/>
                <a:cs typeface="helvetica"/>
              </a:rPr>
              <a:t>Semester courses last for 5 months </a:t>
            </a:r>
            <a:r>
              <a:rPr lang="en-US" sz="1300" dirty="0">
                <a:latin typeface="helvetica"/>
                <a:cs typeface="helvetica"/>
              </a:rPr>
              <a:t>(Science, Socials, English, Math, PE, Electives)</a:t>
            </a:r>
          </a:p>
          <a:p>
            <a:pPr marL="0" lvl="1" indent="0">
              <a:spcBef>
                <a:spcPts val="0"/>
              </a:spcBef>
              <a:buNone/>
            </a:pPr>
            <a:endParaRPr lang="en-US" sz="1600" dirty="0">
              <a:latin typeface="helvetica"/>
              <a:cs typeface="helvetica"/>
            </a:endParaRPr>
          </a:p>
          <a:p>
            <a:r>
              <a:rPr lang="en-US" sz="1600" b="1" dirty="0">
                <a:latin typeface="helvetica"/>
                <a:cs typeface="helvetica"/>
              </a:rPr>
              <a:t>LINEAR COURSES AT THE GRADE 9 LEVEL</a:t>
            </a:r>
          </a:p>
          <a:p>
            <a:pPr lvl="1"/>
            <a:r>
              <a:rPr lang="en-US" sz="1600" dirty="0">
                <a:latin typeface="helvetica"/>
                <a:cs typeface="helvetica"/>
              </a:rPr>
              <a:t>Band+(PE for band students only), Choir</a:t>
            </a:r>
          </a:p>
          <a:p>
            <a:pPr lvl="1"/>
            <a:r>
              <a:rPr lang="en-US" sz="1600" dirty="0">
                <a:latin typeface="helvetica"/>
                <a:cs typeface="helvetica"/>
              </a:rPr>
              <a:t>September to June</a:t>
            </a:r>
          </a:p>
          <a:p>
            <a:pPr lvl="1">
              <a:spcBef>
                <a:spcPts val="0"/>
              </a:spcBef>
            </a:pPr>
            <a:endParaRPr lang="en-US" sz="1600" dirty="0">
              <a:latin typeface="helvetica"/>
              <a:cs typeface="helvetica"/>
            </a:endParaRPr>
          </a:p>
          <a:p>
            <a:r>
              <a:rPr lang="en-US" sz="1600" b="1" dirty="0">
                <a:latin typeface="helvetica"/>
                <a:cs typeface="helvetica"/>
              </a:rPr>
              <a:t>STUDENTS IN GRADE 9 ARE REQUIRED TO TAKE 8 COURSES PER YEAR</a:t>
            </a:r>
          </a:p>
          <a:p>
            <a:pPr>
              <a:spcBef>
                <a:spcPts val="0"/>
              </a:spcBef>
            </a:pPr>
            <a:endParaRPr lang="en-US" sz="1600" dirty="0">
              <a:latin typeface="helvetica"/>
              <a:cs typeface="helvetica"/>
            </a:endParaRPr>
          </a:p>
          <a:p>
            <a:r>
              <a:rPr lang="en-US" sz="1600" b="1" dirty="0">
                <a:latin typeface="helvetica"/>
                <a:cs typeface="helvetica"/>
              </a:rPr>
              <a:t>COMMON MEETING TIMES FOR STUDENTS</a:t>
            </a:r>
          </a:p>
          <a:p>
            <a:pPr lvl="1"/>
            <a:r>
              <a:rPr lang="en-US" sz="1600" dirty="0">
                <a:latin typeface="helvetica"/>
                <a:cs typeface="helvetica"/>
              </a:rPr>
              <a:t>Lunch</a:t>
            </a:r>
          </a:p>
          <a:p>
            <a:pPr lvl="1"/>
            <a:r>
              <a:rPr lang="en-US" sz="1600" dirty="0">
                <a:latin typeface="helvetica"/>
                <a:cs typeface="helvetica"/>
              </a:rPr>
              <a:t>ESS</a:t>
            </a:r>
          </a:p>
          <a:p>
            <a:pPr lvl="1">
              <a:spcBef>
                <a:spcPts val="0"/>
              </a:spcBef>
            </a:pPr>
            <a:endParaRPr lang="en-US" sz="1600" dirty="0">
              <a:latin typeface="helvetica"/>
              <a:cs typeface="helvetica"/>
            </a:endParaRPr>
          </a:p>
          <a:p>
            <a:pPr lvl="0"/>
            <a:r>
              <a:rPr lang="en-US" sz="1600" b="1" dirty="0">
                <a:latin typeface="helvetica"/>
                <a:cs typeface="helvetica"/>
              </a:rPr>
              <a:t>COMMON LUNCH FOR ALL STUDENTS</a:t>
            </a:r>
          </a:p>
          <a:p>
            <a:pPr lvl="1"/>
            <a:r>
              <a:rPr lang="en-US" sz="1600" dirty="0">
                <a:latin typeface="helvetica"/>
                <a:cs typeface="helvetica"/>
              </a:rPr>
              <a:t>Activities –intramural program</a:t>
            </a:r>
          </a:p>
          <a:p>
            <a:pPr lvl="1"/>
            <a:r>
              <a:rPr lang="en-US" sz="1600" dirty="0">
                <a:latin typeface="helvetica"/>
                <a:cs typeface="helvetica"/>
              </a:rPr>
              <a:t>Clubs, Meetings, Activities</a:t>
            </a:r>
          </a:p>
          <a:p>
            <a:pPr marL="0" indent="0">
              <a:spcBef>
                <a:spcPts val="0"/>
              </a:spcBef>
              <a:buNone/>
            </a:pPr>
            <a:endParaRPr lang="en-US" sz="1600" dirty="0"/>
          </a:p>
        </p:txBody>
      </p:sp>
    </p:spTree>
    <p:extLst>
      <p:ext uri="{BB962C8B-B14F-4D97-AF65-F5344CB8AC3E}">
        <p14:creationId xmlns:p14="http://schemas.microsoft.com/office/powerpoint/2010/main" val="3705993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hedule of time on a white background&#10;&#10;AI-generated content may be incorrect.">
            <a:extLst>
              <a:ext uri="{FF2B5EF4-FFF2-40B4-BE49-F238E27FC236}">
                <a16:creationId xmlns:a16="http://schemas.microsoft.com/office/drawing/2014/main" id="{30F3FA1F-CEBD-5549-E8FF-05BEBE2E33CE}"/>
              </a:ext>
            </a:extLst>
          </p:cNvPr>
          <p:cNvPicPr>
            <a:picLocks noChangeAspect="1"/>
          </p:cNvPicPr>
          <p:nvPr/>
        </p:nvPicPr>
        <p:blipFill>
          <a:blip r:embed="rId2"/>
          <a:stretch>
            <a:fillRect/>
          </a:stretch>
        </p:blipFill>
        <p:spPr>
          <a:xfrm>
            <a:off x="1961656" y="0"/>
            <a:ext cx="5220688" cy="6858000"/>
          </a:xfrm>
          <a:prstGeom prst="rect">
            <a:avLst/>
          </a:prstGeom>
        </p:spPr>
      </p:pic>
    </p:spTree>
    <p:extLst>
      <p:ext uri="{BB962C8B-B14F-4D97-AF65-F5344CB8AC3E}">
        <p14:creationId xmlns:p14="http://schemas.microsoft.com/office/powerpoint/2010/main" val="2231368237"/>
      </p:ext>
    </p:extLst>
  </p:cSld>
  <p:clrMapOvr>
    <a:masterClrMapping/>
  </p:clrMapOvr>
  <p:transition spd="slow">
    <p:comb/>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dirty="0">
                <a:latin typeface="helvetica"/>
                <a:cs typeface="helvetica"/>
              </a:rPr>
              <a:t>Timeline Grade 8’s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730868" y="1711037"/>
            <a:ext cx="8147620" cy="5011881"/>
          </a:xfrm>
        </p:spPr>
        <p:txBody>
          <a:bodyPr anchor="t">
            <a:normAutofit lnSpcReduction="10000"/>
          </a:bodyPr>
          <a:lstStyle/>
          <a:p>
            <a:pPr lvl="0"/>
            <a:endParaRPr lang="en-US" sz="1700" dirty="0">
              <a:latin typeface="helvetica"/>
              <a:cs typeface="helvetica"/>
            </a:endParaRPr>
          </a:p>
          <a:p>
            <a:pPr marL="0" lvl="0" indent="0">
              <a:buNone/>
            </a:pPr>
            <a:r>
              <a:rPr lang="en-US" sz="1700" dirty="0">
                <a:highlight>
                  <a:srgbClr val="FFFF00"/>
                </a:highlight>
                <a:latin typeface="helvetica"/>
                <a:cs typeface="helvetica"/>
              </a:rPr>
              <a:t>Cross Catchment : </a:t>
            </a:r>
            <a:endParaRPr lang="en-US" sz="1700" dirty="0">
              <a:highlight>
                <a:srgbClr val="FFFF00"/>
              </a:highlight>
              <a:latin typeface="helvetica"/>
              <a:ea typeface="Calibri"/>
              <a:cs typeface="helvetica"/>
            </a:endParaRPr>
          </a:p>
          <a:p>
            <a:pPr marL="0" indent="0">
              <a:buNone/>
            </a:pPr>
            <a:r>
              <a:rPr lang="en-US" sz="1700" b="1" dirty="0">
                <a:latin typeface="helvetica"/>
                <a:cs typeface="helvetica"/>
              </a:rPr>
              <a:t>Coss catchment applications open at </a:t>
            </a:r>
            <a:r>
              <a:rPr lang="en-US" sz="1700" b="1" u="sng" dirty="0">
                <a:latin typeface="helvetica"/>
                <a:cs typeface="helvetica"/>
              </a:rPr>
              <a:t>9 am on February 6</a:t>
            </a:r>
            <a:r>
              <a:rPr lang="en-US" sz="1700" b="1" u="sng" baseline="30000" dirty="0">
                <a:latin typeface="helvetica"/>
                <a:cs typeface="helvetica"/>
              </a:rPr>
              <a:t>th</a:t>
            </a:r>
            <a:r>
              <a:rPr lang="en-US" sz="1700" b="1" dirty="0">
                <a:latin typeface="helvetica"/>
                <a:cs typeface="helvetica"/>
              </a:rPr>
              <a:t> </a:t>
            </a:r>
            <a:endParaRPr lang="en-US" sz="1700" b="1" dirty="0">
              <a:latin typeface="helvetica"/>
              <a:ea typeface="Calibri"/>
              <a:cs typeface="helvetica"/>
            </a:endParaRPr>
          </a:p>
          <a:p>
            <a:pPr marL="0" indent="0">
              <a:buNone/>
            </a:pPr>
            <a:r>
              <a:rPr lang="en-US" sz="1700" b="1" dirty="0">
                <a:latin typeface="helvetica"/>
                <a:ea typeface="Calibri"/>
                <a:cs typeface="Calibri"/>
              </a:rPr>
              <a:t>Cross catchment applications close at </a:t>
            </a:r>
            <a:r>
              <a:rPr lang="en-US" sz="1700" b="1" u="sng" dirty="0">
                <a:latin typeface="helvetica"/>
                <a:ea typeface="Calibri"/>
                <a:cs typeface="Calibri"/>
              </a:rPr>
              <a:t>4 pm on February 11</a:t>
            </a:r>
            <a:r>
              <a:rPr lang="en-US" sz="1700" b="1" u="sng" baseline="30000" dirty="0">
                <a:latin typeface="helvetica"/>
                <a:ea typeface="Calibri"/>
                <a:cs typeface="Calibri"/>
              </a:rPr>
              <a:t>th</a:t>
            </a:r>
            <a:r>
              <a:rPr lang="en-US" sz="1700" b="1" dirty="0">
                <a:latin typeface="helvetica"/>
                <a:ea typeface="Calibri"/>
                <a:cs typeface="Calibri"/>
              </a:rPr>
              <a:t> </a:t>
            </a:r>
          </a:p>
          <a:p>
            <a:pPr marL="0" indent="0">
              <a:buNone/>
            </a:pPr>
            <a:endParaRPr lang="en-US" sz="2400" dirty="0">
              <a:latin typeface="helvetica"/>
              <a:cs typeface="helvetica"/>
            </a:endParaRPr>
          </a:p>
          <a:p>
            <a:pPr marL="0" lvl="0" indent="0">
              <a:buClr>
                <a:srgbClr val="AA2B1E"/>
              </a:buClr>
              <a:buNone/>
            </a:pPr>
            <a:r>
              <a:rPr lang="en-US" dirty="0">
                <a:latin typeface="helvetica"/>
                <a:cs typeface="helvetica"/>
              </a:rPr>
              <a:t>Programming at Middle Schools: March 2026</a:t>
            </a:r>
          </a:p>
          <a:p>
            <a:pPr marL="0" lvl="0" indent="0">
              <a:buClr>
                <a:srgbClr val="AA2B1E"/>
              </a:buClr>
              <a:buNone/>
            </a:pPr>
            <a:endParaRPr lang="en-US" dirty="0">
              <a:latin typeface="helvetica"/>
              <a:cs typeface="helvetica"/>
            </a:endParaRPr>
          </a:p>
          <a:p>
            <a:pPr lvl="1">
              <a:buClr>
                <a:srgbClr val="AA2B1E"/>
              </a:buClr>
            </a:pPr>
            <a:r>
              <a:rPr lang="en-US" sz="2100" b="1" dirty="0">
                <a:latin typeface="helvetica"/>
                <a:cs typeface="helvetica"/>
              </a:rPr>
              <a:t>Maple Creek</a:t>
            </a:r>
            <a:r>
              <a:rPr lang="en-US" sz="2100" dirty="0">
                <a:latin typeface="helvetica"/>
                <a:cs typeface="helvetica"/>
              </a:rPr>
              <a:t>: March 12</a:t>
            </a:r>
            <a:r>
              <a:rPr lang="en-US" sz="2100" baseline="30000" dirty="0">
                <a:latin typeface="helvetica"/>
                <a:cs typeface="helvetica"/>
              </a:rPr>
              <a:t>th</a:t>
            </a:r>
            <a:r>
              <a:rPr lang="en-US" sz="2100" dirty="0">
                <a:latin typeface="helvetica"/>
                <a:cs typeface="helvetica"/>
              </a:rPr>
              <a:t> </a:t>
            </a:r>
            <a:endParaRPr lang="en-US" sz="2100" dirty="0">
              <a:latin typeface="helvetica"/>
              <a:ea typeface="Calibri"/>
              <a:cs typeface="helvetica"/>
            </a:endParaRPr>
          </a:p>
          <a:p>
            <a:pPr lvl="1">
              <a:buClr>
                <a:srgbClr val="AA2B1E"/>
              </a:buClr>
            </a:pPr>
            <a:r>
              <a:rPr lang="en-US" sz="2100" b="1" dirty="0">
                <a:latin typeface="helvetica"/>
                <a:cs typeface="helvetica"/>
              </a:rPr>
              <a:t>Scott Creek</a:t>
            </a:r>
            <a:r>
              <a:rPr lang="en-US" sz="2100" dirty="0">
                <a:latin typeface="helvetica"/>
                <a:cs typeface="helvetica"/>
              </a:rPr>
              <a:t>: March 11</a:t>
            </a:r>
            <a:r>
              <a:rPr lang="en-US" sz="2100" baseline="30000" dirty="0">
                <a:latin typeface="helvetica"/>
                <a:cs typeface="helvetica"/>
              </a:rPr>
              <a:t>th</a:t>
            </a:r>
            <a:r>
              <a:rPr lang="en-US" sz="2100" dirty="0">
                <a:latin typeface="helvetica"/>
                <a:cs typeface="helvetica"/>
              </a:rPr>
              <a:t> </a:t>
            </a:r>
          </a:p>
          <a:p>
            <a:pPr lvl="1">
              <a:buClr>
                <a:srgbClr val="AA2B1E"/>
              </a:buClr>
            </a:pPr>
            <a:r>
              <a:rPr lang="en-US" sz="2100" b="1" dirty="0">
                <a:latin typeface="helvetica"/>
                <a:cs typeface="helvetica"/>
              </a:rPr>
              <a:t>Summit Middle</a:t>
            </a:r>
            <a:r>
              <a:rPr lang="en-US" sz="2100" dirty="0">
                <a:latin typeface="helvetica"/>
                <a:cs typeface="helvetica"/>
              </a:rPr>
              <a:t>: March 11</a:t>
            </a:r>
            <a:r>
              <a:rPr lang="en-US" sz="2100" baseline="30000" dirty="0">
                <a:latin typeface="helvetica"/>
                <a:cs typeface="helvetica"/>
              </a:rPr>
              <a:t>th</a:t>
            </a:r>
            <a:r>
              <a:rPr lang="en-US" sz="2100" dirty="0">
                <a:latin typeface="helvetica"/>
                <a:cs typeface="helvetica"/>
              </a:rPr>
              <a:t> </a:t>
            </a:r>
            <a:endParaRPr lang="en-US" sz="2100" dirty="0">
              <a:latin typeface="helvetica"/>
              <a:ea typeface="Calibri"/>
              <a:cs typeface="helvetica"/>
            </a:endParaRPr>
          </a:p>
          <a:p>
            <a:pPr lvl="0">
              <a:buClr>
                <a:srgbClr val="AA2B1E"/>
              </a:buClr>
            </a:pPr>
            <a:endParaRPr lang="en-US" dirty="0">
              <a:latin typeface="helvetica"/>
              <a:cs typeface="helvetica"/>
            </a:endParaRPr>
          </a:p>
          <a:p>
            <a:pPr marL="0" lvl="0" indent="0">
              <a:buClr>
                <a:srgbClr val="AA2B1E"/>
              </a:buClr>
              <a:buNone/>
            </a:pPr>
            <a:endParaRPr lang="en-US" dirty="0">
              <a:latin typeface="helvetica"/>
              <a:cs typeface="helvetica"/>
            </a:endParaRPr>
          </a:p>
          <a:p>
            <a:pPr marL="0" indent="0">
              <a:buClr>
                <a:srgbClr val="AA2B1E"/>
              </a:buClr>
              <a:buNone/>
            </a:pPr>
            <a:r>
              <a:rPr lang="en-US" dirty="0">
                <a:latin typeface="helvetica"/>
                <a:cs typeface="helvetica"/>
              </a:rPr>
              <a:t>Courses must be inputted online in Student </a:t>
            </a:r>
            <a:r>
              <a:rPr lang="en-US" dirty="0" err="1">
                <a:latin typeface="helvetica"/>
                <a:cs typeface="helvetica"/>
              </a:rPr>
              <a:t>MyEd</a:t>
            </a:r>
            <a:r>
              <a:rPr lang="en-US" dirty="0">
                <a:latin typeface="helvetica"/>
                <a:cs typeface="helvetica"/>
              </a:rPr>
              <a:t> Portal by </a:t>
            </a:r>
            <a:r>
              <a:rPr lang="en-US" b="1" dirty="0">
                <a:latin typeface="helvetica"/>
                <a:cs typeface="helvetica"/>
              </a:rPr>
              <a:t>March 13</a:t>
            </a:r>
            <a:r>
              <a:rPr lang="en-US" b="1" baseline="30000" dirty="0">
                <a:latin typeface="helvetica"/>
                <a:cs typeface="helvetica"/>
              </a:rPr>
              <a:t>th</a:t>
            </a:r>
            <a:r>
              <a:rPr lang="en-US" dirty="0">
                <a:latin typeface="helvetica"/>
                <a:cs typeface="helvetica"/>
              </a:rPr>
              <a:t>. Portal will close on </a:t>
            </a:r>
            <a:r>
              <a:rPr lang="en-US" b="1" dirty="0">
                <a:latin typeface="helvetica"/>
                <a:cs typeface="helvetica"/>
              </a:rPr>
              <a:t>March 30th.</a:t>
            </a:r>
            <a:endParaRPr lang="en-US" b="1" dirty="0">
              <a:latin typeface="helvetica"/>
              <a:ea typeface="Calibri"/>
              <a:cs typeface="helvetica"/>
            </a:endParaRPr>
          </a:p>
          <a:p>
            <a:pPr marL="0" lvl="0" indent="0">
              <a:buNone/>
            </a:pPr>
            <a:endParaRPr lang="en-US" sz="2400" dirty="0">
              <a:latin typeface="helvetica"/>
              <a:cs typeface="helvetica"/>
            </a:endParaRPr>
          </a:p>
          <a:p>
            <a:pPr marL="0" indent="0">
              <a:buNone/>
            </a:pPr>
            <a:endParaRPr lang="en-US" sz="1900" dirty="0">
              <a:ea typeface="Calibri"/>
              <a:cs typeface="Calibri"/>
            </a:endParaRPr>
          </a:p>
        </p:txBody>
      </p:sp>
    </p:spTree>
    <p:extLst>
      <p:ext uri="{BB962C8B-B14F-4D97-AF65-F5344CB8AC3E}">
        <p14:creationId xmlns:p14="http://schemas.microsoft.com/office/powerpoint/2010/main" val="398666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728740" y="2176272"/>
            <a:ext cx="8034260" cy="4041648"/>
          </a:xfrm>
        </p:spPr>
        <p:txBody>
          <a:bodyPr anchor="t">
            <a:normAutofit/>
          </a:bodyPr>
          <a:lstStyle/>
          <a:p>
            <a:pPr marL="0" indent="0">
              <a:buNone/>
            </a:pPr>
            <a:r>
              <a:rPr lang="en-US" i="1" dirty="0"/>
              <a:t>Please call or email your counsellor if you have questions:  </a:t>
            </a:r>
          </a:p>
          <a:p>
            <a:pPr marL="0" indent="0">
              <a:buNone/>
            </a:pPr>
            <a:endParaRPr lang="en-US"/>
          </a:p>
          <a:p>
            <a:pPr marL="0" indent="0">
              <a:buNone/>
            </a:pPr>
            <a:r>
              <a:rPr lang="en-US" b="1" dirty="0"/>
              <a:t>Ms. Bishop: </a:t>
            </a:r>
            <a:r>
              <a:rPr lang="en-US" dirty="0">
                <a:hlinkClick r:id="rId3"/>
              </a:rPr>
              <a:t>cbishop@sd43.bc.ca</a:t>
            </a:r>
            <a:r>
              <a:rPr lang="en-US" dirty="0"/>
              <a:t>                                A-I</a:t>
            </a:r>
            <a:endParaRPr lang="en-US" dirty="0">
              <a:ea typeface="Calibri"/>
              <a:cs typeface="Calibri"/>
            </a:endParaRPr>
          </a:p>
          <a:p>
            <a:pPr marL="0" indent="0">
              <a:buNone/>
            </a:pPr>
            <a:r>
              <a:rPr lang="en-US" b="1" dirty="0"/>
              <a:t>Mr. Nelson</a:t>
            </a:r>
            <a:r>
              <a:rPr lang="en-US" dirty="0"/>
              <a:t>: </a:t>
            </a:r>
            <a:r>
              <a:rPr lang="en-US" dirty="0">
                <a:hlinkClick r:id="rId4"/>
              </a:rPr>
              <a:t>kenelson@sd43.bc.ca</a:t>
            </a:r>
            <a:r>
              <a:rPr lang="en-US" dirty="0"/>
              <a:t> 	        		J-0</a:t>
            </a:r>
            <a:endParaRPr lang="en-US" dirty="0">
              <a:ea typeface="Calibri"/>
              <a:cs typeface="Calibri"/>
            </a:endParaRPr>
          </a:p>
          <a:p>
            <a:pPr marL="0" indent="0">
              <a:buNone/>
            </a:pPr>
            <a:r>
              <a:rPr lang="en-US" b="1" dirty="0"/>
              <a:t>Ms. Dhillon</a:t>
            </a:r>
            <a:r>
              <a:rPr lang="en-US" dirty="0"/>
              <a:t>: </a:t>
            </a:r>
            <a:r>
              <a:rPr lang="en-US" dirty="0">
                <a:hlinkClick r:id="rId5"/>
              </a:rPr>
              <a:t>mdhillon@sd43.bc.ca</a:t>
            </a:r>
            <a:r>
              <a:rPr lang="en-US" dirty="0"/>
              <a:t>           	   	P-Z</a:t>
            </a:r>
            <a:endParaRPr lang="en-US" dirty="0">
              <a:ea typeface="Calibri"/>
              <a:cs typeface="Calibri"/>
            </a:endParaRPr>
          </a:p>
          <a:p>
            <a:pPr marL="0" indent="0">
              <a:buNone/>
            </a:pPr>
            <a:r>
              <a:rPr lang="en-US" b="1" dirty="0"/>
              <a:t>Mr. Sharma: </a:t>
            </a:r>
            <a:r>
              <a:rPr lang="en-US" dirty="0">
                <a:hlinkClick r:id="rId6"/>
              </a:rPr>
              <a:t>vsharma@sd43.bc.ca</a:t>
            </a:r>
            <a:r>
              <a:rPr lang="en-US" dirty="0"/>
              <a:t> 	     International Student Contact</a:t>
            </a:r>
            <a:endParaRPr lang="en-US" dirty="0">
              <a:ea typeface="Calibri"/>
              <a:cs typeface="Calibri"/>
            </a:endParaRPr>
          </a:p>
          <a:p>
            <a:pPr marL="0" indent="0">
              <a:buNone/>
            </a:pPr>
            <a:r>
              <a:rPr lang="en-US" dirty="0"/>
              <a:t>	</a:t>
            </a:r>
            <a:endParaRPr lang="en-US" dirty="0">
              <a:ea typeface="Calibri"/>
              <a:cs typeface="Calibri"/>
            </a:endParaRPr>
          </a:p>
          <a:p>
            <a:pPr marL="0" indent="0">
              <a:buNone/>
            </a:pPr>
            <a:endParaRPr lang="en-US"/>
          </a:p>
          <a:p>
            <a:pPr marL="0" indent="0">
              <a:buNone/>
            </a:pPr>
            <a:r>
              <a:rPr lang="en-US" i="1" dirty="0"/>
              <a:t>Pinetree phone #: 604-464-2513 </a:t>
            </a:r>
            <a:endParaRPr lang="en-US" i="1" dirty="0">
              <a:ea typeface="Calibri"/>
              <a:cs typeface="Calibri"/>
            </a:endParaRPr>
          </a:p>
        </p:txBody>
      </p:sp>
      <p:sp>
        <p:nvSpPr>
          <p:cNvPr id="2" name="TextBox 1">
            <a:extLst>
              <a:ext uri="{FF2B5EF4-FFF2-40B4-BE49-F238E27FC236}">
                <a16:creationId xmlns:a16="http://schemas.microsoft.com/office/drawing/2014/main" id="{174A78E0-42FF-41D9-8D52-801918CB45E4}"/>
              </a:ext>
            </a:extLst>
          </p:cNvPr>
          <p:cNvSpPr txBox="1"/>
          <p:nvPr/>
        </p:nvSpPr>
        <p:spPr>
          <a:xfrm>
            <a:off x="1600200" y="594440"/>
            <a:ext cx="6858000" cy="646331"/>
          </a:xfrm>
          <a:prstGeom prst="rect">
            <a:avLst/>
          </a:prstGeom>
          <a:noFill/>
        </p:spPr>
        <p:txBody>
          <a:bodyPr wrap="square" rtlCol="0">
            <a:spAutoFit/>
          </a:bodyPr>
          <a:lstStyle/>
          <a:p>
            <a:r>
              <a:rPr lang="en-US" sz="3600">
                <a:latin typeface="+mj-lt"/>
              </a:rPr>
              <a:t>COUNSELLOR CONTACTS: </a:t>
            </a:r>
            <a:endParaRPr lang="en-CA" sz="3600">
              <a:latin typeface="+mj-lt"/>
            </a:endParaRPr>
          </a:p>
        </p:txBody>
      </p:sp>
    </p:spTree>
    <p:extLst>
      <p:ext uri="{BB962C8B-B14F-4D97-AF65-F5344CB8AC3E}">
        <p14:creationId xmlns:p14="http://schemas.microsoft.com/office/powerpoint/2010/main" val="3797876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68377"/>
            <a:ext cx="7886700" cy="1325563"/>
          </a:xfrm>
        </p:spPr>
        <p:txBody>
          <a:bodyPr vert="horz" lIns="91440" tIns="45720" rIns="91440" bIns="45720" rtlCol="0" anchor="ctr">
            <a:noAutofit/>
          </a:bodyPr>
          <a:lstStyle/>
          <a:p>
            <a:r>
              <a:rPr lang="en-US" dirty="0">
                <a:latin typeface="helvetica"/>
                <a:cs typeface="helvetica"/>
              </a:rPr>
              <a:t>Success=Getting Involved</a:t>
            </a:r>
            <a:br>
              <a:rPr lang="en-US" dirty="0">
                <a:latin typeface="helvetica"/>
                <a:cs typeface="helvetica"/>
              </a:rPr>
            </a:br>
            <a:r>
              <a:rPr lang="en-US" dirty="0">
                <a:latin typeface="helvetica"/>
                <a:cs typeface="helvetica"/>
              </a:rPr>
              <a:t>(Leadership and Volunteering, Fine &amp; Performing Arts)</a:t>
            </a:r>
          </a:p>
        </p:txBody>
      </p:sp>
      <p:sp>
        <p:nvSpPr>
          <p:cNvPr id="3" name="Content Placeholder 2"/>
          <p:cNvSpPr>
            <a:spLocks noGrp="1"/>
          </p:cNvSpPr>
          <p:nvPr>
            <p:ph sz="quarter" idx="13"/>
          </p:nvPr>
        </p:nvSpPr>
        <p:spPr>
          <a:xfrm>
            <a:off x="628650" y="2192723"/>
            <a:ext cx="4063365" cy="4406860"/>
          </a:xfrm>
        </p:spPr>
        <p:txBody>
          <a:bodyPr vert="horz" lIns="91440" tIns="45720" rIns="91440" bIns="45720" rtlCol="0" anchor="t">
            <a:normAutofit/>
          </a:bodyPr>
          <a:lstStyle/>
          <a:p>
            <a:pPr marL="0" indent="0">
              <a:buNone/>
            </a:pPr>
            <a:r>
              <a:rPr lang="en-US" sz="1800" b="1" dirty="0"/>
              <a:t> </a:t>
            </a:r>
            <a:r>
              <a:rPr lang="en-US" sz="1800" b="1" dirty="0">
                <a:latin typeface="helvetica"/>
                <a:cs typeface="helvetica"/>
              </a:rPr>
              <a:t>         </a:t>
            </a:r>
            <a:r>
              <a:rPr lang="en-US" sz="1800" b="1" u="sng" dirty="0">
                <a:latin typeface="helvetica"/>
                <a:cs typeface="helvetica"/>
              </a:rPr>
              <a:t>Clubs</a:t>
            </a:r>
          </a:p>
          <a:p>
            <a:pPr marL="651510" lvl="1" indent="-285750"/>
            <a:r>
              <a:rPr lang="en-US" sz="1400" dirty="0">
                <a:latin typeface="helvetica"/>
                <a:cs typeface="helvetica"/>
              </a:rPr>
              <a:t>Dance club </a:t>
            </a:r>
          </a:p>
          <a:p>
            <a:pPr marL="651510" lvl="1" indent="-285750"/>
            <a:r>
              <a:rPr lang="en-US" sz="1400" dirty="0">
                <a:latin typeface="helvetica"/>
                <a:cs typeface="helvetica"/>
              </a:rPr>
              <a:t>Crochet club </a:t>
            </a:r>
          </a:p>
          <a:p>
            <a:pPr marL="651510" lvl="1" indent="-285750"/>
            <a:r>
              <a:rPr lang="en-US" sz="1400" dirty="0">
                <a:latin typeface="helvetica"/>
                <a:cs typeface="helvetica"/>
              </a:rPr>
              <a:t>Debate club </a:t>
            </a:r>
          </a:p>
          <a:p>
            <a:pPr marL="651510" lvl="1" indent="-285750"/>
            <a:r>
              <a:rPr lang="en-US" sz="1400" dirty="0">
                <a:latin typeface="helvetica"/>
                <a:cs typeface="helvetica"/>
              </a:rPr>
              <a:t>Board games club </a:t>
            </a:r>
          </a:p>
          <a:p>
            <a:pPr marL="651510" lvl="1" indent="-285750"/>
            <a:r>
              <a:rPr lang="en-US" sz="1400" dirty="0">
                <a:latin typeface="helvetica"/>
                <a:cs typeface="helvetica"/>
              </a:rPr>
              <a:t>Badminton club </a:t>
            </a:r>
          </a:p>
          <a:p>
            <a:pPr marL="651510" lvl="1" indent="-285750"/>
            <a:r>
              <a:rPr lang="en-US" sz="1400" dirty="0">
                <a:latin typeface="helvetica"/>
                <a:cs typeface="helvetica"/>
              </a:rPr>
              <a:t>Adopt a trail club </a:t>
            </a:r>
          </a:p>
          <a:p>
            <a:pPr marL="651510" lvl="1" indent="-285750"/>
            <a:r>
              <a:rPr lang="en-US" sz="1400" dirty="0">
                <a:latin typeface="helvetica"/>
                <a:cs typeface="helvetica"/>
              </a:rPr>
              <a:t>Film club </a:t>
            </a:r>
          </a:p>
          <a:p>
            <a:pPr marL="651510" lvl="1" indent="-285750"/>
            <a:r>
              <a:rPr lang="en-US" sz="1400" dirty="0">
                <a:latin typeface="helvetica"/>
                <a:cs typeface="helvetica"/>
              </a:rPr>
              <a:t>Investment club </a:t>
            </a:r>
          </a:p>
          <a:p>
            <a:pPr marL="651510" lvl="1" indent="-285750"/>
            <a:r>
              <a:rPr lang="en-US" sz="1400" dirty="0">
                <a:latin typeface="helvetica"/>
                <a:cs typeface="helvetica"/>
              </a:rPr>
              <a:t>Magic trick club </a:t>
            </a:r>
          </a:p>
          <a:p>
            <a:pPr marL="651510" lvl="1" indent="-285750"/>
            <a:r>
              <a:rPr lang="en-US" sz="1400" dirty="0">
                <a:latin typeface="helvetica"/>
                <a:cs typeface="helvetica"/>
              </a:rPr>
              <a:t>Model United Nations </a:t>
            </a:r>
          </a:p>
          <a:p>
            <a:pPr marL="651510" lvl="1" indent="-285750"/>
            <a:r>
              <a:rPr lang="en-US" sz="1400" dirty="0">
                <a:latin typeface="helvetica"/>
                <a:cs typeface="helvetica"/>
              </a:rPr>
              <a:t>Philosophy club </a:t>
            </a:r>
          </a:p>
          <a:p>
            <a:pPr marL="651510" lvl="1" indent="-285750"/>
            <a:r>
              <a:rPr lang="en-US" sz="1400" dirty="0">
                <a:latin typeface="helvetica"/>
                <a:cs typeface="helvetica"/>
              </a:rPr>
              <a:t>School of Rock </a:t>
            </a:r>
          </a:p>
          <a:p>
            <a:pPr marL="651510" lvl="1" indent="-285750"/>
            <a:r>
              <a:rPr lang="en-US" sz="1400" dirty="0">
                <a:latin typeface="helvetica"/>
                <a:cs typeface="helvetica"/>
              </a:rPr>
              <a:t>STEM club </a:t>
            </a:r>
          </a:p>
          <a:p>
            <a:pPr marL="651510" lvl="1" indent="-285750"/>
            <a:r>
              <a:rPr lang="en-US" sz="1400" dirty="0">
                <a:latin typeface="helvetica"/>
                <a:cs typeface="helvetica"/>
              </a:rPr>
              <a:t>Business Club </a:t>
            </a:r>
          </a:p>
          <a:p>
            <a:pPr marL="651510" lvl="1" indent="-285750"/>
            <a:r>
              <a:rPr lang="en-US" sz="1400" dirty="0">
                <a:latin typeface="helvetica"/>
                <a:cs typeface="helvetica"/>
              </a:rPr>
              <a:t>Video Game Design club </a:t>
            </a:r>
          </a:p>
          <a:p>
            <a:pPr marL="651510" lvl="1" indent="-285750"/>
            <a:r>
              <a:rPr lang="en-US" sz="1400" dirty="0">
                <a:latin typeface="helvetica"/>
                <a:cs typeface="helvetica"/>
              </a:rPr>
              <a:t>……and many more! </a:t>
            </a:r>
          </a:p>
          <a:p>
            <a:pPr marL="537210" lvl="1"/>
            <a:endParaRPr lang="en-US" sz="1200"/>
          </a:p>
          <a:p>
            <a:pPr marL="365760" lvl="1" indent="0">
              <a:buNone/>
            </a:pPr>
            <a:endParaRPr lang="en-US" sz="1200"/>
          </a:p>
          <a:p>
            <a:pPr lvl="1"/>
            <a:endParaRPr lang="en-US" sz="1200"/>
          </a:p>
        </p:txBody>
      </p:sp>
      <p:sp>
        <p:nvSpPr>
          <p:cNvPr id="4" name="Content Placeholder 3"/>
          <p:cNvSpPr>
            <a:spLocks noGrp="1"/>
          </p:cNvSpPr>
          <p:nvPr>
            <p:ph sz="quarter" idx="14"/>
          </p:nvPr>
        </p:nvSpPr>
        <p:spPr>
          <a:xfrm>
            <a:off x="4692015" y="2192723"/>
            <a:ext cx="3823335" cy="3979264"/>
          </a:xfrm>
        </p:spPr>
        <p:txBody>
          <a:bodyPr vert="horz" lIns="91440" tIns="45720" rIns="91440" bIns="45720" rtlCol="0" anchor="t">
            <a:normAutofit/>
          </a:bodyPr>
          <a:lstStyle/>
          <a:p>
            <a:pPr marL="0" indent="0">
              <a:buNone/>
            </a:pPr>
            <a:r>
              <a:rPr lang="en-US" sz="1800" b="1" dirty="0"/>
              <a:t> </a:t>
            </a:r>
            <a:r>
              <a:rPr lang="en-US" dirty="0">
                <a:latin typeface="helvetica"/>
                <a:cs typeface="helvetica"/>
              </a:rPr>
              <a:t>   </a:t>
            </a:r>
            <a:r>
              <a:rPr lang="en-US" sz="1800" b="1" u="sng" dirty="0">
                <a:latin typeface="helvetica"/>
                <a:cs typeface="helvetica"/>
              </a:rPr>
              <a:t>Sports/Athletics</a:t>
            </a:r>
          </a:p>
          <a:p>
            <a:pPr lvl="1"/>
            <a:r>
              <a:rPr lang="en-US" sz="1600" dirty="0">
                <a:latin typeface="helvetica"/>
                <a:cs typeface="helvetica"/>
              </a:rPr>
              <a:t>Cross Country</a:t>
            </a:r>
          </a:p>
          <a:p>
            <a:pPr lvl="1"/>
            <a:r>
              <a:rPr lang="en-US" sz="1600" dirty="0">
                <a:latin typeface="helvetica"/>
                <a:cs typeface="helvetica"/>
              </a:rPr>
              <a:t>Soccer (Girls/Boys)</a:t>
            </a:r>
          </a:p>
          <a:p>
            <a:pPr lvl="1"/>
            <a:r>
              <a:rPr lang="en-US" sz="1600" dirty="0">
                <a:latin typeface="helvetica"/>
                <a:cs typeface="helvetica"/>
              </a:rPr>
              <a:t>Volleyball (Girls/Boys)</a:t>
            </a:r>
          </a:p>
          <a:p>
            <a:pPr lvl="1"/>
            <a:r>
              <a:rPr lang="en-US" sz="1600" dirty="0">
                <a:latin typeface="helvetica"/>
                <a:cs typeface="helvetica"/>
              </a:rPr>
              <a:t>Basketball (Girls Jr,  Boys 9/Jr./Sr.)</a:t>
            </a:r>
          </a:p>
          <a:p>
            <a:pPr lvl="1"/>
            <a:r>
              <a:rPr lang="en-US" sz="1600" dirty="0">
                <a:latin typeface="helvetica"/>
                <a:cs typeface="helvetica"/>
              </a:rPr>
              <a:t>Ski and Snowboard</a:t>
            </a:r>
          </a:p>
          <a:p>
            <a:pPr lvl="1"/>
            <a:r>
              <a:rPr lang="en-US" sz="1600" dirty="0">
                <a:latin typeface="helvetica"/>
                <a:cs typeface="helvetica"/>
              </a:rPr>
              <a:t>Swimming</a:t>
            </a:r>
          </a:p>
          <a:p>
            <a:pPr lvl="1"/>
            <a:r>
              <a:rPr lang="en-US" sz="1600" dirty="0">
                <a:latin typeface="helvetica"/>
                <a:cs typeface="helvetica"/>
              </a:rPr>
              <a:t>Badminton</a:t>
            </a:r>
          </a:p>
          <a:p>
            <a:pPr lvl="1"/>
            <a:r>
              <a:rPr lang="en-US" sz="1600" dirty="0">
                <a:latin typeface="helvetica"/>
                <a:cs typeface="helvetica"/>
              </a:rPr>
              <a:t>Tennis </a:t>
            </a:r>
          </a:p>
          <a:p>
            <a:pPr lvl="1"/>
            <a:r>
              <a:rPr lang="en-US" sz="1600" dirty="0">
                <a:latin typeface="helvetica"/>
                <a:ea typeface="Calibri"/>
                <a:cs typeface="helvetica"/>
              </a:rPr>
              <a:t>Ultimate Frisbee</a:t>
            </a:r>
            <a:endParaRPr lang="en-US" sz="1600" dirty="0">
              <a:latin typeface="helvetica"/>
              <a:cs typeface="helvetica"/>
            </a:endParaRPr>
          </a:p>
          <a:p>
            <a:pPr lvl="1"/>
            <a:r>
              <a:rPr lang="en-US" sz="1600" dirty="0">
                <a:latin typeface="helvetica"/>
                <a:cs typeface="helvetica"/>
              </a:rPr>
              <a:t>Track &amp; Field</a:t>
            </a:r>
          </a:p>
          <a:p>
            <a:pPr lvl="1"/>
            <a:r>
              <a:rPr lang="en-US" sz="1600" dirty="0">
                <a:latin typeface="helvetica"/>
                <a:cs typeface="helvetica"/>
              </a:rPr>
              <a:t>Golf</a:t>
            </a:r>
          </a:p>
          <a:p>
            <a:pPr lvl="1"/>
            <a:r>
              <a:rPr lang="en-US" sz="1600" dirty="0">
                <a:latin typeface="helvetica"/>
                <a:cs typeface="helvetica"/>
              </a:rPr>
              <a:t>Mountain biking</a:t>
            </a:r>
          </a:p>
          <a:p>
            <a:pPr lvl="1"/>
            <a:endParaRPr lang="en-US"/>
          </a:p>
        </p:txBody>
      </p:sp>
    </p:spTree>
    <p:extLst>
      <p:ext uri="{BB962C8B-B14F-4D97-AF65-F5344CB8AC3E}">
        <p14:creationId xmlns:p14="http://schemas.microsoft.com/office/powerpoint/2010/main" val="20488171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23" name="Picture 51" descr="Image result for fall transparent clipart">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77" r="27405" b="1"/>
          <a:stretch/>
        </p:blipFill>
        <p:spPr bwMode="auto">
          <a:xfrm>
            <a:off x="4133691" y="523804"/>
            <a:ext cx="5010309"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noFill/>
          <a:extLst>
            <a:ext uri="{909E8E84-426E-40DD-AFC4-6F175D3DCCD1}">
              <a14:hiddenFill xmlns:a14="http://schemas.microsoft.com/office/drawing/2010/main">
                <a:solidFill>
                  <a:srgbClr val="FFFFFF"/>
                </a:solidFill>
              </a14:hiddenFill>
            </a:ext>
          </a:extLst>
        </p:spPr>
      </p:pic>
      <p:sp>
        <p:nvSpPr>
          <p:cNvPr id="122" name="Freeform: Shape 121">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Rectangle 1"/>
          <p:cNvSpPr/>
          <p:nvPr/>
        </p:nvSpPr>
        <p:spPr>
          <a:xfrm>
            <a:off x="106363" y="633620"/>
            <a:ext cx="3962400" cy="3905250"/>
          </a:xfrm>
          <a:prstGeom prst="rect">
            <a:avLst/>
          </a:prstGeom>
        </p:spPr>
        <p:txBody>
          <a:bodyPr vert="horz" lIns="91440" tIns="45720" rIns="91440" bIns="45720" rtlCol="0" anchor="t">
            <a:noAutofit/>
          </a:bodyPr>
          <a:lstStyle/>
          <a:p>
            <a:pPr>
              <a:lnSpc>
                <a:spcPct val="90000"/>
              </a:lnSpc>
              <a:spcAft>
                <a:spcPts val="600"/>
              </a:spcAft>
            </a:pPr>
            <a:r>
              <a:rPr lang="en-US" sz="2400" b="1" u="sng" dirty="0">
                <a:solidFill>
                  <a:srgbClr val="FFFFFF"/>
                </a:solidFill>
                <a:latin typeface="helvetica"/>
                <a:cs typeface="helvetica"/>
              </a:rPr>
              <a:t>FALL</a:t>
            </a:r>
          </a:p>
          <a:p>
            <a:pPr indent="-228600">
              <a:lnSpc>
                <a:spcPct val="90000"/>
              </a:lnSpc>
              <a:spcAft>
                <a:spcPts val="600"/>
              </a:spcAft>
              <a:buFont typeface="Arial" panose="020B0604020202020204" pitchFamily="34" charset="0"/>
              <a:buChar char="•"/>
            </a:pPr>
            <a:endParaRPr lang="en-US" sz="1600" dirty="0">
              <a:solidFill>
                <a:srgbClr val="FFFFFF"/>
              </a:solidFill>
              <a:latin typeface="helvetica"/>
              <a:cs typeface="helvetica"/>
            </a:endParaRP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Swimming</a:t>
            </a:r>
            <a:r>
              <a:rPr lang="en-US" sz="1600" dirty="0">
                <a:solidFill>
                  <a:srgbClr val="FFFFFF"/>
                </a:solidFill>
                <a:latin typeface="helvetica"/>
                <a:cs typeface="helvetica"/>
              </a:rPr>
              <a:t> – boys/girls, all ages (number dependent)</a:t>
            </a:r>
            <a:endParaRPr lang="en-US" sz="1600" dirty="0">
              <a:solidFill>
                <a:srgbClr val="FFFFFF"/>
              </a:solidFill>
              <a:latin typeface="helvetica"/>
              <a:ea typeface="Calibri"/>
              <a:cs typeface="helvetica"/>
            </a:endParaRP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Volleyball</a:t>
            </a:r>
            <a:r>
              <a:rPr lang="en-US" sz="1600" dirty="0">
                <a:solidFill>
                  <a:srgbClr val="FFFFFF"/>
                </a:solidFill>
                <a:latin typeface="helvetica"/>
                <a:cs typeface="helvetica"/>
              </a:rPr>
              <a:t>-9/10/sr. girls/boys </a:t>
            </a:r>
            <a:endParaRPr lang="en-US" sz="1600" dirty="0">
              <a:solidFill>
                <a:srgbClr val="FFFFFF"/>
              </a:solidFill>
              <a:latin typeface="helvetica"/>
              <a:ea typeface="Calibri"/>
              <a:cs typeface="helvetica"/>
            </a:endParaRP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Soccer</a:t>
            </a:r>
            <a:r>
              <a:rPr lang="en-US" sz="1600" dirty="0">
                <a:solidFill>
                  <a:srgbClr val="FFFFFF"/>
                </a:solidFill>
                <a:latin typeface="helvetica"/>
                <a:cs typeface="helvetica"/>
              </a:rPr>
              <a:t>-boys</a:t>
            </a:r>
            <a:endParaRPr lang="en-US" sz="1600" dirty="0">
              <a:solidFill>
                <a:srgbClr val="FFFFFF"/>
              </a:solidFill>
              <a:latin typeface="helvetica"/>
              <a:ea typeface="Calibri"/>
              <a:cs typeface="helvetica"/>
            </a:endParaRP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Cross Country</a:t>
            </a:r>
            <a:r>
              <a:rPr lang="en-US" sz="1600" b="1" dirty="0">
                <a:solidFill>
                  <a:srgbClr val="FFFFFF"/>
                </a:solidFill>
                <a:latin typeface="helvetica"/>
                <a:cs typeface="helvetica"/>
              </a:rPr>
              <a:t> </a:t>
            </a:r>
            <a:r>
              <a:rPr lang="en-US" sz="1600" dirty="0">
                <a:solidFill>
                  <a:srgbClr val="FFFFFF"/>
                </a:solidFill>
                <a:latin typeface="helvetica"/>
                <a:cs typeface="helvetica"/>
              </a:rPr>
              <a:t>- boys/girls, all grades</a:t>
            </a: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Cheer &amp; Dance Team</a:t>
            </a:r>
            <a:r>
              <a:rPr lang="en-US" sz="1600" b="1" dirty="0">
                <a:solidFill>
                  <a:srgbClr val="FFFFFF"/>
                </a:solidFill>
                <a:latin typeface="helvetica"/>
                <a:cs typeface="helvetica"/>
              </a:rPr>
              <a:t> </a:t>
            </a:r>
            <a:r>
              <a:rPr lang="en-US" sz="1600" dirty="0">
                <a:solidFill>
                  <a:srgbClr val="FFFFFF"/>
                </a:solidFill>
                <a:latin typeface="helvetica"/>
                <a:cs typeface="helvetica"/>
              </a:rPr>
              <a:t>– open to all grades </a:t>
            </a:r>
            <a:endParaRPr lang="en-US" sz="1600" dirty="0">
              <a:solidFill>
                <a:srgbClr val="FFFFFF"/>
              </a:solidFill>
              <a:latin typeface="helvetica"/>
              <a:ea typeface="Calibri"/>
              <a:cs typeface="helvetica"/>
            </a:endParaRP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Wrestling</a:t>
            </a:r>
            <a:r>
              <a:rPr lang="en-US" sz="1600" b="1" dirty="0">
                <a:solidFill>
                  <a:srgbClr val="FFFFFF"/>
                </a:solidFill>
                <a:latin typeface="helvetica"/>
                <a:cs typeface="helvetica"/>
              </a:rPr>
              <a:t>- </a:t>
            </a:r>
            <a:r>
              <a:rPr lang="en-US" sz="1600" dirty="0">
                <a:solidFill>
                  <a:srgbClr val="FFFFFF"/>
                </a:solidFill>
                <a:latin typeface="helvetica"/>
                <a:cs typeface="helvetica"/>
              </a:rPr>
              <a:t>open to all grades</a:t>
            </a:r>
            <a:endParaRPr lang="en-US" sz="1600" dirty="0">
              <a:solidFill>
                <a:srgbClr val="FFFFFF"/>
              </a:solidFill>
              <a:latin typeface="helvetica"/>
              <a:ea typeface="Calibri"/>
              <a:cs typeface="helvetica"/>
            </a:endParaRPr>
          </a:p>
          <a:p>
            <a:pPr marL="285750" indent="-228600">
              <a:lnSpc>
                <a:spcPct val="90000"/>
              </a:lnSpc>
              <a:spcAft>
                <a:spcPts val="600"/>
              </a:spcAft>
              <a:buFont typeface="Arial" panose="020B0604020202020204" pitchFamily="34" charset="0"/>
              <a:buChar char="•"/>
            </a:pPr>
            <a:endParaRPr lang="en-US" sz="1600">
              <a:solidFill>
                <a:srgbClr val="FFFFFF"/>
              </a:solidFill>
            </a:endParaRPr>
          </a:p>
          <a:p>
            <a:pPr indent="-228600">
              <a:lnSpc>
                <a:spcPct val="90000"/>
              </a:lnSpc>
              <a:spcAft>
                <a:spcPts val="600"/>
              </a:spcAft>
              <a:buFont typeface="Arial" panose="020B0604020202020204" pitchFamily="34" charset="0"/>
              <a:buChar char="•"/>
            </a:pPr>
            <a:endParaRPr lang="en-US" sz="1600" dirty="0">
              <a:solidFill>
                <a:srgbClr val="FFFFFF"/>
              </a:solidFill>
              <a:latin typeface="helvetica"/>
              <a:cs typeface="helvetica"/>
            </a:endParaRPr>
          </a:p>
          <a:p>
            <a:pPr>
              <a:lnSpc>
                <a:spcPct val="90000"/>
              </a:lnSpc>
              <a:spcAft>
                <a:spcPts val="600"/>
              </a:spcAft>
            </a:pPr>
            <a:r>
              <a:rPr lang="en-US" sz="1600" i="1" dirty="0">
                <a:solidFill>
                  <a:srgbClr val="FFFFFF"/>
                </a:solidFill>
                <a:latin typeface="helvetica"/>
                <a:cs typeface="helvetica"/>
              </a:rPr>
              <a:t>       Highlights</a:t>
            </a:r>
            <a:r>
              <a:rPr lang="en-US" sz="1600" dirty="0">
                <a:solidFill>
                  <a:srgbClr val="FFFFFF"/>
                </a:solidFill>
                <a:latin typeface="helvetica"/>
                <a:cs typeface="helvetica"/>
              </a:rPr>
              <a:t> </a:t>
            </a:r>
          </a:p>
          <a:p>
            <a:pPr marL="285750" indent="-228600">
              <a:lnSpc>
                <a:spcPct val="90000"/>
              </a:lnSpc>
              <a:spcAft>
                <a:spcPts val="600"/>
              </a:spcAft>
              <a:buFont typeface="Arial" panose="020B0604020202020204" pitchFamily="34" charset="0"/>
              <a:buChar char="•"/>
            </a:pPr>
            <a:r>
              <a:rPr lang="en-US" sz="1600" dirty="0">
                <a:solidFill>
                  <a:srgbClr val="FFFFFF"/>
                </a:solidFill>
                <a:latin typeface="helvetica"/>
                <a:cs typeface="helvetica"/>
              </a:rPr>
              <a:t>Senior Boys' Volleyball – came 5</a:t>
            </a:r>
            <a:r>
              <a:rPr lang="en-US" sz="1600" baseline="30000" dirty="0">
                <a:solidFill>
                  <a:srgbClr val="FFFFFF"/>
                </a:solidFill>
                <a:latin typeface="helvetica"/>
                <a:cs typeface="helvetica"/>
              </a:rPr>
              <a:t>th</a:t>
            </a:r>
            <a:r>
              <a:rPr lang="en-US" sz="1600" dirty="0">
                <a:solidFill>
                  <a:srgbClr val="FFFFFF"/>
                </a:solidFill>
                <a:latin typeface="helvetica"/>
                <a:cs typeface="helvetica"/>
              </a:rPr>
              <a:t> at Provincial Championships </a:t>
            </a:r>
          </a:p>
          <a:p>
            <a:pPr marL="285750" indent="-228600">
              <a:lnSpc>
                <a:spcPct val="90000"/>
              </a:lnSpc>
              <a:spcAft>
                <a:spcPts val="600"/>
              </a:spcAft>
              <a:buFont typeface="Arial" panose="020B0604020202020204" pitchFamily="34" charset="0"/>
              <a:buChar char="•"/>
            </a:pPr>
            <a:r>
              <a:rPr lang="en-US" sz="1600" dirty="0">
                <a:solidFill>
                  <a:srgbClr val="FFFFFF"/>
                </a:solidFill>
                <a:latin typeface="helvetica"/>
                <a:cs typeface="helvetica"/>
              </a:rPr>
              <a:t>Swim Team- four students made Provincials</a:t>
            </a:r>
            <a:endParaRPr lang="en-US" sz="1600" dirty="0">
              <a:solidFill>
                <a:srgbClr val="FFFFFF"/>
              </a:solidFill>
              <a:latin typeface="helvetica"/>
              <a:ea typeface="Calibri"/>
              <a:cs typeface="helvetica"/>
            </a:endParaRPr>
          </a:p>
          <a:p>
            <a:pPr marL="285750" indent="-228600">
              <a:lnSpc>
                <a:spcPct val="90000"/>
              </a:lnSpc>
              <a:spcAft>
                <a:spcPts val="600"/>
              </a:spcAft>
              <a:buFont typeface="Arial" panose="020B0604020202020204" pitchFamily="34" charset="0"/>
              <a:buChar char="•"/>
            </a:pPr>
            <a:r>
              <a:rPr lang="en-US" sz="1600" dirty="0">
                <a:solidFill>
                  <a:srgbClr val="FFFFFF"/>
                </a:solidFill>
                <a:latin typeface="helvetica"/>
                <a:cs typeface="helvetica"/>
              </a:rPr>
              <a:t>Cross Country- 3 team members made Provincials in Victoria</a:t>
            </a:r>
            <a:endParaRPr lang="en-US" sz="1600" dirty="0">
              <a:solidFill>
                <a:srgbClr val="FFFFFF"/>
              </a:solidFill>
              <a:latin typeface="helvetica"/>
              <a:ea typeface="Calibri"/>
              <a:cs typeface="helvetica"/>
            </a:endParaRPr>
          </a:p>
        </p:txBody>
      </p:sp>
      <p:sp>
        <p:nvSpPr>
          <p:cNvPr id="5" name="AutoShape 28" descr="Image result for fall">
            <a:hlinkClick r:id="rId4"/>
          </p:cNvPr>
          <p:cNvSpPr>
            <a:spLocks noChangeAspect="1" noChangeArrowheads="1"/>
          </p:cNvSpPr>
          <p:nvPr/>
        </p:nvSpPr>
        <p:spPr bwMode="auto">
          <a:xfrm>
            <a:off x="106363" y="-5715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0" descr="Image result for fall">
            <a:hlinkClick r:id="rId4"/>
          </p:cNvPr>
          <p:cNvSpPr>
            <a:spLocks noChangeAspect="1" noChangeArrowheads="1"/>
          </p:cNvSpPr>
          <p:nvPr/>
        </p:nvSpPr>
        <p:spPr bwMode="auto">
          <a:xfrm>
            <a:off x="258763" y="-4191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2354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42402E1-B9D8-424B-837F-6E4AA2E0F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Rectangle 1"/>
          <p:cNvSpPr/>
          <p:nvPr/>
        </p:nvSpPr>
        <p:spPr>
          <a:xfrm>
            <a:off x="304800" y="990600"/>
            <a:ext cx="3284982" cy="3547872"/>
          </a:xfrm>
          <a:prstGeom prst="rect">
            <a:avLst/>
          </a:prstGeom>
        </p:spPr>
        <p:txBody>
          <a:bodyPr vert="horz" lIns="91440" tIns="45720" rIns="91440" bIns="45720" rtlCol="0" anchor="t">
            <a:normAutofit/>
          </a:bodyPr>
          <a:lstStyle/>
          <a:p>
            <a:pPr>
              <a:lnSpc>
                <a:spcPct val="90000"/>
              </a:lnSpc>
              <a:spcAft>
                <a:spcPts val="600"/>
              </a:spcAft>
            </a:pPr>
            <a:r>
              <a:rPr lang="en-US" sz="2400" b="1" u="sng" dirty="0">
                <a:solidFill>
                  <a:srgbClr val="FFFFFE"/>
                </a:solidFill>
                <a:latin typeface="helvetica"/>
                <a:cs typeface="helvetica"/>
              </a:rPr>
              <a:t>WINTER</a:t>
            </a:r>
          </a:p>
          <a:p>
            <a:pPr indent="-228600">
              <a:lnSpc>
                <a:spcPct val="90000"/>
              </a:lnSpc>
              <a:spcAft>
                <a:spcPts val="600"/>
              </a:spcAft>
              <a:buFont typeface="Arial" panose="020B0604020202020204" pitchFamily="34" charset="0"/>
              <a:buChar char="•"/>
            </a:pPr>
            <a:endParaRPr lang="en-US" sz="1600" dirty="0">
              <a:solidFill>
                <a:srgbClr val="FFFFFE"/>
              </a:solidFill>
              <a:latin typeface="helvetica"/>
              <a:cs typeface="helvetica"/>
            </a:endParaRP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Basketball</a:t>
            </a:r>
            <a:r>
              <a:rPr lang="en-US" sz="1600" dirty="0">
                <a:solidFill>
                  <a:srgbClr val="FFFFFE"/>
                </a:solidFill>
                <a:latin typeface="helvetica"/>
                <a:cs typeface="helvetica"/>
              </a:rPr>
              <a:t> - 9/10/sr. boys</a:t>
            </a:r>
            <a:endParaRPr lang="en-US" sz="1600" dirty="0">
              <a:solidFill>
                <a:srgbClr val="FFFFFE"/>
              </a:solidFill>
              <a:latin typeface="helvetica"/>
              <a:ea typeface="Calibri"/>
              <a:cs typeface="helvetica"/>
            </a:endParaRP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Jr/Sr. Girls' Basketball</a:t>
            </a: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Ski and Snowboard Team</a:t>
            </a:r>
            <a:r>
              <a:rPr lang="en-US" sz="1600" dirty="0">
                <a:solidFill>
                  <a:srgbClr val="FFFFFE"/>
                </a:solidFill>
                <a:latin typeface="helvetica"/>
                <a:cs typeface="helvetica"/>
              </a:rPr>
              <a:t> – boys/girls, all grades</a:t>
            </a:r>
          </a:p>
          <a:p>
            <a:pPr marL="57150">
              <a:lnSpc>
                <a:spcPct val="90000"/>
              </a:lnSpc>
              <a:spcAft>
                <a:spcPts val="600"/>
              </a:spcAft>
            </a:pPr>
            <a:endParaRPr lang="en-US" sz="1700">
              <a:solidFill>
                <a:srgbClr val="FFFFFE"/>
              </a:solidFill>
            </a:endParaRPr>
          </a:p>
          <a:p>
            <a:pPr indent="-228600">
              <a:lnSpc>
                <a:spcPct val="90000"/>
              </a:lnSpc>
              <a:spcAft>
                <a:spcPts val="600"/>
              </a:spcAft>
              <a:buFont typeface="Arial" panose="020B0604020202020204" pitchFamily="34" charset="0"/>
              <a:buChar char="•"/>
            </a:pPr>
            <a:endParaRPr lang="en-US" sz="1700">
              <a:solidFill>
                <a:srgbClr val="FFFFFE"/>
              </a:solidFill>
            </a:endParaRPr>
          </a:p>
          <a:p>
            <a:pPr indent="-228600">
              <a:lnSpc>
                <a:spcPct val="90000"/>
              </a:lnSpc>
              <a:spcAft>
                <a:spcPts val="600"/>
              </a:spcAft>
              <a:buFont typeface="Arial" panose="020B0604020202020204" pitchFamily="34" charset="0"/>
              <a:buChar char="•"/>
            </a:pPr>
            <a:endParaRPr lang="en-US" sz="1700">
              <a:solidFill>
                <a:srgbClr val="FFFFFE"/>
              </a:solidFill>
            </a:endParaRPr>
          </a:p>
        </p:txBody>
      </p:sp>
      <p:pic>
        <p:nvPicPr>
          <p:cNvPr id="4100" name="Picture 4" descr="Image result for snow transparent clipar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83" r="28022" b="2"/>
          <a:stretch/>
        </p:blipFill>
        <p:spPr bwMode="auto">
          <a:xfrm>
            <a:off x="5093232" y="521208"/>
            <a:ext cx="4050768" cy="2770632"/>
          </a:xfrm>
          <a:custGeom>
            <a:avLst/>
            <a:gdLst/>
            <a:ahLst/>
            <a:cxnLst/>
            <a:rect l="l" t="t" r="r" b="b"/>
            <a:pathLst>
              <a:path w="5401023" h="2770632">
                <a:moveTo>
                  <a:pt x="3214941" y="0"/>
                </a:moveTo>
                <a:lnTo>
                  <a:pt x="5401023" y="0"/>
                </a:lnTo>
                <a:lnTo>
                  <a:pt x="5401023" y="2770632"/>
                </a:lnTo>
                <a:lnTo>
                  <a:pt x="3214941" y="2770632"/>
                </a:lnTo>
                <a:lnTo>
                  <a:pt x="3214941" y="2768786"/>
                </a:lnTo>
                <a:lnTo>
                  <a:pt x="1865202" y="2768786"/>
                </a:lnTo>
                <a:lnTo>
                  <a:pt x="1865202" y="2768787"/>
                </a:lnTo>
                <a:lnTo>
                  <a:pt x="0" y="2768787"/>
                </a:lnTo>
                <a:lnTo>
                  <a:pt x="1325372" y="2605"/>
                </a:lnTo>
                <a:lnTo>
                  <a:pt x="1653397" y="2605"/>
                </a:lnTo>
                <a:lnTo>
                  <a:pt x="1653397" y="2597"/>
                </a:lnTo>
                <a:lnTo>
                  <a:pt x="1723225" y="2597"/>
                </a:lnTo>
                <a:lnTo>
                  <a:pt x="1723225" y="2596"/>
                </a:lnTo>
                <a:lnTo>
                  <a:pt x="2263055" y="2596"/>
                </a:lnTo>
                <a:lnTo>
                  <a:pt x="2263055" y="2597"/>
                </a:lnTo>
                <a:lnTo>
                  <a:pt x="3204175" y="2597"/>
                </a:lnTo>
                <a:lnTo>
                  <a:pt x="3204175" y="2604"/>
                </a:lnTo>
                <a:lnTo>
                  <a:pt x="3214941" y="2604"/>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46820EC-DF7C-48EB-95EA-5F47033DD5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8" r="5750"/>
          <a:stretch/>
        </p:blipFill>
        <p:spPr bwMode="auto">
          <a:xfrm>
            <a:off x="4024688" y="3429000"/>
            <a:ext cx="5119312" cy="2755142"/>
          </a:xfrm>
          <a:custGeom>
            <a:avLst/>
            <a:gdLst/>
            <a:ahLst/>
            <a:cxnLst/>
            <a:rect l="l" t="t" r="r" b="b"/>
            <a:pathLst>
              <a:path w="6825749" h="2755142">
                <a:moveTo>
                  <a:pt x="3353180" y="0"/>
                </a:moveTo>
                <a:lnTo>
                  <a:pt x="4045207" y="0"/>
                </a:lnTo>
                <a:lnTo>
                  <a:pt x="4045207" y="1"/>
                </a:lnTo>
                <a:lnTo>
                  <a:pt x="4692417" y="1"/>
                </a:lnTo>
                <a:lnTo>
                  <a:pt x="4781930" y="1"/>
                </a:lnTo>
                <a:lnTo>
                  <a:pt x="4781930" y="0"/>
                </a:lnTo>
                <a:lnTo>
                  <a:pt x="5473957" y="0"/>
                </a:lnTo>
                <a:lnTo>
                  <a:pt x="5473957" y="1"/>
                </a:lnTo>
                <a:lnTo>
                  <a:pt x="6680412" y="1"/>
                </a:lnTo>
                <a:lnTo>
                  <a:pt x="6680412" y="2798"/>
                </a:lnTo>
                <a:lnTo>
                  <a:pt x="6825749" y="2798"/>
                </a:lnTo>
                <a:lnTo>
                  <a:pt x="6825749" y="2755142"/>
                </a:lnTo>
                <a:lnTo>
                  <a:pt x="4748668" y="2755142"/>
                </a:lnTo>
                <a:lnTo>
                  <a:pt x="4748668" y="2755099"/>
                </a:lnTo>
                <a:lnTo>
                  <a:pt x="3535184" y="2755099"/>
                </a:lnTo>
                <a:lnTo>
                  <a:pt x="3321602" y="2755099"/>
                </a:lnTo>
                <a:lnTo>
                  <a:pt x="3321602" y="2755100"/>
                </a:lnTo>
                <a:lnTo>
                  <a:pt x="1892852" y="2755100"/>
                </a:lnTo>
                <a:lnTo>
                  <a:pt x="1428750" y="2755100"/>
                </a:lnTo>
                <a:lnTo>
                  <a:pt x="0" y="2755100"/>
                </a:lnTo>
                <a:lnTo>
                  <a:pt x="1345020" y="10"/>
                </a:lnTo>
                <a:lnTo>
                  <a:pt x="1677909" y="10"/>
                </a:lnTo>
                <a:lnTo>
                  <a:pt x="1677909" y="2"/>
                </a:lnTo>
                <a:lnTo>
                  <a:pt x="1748771" y="2"/>
                </a:lnTo>
                <a:lnTo>
                  <a:pt x="1748771" y="1"/>
                </a:lnTo>
                <a:lnTo>
                  <a:pt x="2296604" y="1"/>
                </a:lnTo>
                <a:lnTo>
                  <a:pt x="2296604" y="2"/>
                </a:lnTo>
                <a:lnTo>
                  <a:pt x="3106658" y="2"/>
                </a:lnTo>
                <a:lnTo>
                  <a:pt x="3177521" y="2"/>
                </a:lnTo>
                <a:lnTo>
                  <a:pt x="3177521" y="1"/>
                </a:lnTo>
                <a:lnTo>
                  <a:pt x="3263667" y="1"/>
                </a:lnTo>
                <a:lnTo>
                  <a:pt x="3353180" y="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9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cherry #cherryblossom #blossom #peachflower #peach - Transparent Cherry  Blossom Vector, HD Png Download - kindpng">
            <a:extLst>
              <a:ext uri="{FF2B5EF4-FFF2-40B4-BE49-F238E27FC236}">
                <a16:creationId xmlns:a16="http://schemas.microsoft.com/office/drawing/2014/main" id="{0F6D077C-9A00-4B78-B578-2DACC8199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82" r="2111" b="-2"/>
          <a:stretch/>
        </p:blipFill>
        <p:spPr bwMode="auto">
          <a:xfrm>
            <a:off x="3088140" y="10"/>
            <a:ext cx="605586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6" name="Freeform: Shape 7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8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p:cNvSpPr/>
          <p:nvPr/>
        </p:nvSpPr>
        <p:spPr>
          <a:xfrm>
            <a:off x="228600" y="685800"/>
            <a:ext cx="4207565" cy="4154361"/>
          </a:xfrm>
          <a:prstGeom prst="rect">
            <a:avLst/>
          </a:prstGeom>
        </p:spPr>
        <p:txBody>
          <a:bodyPr vert="horz" lIns="91440" tIns="45720" rIns="91440" bIns="45720" rtlCol="0" anchor="t">
            <a:normAutofit/>
          </a:bodyPr>
          <a:lstStyle/>
          <a:p>
            <a:pPr>
              <a:lnSpc>
                <a:spcPct val="90000"/>
              </a:lnSpc>
              <a:spcAft>
                <a:spcPts val="600"/>
              </a:spcAft>
            </a:pPr>
            <a:r>
              <a:rPr lang="en-US" sz="2400" b="1" u="sng" dirty="0">
                <a:latin typeface="helvetica"/>
                <a:cs typeface="helvetica"/>
              </a:rPr>
              <a:t>SPRING</a:t>
            </a:r>
          </a:p>
          <a:p>
            <a:pPr marL="285750" indent="-228600">
              <a:lnSpc>
                <a:spcPct val="90000"/>
              </a:lnSpc>
              <a:spcAft>
                <a:spcPts val="600"/>
              </a:spcAft>
              <a:buFont typeface="Arial" panose="020B0604020202020204" pitchFamily="34" charset="0"/>
              <a:buChar char="•"/>
            </a:pPr>
            <a:endParaRPr lang="en-US" sz="1300" dirty="0">
              <a:latin typeface="helvetica"/>
              <a:cs typeface="helvetica"/>
            </a:endParaRP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Tennis</a:t>
            </a:r>
            <a:r>
              <a:rPr lang="en-US" sz="1600" dirty="0">
                <a:latin typeface="helvetica"/>
                <a:cs typeface="helvetica"/>
              </a:rPr>
              <a:t> – boys/girls, all ages</a:t>
            </a: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Badminton</a:t>
            </a:r>
            <a:r>
              <a:rPr lang="en-US" sz="1600" dirty="0">
                <a:latin typeface="helvetica"/>
                <a:cs typeface="helvetica"/>
              </a:rPr>
              <a:t> – boys/girls, all ages</a:t>
            </a: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Track and Field </a:t>
            </a:r>
            <a:r>
              <a:rPr lang="en-US" sz="1600" dirty="0">
                <a:latin typeface="helvetica"/>
                <a:cs typeface="helvetica"/>
              </a:rPr>
              <a:t>– boys/girls, all ages</a:t>
            </a: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Basketball</a:t>
            </a:r>
            <a:r>
              <a:rPr lang="en-US" sz="1600" dirty="0">
                <a:latin typeface="helvetica"/>
                <a:cs typeface="helvetica"/>
              </a:rPr>
              <a:t> – Spring league, all ages </a:t>
            </a: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Soccer</a:t>
            </a:r>
            <a:r>
              <a:rPr lang="en-US" sz="1600" dirty="0">
                <a:latin typeface="helvetica"/>
                <a:cs typeface="helvetica"/>
              </a:rPr>
              <a:t> – girls all grades </a:t>
            </a: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Mountain Biking </a:t>
            </a:r>
            <a:r>
              <a:rPr lang="en-US" sz="1600" dirty="0">
                <a:latin typeface="helvetica"/>
                <a:cs typeface="helvetica"/>
              </a:rPr>
              <a:t> – boys/girls, all ages</a:t>
            </a:r>
          </a:p>
          <a:p>
            <a:pPr marL="285750" indent="-228600">
              <a:lnSpc>
                <a:spcPct val="90000"/>
              </a:lnSpc>
              <a:spcAft>
                <a:spcPts val="600"/>
              </a:spcAft>
              <a:buFont typeface="Arial" panose="020B0604020202020204" pitchFamily="34" charset="0"/>
              <a:buChar char="•"/>
            </a:pPr>
            <a:r>
              <a:rPr lang="en-US" sz="1600" b="1" dirty="0">
                <a:solidFill>
                  <a:srgbClr val="FF0000"/>
                </a:solidFill>
                <a:latin typeface="helvetica"/>
                <a:cs typeface="helvetica"/>
              </a:rPr>
              <a:t>Golf</a:t>
            </a:r>
            <a:r>
              <a:rPr lang="en-US" sz="1600" b="1" dirty="0">
                <a:latin typeface="helvetica"/>
                <a:cs typeface="helvetica"/>
              </a:rPr>
              <a:t>- </a:t>
            </a:r>
            <a:r>
              <a:rPr lang="en-US" sz="1600" dirty="0">
                <a:latin typeface="helvetica"/>
                <a:cs typeface="helvetica"/>
              </a:rPr>
              <a:t>boys/girls, all ages</a:t>
            </a:r>
          </a:p>
          <a:p>
            <a:pPr indent="-228600">
              <a:lnSpc>
                <a:spcPct val="90000"/>
              </a:lnSpc>
              <a:spcAft>
                <a:spcPts val="600"/>
              </a:spcAft>
              <a:buFont typeface="Arial" panose="020B0604020202020204" pitchFamily="34" charset="0"/>
              <a:buChar char="•"/>
            </a:pPr>
            <a:endParaRPr lang="en-US" sz="1300" dirty="0">
              <a:latin typeface="helvetica"/>
              <a:cs typeface="helvetica"/>
            </a:endParaRPr>
          </a:p>
          <a:p>
            <a:pPr>
              <a:lnSpc>
                <a:spcPct val="90000"/>
              </a:lnSpc>
              <a:spcAft>
                <a:spcPts val="600"/>
              </a:spcAft>
            </a:pPr>
            <a:r>
              <a:rPr lang="en-US" sz="1400" i="1" dirty="0">
                <a:latin typeface="helvetica"/>
                <a:cs typeface="helvetica"/>
              </a:rPr>
              <a:t>       </a:t>
            </a:r>
            <a:endParaRPr lang="en-US" sz="1300" dirty="0">
              <a:latin typeface="helvetica"/>
              <a:cs typeface="helvetica"/>
            </a:endParaRPr>
          </a:p>
        </p:txBody>
      </p:sp>
    </p:spTree>
    <p:extLst>
      <p:ext uri="{BB962C8B-B14F-4D97-AF65-F5344CB8AC3E}">
        <p14:creationId xmlns:p14="http://schemas.microsoft.com/office/powerpoint/2010/main" val="24196222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 photo description available.">
            <a:extLst>
              <a:ext uri="{FF2B5EF4-FFF2-40B4-BE49-F238E27FC236}">
                <a16:creationId xmlns:a16="http://schemas.microsoft.com/office/drawing/2014/main" id="{68D2FCBB-9827-4ADC-A525-67B95B904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6" r="19823" b="1"/>
          <a:stretch/>
        </p:blipFill>
        <p:spPr bwMode="auto">
          <a:xfrm>
            <a:off x="4133691" y="523804"/>
            <a:ext cx="5010309"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solidFill>
            <a:srgbClr val="FFFFFF"/>
          </a:solidFill>
        </p:spPr>
      </p:pic>
      <p:sp>
        <p:nvSpPr>
          <p:cNvPr id="139" name="Freeform: Shape 138">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73" name="Title 1">
            <a:extLst>
              <a:ext uri="{FF2B5EF4-FFF2-40B4-BE49-F238E27FC236}">
                <a16:creationId xmlns:a16="http://schemas.microsoft.com/office/drawing/2014/main" id="{BB4E7374-B88C-4602-9B83-9337460E096C}"/>
              </a:ext>
            </a:extLst>
          </p:cNvPr>
          <p:cNvSpPr>
            <a:spLocks noGrp="1"/>
          </p:cNvSpPr>
          <p:nvPr>
            <p:ph type="title"/>
          </p:nvPr>
        </p:nvSpPr>
        <p:spPr>
          <a:xfrm>
            <a:off x="630935" y="914400"/>
            <a:ext cx="3833908" cy="1095375"/>
          </a:xfrm>
        </p:spPr>
        <p:txBody>
          <a:bodyPr vert="horz" lIns="91440" tIns="45720" rIns="91440" bIns="45720" rtlCol="0" anchor="ctr">
            <a:normAutofit/>
          </a:bodyPr>
          <a:lstStyle/>
          <a:p>
            <a:pPr defTabSz="914400"/>
            <a:r>
              <a:rPr lang="en-US" sz="2400" b="1" u="sng" dirty="0">
                <a:solidFill>
                  <a:srgbClr val="FFFFFF"/>
                </a:solidFill>
                <a:latin typeface="helvetica"/>
                <a:cs typeface="helvetica"/>
              </a:rPr>
              <a:t>INTRAMURALS</a:t>
            </a:r>
            <a:br>
              <a:rPr lang="en-US" sz="3400" b="1" u="sng" dirty="0">
                <a:latin typeface="helvetica"/>
              </a:rPr>
            </a:br>
            <a:endParaRPr lang="en-US" sz="3400">
              <a:solidFill>
                <a:srgbClr val="FFFFFF"/>
              </a:solidFill>
              <a:latin typeface="helvetica"/>
              <a:cs typeface="helvetica"/>
            </a:endParaRPr>
          </a:p>
        </p:txBody>
      </p:sp>
      <p:sp>
        <p:nvSpPr>
          <p:cNvPr id="2" name="Rectangle 1"/>
          <p:cNvSpPr/>
          <p:nvPr/>
        </p:nvSpPr>
        <p:spPr>
          <a:xfrm>
            <a:off x="244423" y="1362075"/>
            <a:ext cx="3644846" cy="4133850"/>
          </a:xfrm>
          <a:prstGeom prst="rect">
            <a:avLst/>
          </a:prstGeom>
        </p:spPr>
        <p:txBody>
          <a:bodyPr vert="horz" lIns="91440" tIns="45720" rIns="91440" bIns="45720" rtlCol="0" anchor="t">
            <a:normAutofit/>
          </a:bodyPr>
          <a:lstStyle/>
          <a:p>
            <a:pPr indent="-228600">
              <a:lnSpc>
                <a:spcPct val="90000"/>
              </a:lnSpc>
              <a:spcBef>
                <a:spcPct val="20000"/>
              </a:spcBef>
              <a:buClr>
                <a:schemeClr val="accent2"/>
              </a:buClr>
              <a:buSzPct val="85000"/>
              <a:buFont typeface="Arial" panose="020B0604020202020204" pitchFamily="34" charset="0"/>
              <a:buChar char="•"/>
            </a:pPr>
            <a:endParaRPr lang="en-US" sz="1400" dirty="0">
              <a:solidFill>
                <a:srgbClr val="FFFFFF"/>
              </a:solidFill>
              <a:latin typeface="helvetica"/>
              <a:cs typeface="helvetica"/>
            </a:endParaRPr>
          </a:p>
          <a:p>
            <a:pPr marL="285750" indent="-228600">
              <a:lnSpc>
                <a:spcPct val="90000"/>
              </a:lnSpc>
              <a:spcBef>
                <a:spcPct val="20000"/>
              </a:spcBef>
              <a:buClr>
                <a:schemeClr val="accent2"/>
              </a:buClr>
              <a:buSzPct val="85000"/>
              <a:buFont typeface="Arial" panose="020B0604020202020204" pitchFamily="34" charset="0"/>
              <a:buChar char="•"/>
            </a:pPr>
            <a:r>
              <a:rPr lang="en-US" sz="1600" dirty="0">
                <a:solidFill>
                  <a:srgbClr val="FFFFFF"/>
                </a:solidFill>
                <a:latin typeface="helvetica"/>
                <a:cs typeface="helvetica"/>
              </a:rPr>
              <a:t>All year long at lunch</a:t>
            </a:r>
          </a:p>
          <a:p>
            <a:pPr marL="285750" indent="-228600">
              <a:lnSpc>
                <a:spcPct val="90000"/>
              </a:lnSpc>
              <a:spcBef>
                <a:spcPct val="20000"/>
              </a:spcBef>
              <a:buClr>
                <a:schemeClr val="accent2"/>
              </a:buClr>
              <a:buSzPct val="85000"/>
              <a:buFont typeface="Arial" panose="020B0604020202020204" pitchFamily="34" charset="0"/>
              <a:buChar char="•"/>
            </a:pPr>
            <a:r>
              <a:rPr lang="en-US" sz="1600" dirty="0">
                <a:solidFill>
                  <a:srgbClr val="FFFFFF"/>
                </a:solidFill>
                <a:latin typeface="helvetica"/>
                <a:cs typeface="helvetica"/>
              </a:rPr>
              <a:t>Co-ed</a:t>
            </a:r>
          </a:p>
          <a:p>
            <a:pPr marL="285750" indent="-228600">
              <a:lnSpc>
                <a:spcPct val="90000"/>
              </a:lnSpc>
              <a:spcBef>
                <a:spcPct val="20000"/>
              </a:spcBef>
              <a:buClr>
                <a:schemeClr val="accent2"/>
              </a:buClr>
              <a:buSzPct val="85000"/>
              <a:buFont typeface="Arial" panose="020B0604020202020204" pitchFamily="34" charset="0"/>
              <a:buChar char="•"/>
            </a:pPr>
            <a:r>
              <a:rPr lang="en-US" sz="1600" dirty="0">
                <a:solidFill>
                  <a:srgbClr val="FFFFFF"/>
                </a:solidFill>
                <a:latin typeface="helvetica"/>
                <a:cs typeface="helvetica"/>
              </a:rPr>
              <a:t>Emphasis on sportsmanship</a:t>
            </a:r>
          </a:p>
          <a:p>
            <a:pPr marL="285750" indent="-228600">
              <a:lnSpc>
                <a:spcPct val="90000"/>
              </a:lnSpc>
              <a:spcBef>
                <a:spcPct val="20000"/>
              </a:spcBef>
              <a:buClr>
                <a:schemeClr val="accent2"/>
              </a:buClr>
              <a:buSzPct val="85000"/>
              <a:buFont typeface="Arial" panose="020B0604020202020204" pitchFamily="34" charset="0"/>
              <a:buChar char="•"/>
            </a:pPr>
            <a:r>
              <a:rPr lang="en-US" sz="1600" dirty="0">
                <a:solidFill>
                  <a:srgbClr val="FFFFFF"/>
                </a:solidFill>
                <a:latin typeface="helvetica"/>
                <a:cs typeface="helvetica"/>
              </a:rPr>
              <a:t>T-shirts for sportsmanship</a:t>
            </a:r>
          </a:p>
          <a:p>
            <a:pPr marL="285750" indent="-228600">
              <a:lnSpc>
                <a:spcPct val="90000"/>
              </a:lnSpc>
              <a:spcBef>
                <a:spcPct val="20000"/>
              </a:spcBef>
              <a:buClr>
                <a:schemeClr val="accent2"/>
              </a:buClr>
              <a:buSzPct val="85000"/>
              <a:buFont typeface="Arial" panose="020B0604020202020204" pitchFamily="34" charset="0"/>
              <a:buChar char="•"/>
            </a:pPr>
            <a:r>
              <a:rPr lang="en-US" sz="1600" i="1" dirty="0">
                <a:solidFill>
                  <a:srgbClr val="FFFFFF"/>
                </a:solidFill>
                <a:latin typeface="helvetica"/>
                <a:cs typeface="helvetica"/>
              </a:rPr>
              <a:t>Handball, Basketball, Floor Hockey, Dodgeball, Soccer, Badminton, Volleyball, drop in activities</a:t>
            </a:r>
          </a:p>
          <a:p>
            <a:pPr marL="285750" indent="-228600">
              <a:lnSpc>
                <a:spcPct val="90000"/>
              </a:lnSpc>
              <a:spcBef>
                <a:spcPct val="20000"/>
              </a:spcBef>
              <a:buClr>
                <a:schemeClr val="accent2"/>
              </a:buClr>
              <a:buSzPct val="85000"/>
              <a:buFont typeface="Arial" panose="020B0604020202020204" pitchFamily="34" charset="0"/>
              <a:buChar char="•"/>
            </a:pPr>
            <a:endParaRPr lang="en-US" sz="1600">
              <a:solidFill>
                <a:srgbClr val="FFFFFF"/>
              </a:solidFill>
            </a:endParaRPr>
          </a:p>
          <a:p>
            <a:pPr>
              <a:lnSpc>
                <a:spcPct val="90000"/>
              </a:lnSpc>
              <a:spcBef>
                <a:spcPct val="20000"/>
              </a:spcBef>
              <a:buClr>
                <a:schemeClr val="accent2"/>
              </a:buClr>
              <a:buSzPct val="85000"/>
            </a:pPr>
            <a:endParaRPr lang="en-US" sz="1600">
              <a:solidFill>
                <a:srgbClr val="FFFFFF"/>
              </a:solidFill>
            </a:endParaRPr>
          </a:p>
        </p:txBody>
      </p:sp>
    </p:spTree>
    <p:extLst>
      <p:ext uri="{BB962C8B-B14F-4D97-AF65-F5344CB8AC3E}">
        <p14:creationId xmlns:p14="http://schemas.microsoft.com/office/powerpoint/2010/main" val="3339352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40022" y="365760"/>
            <a:ext cx="7025402" cy="1188720"/>
          </a:xfrm>
        </p:spPr>
        <p:txBody>
          <a:bodyPr>
            <a:normAutofit/>
          </a:bodyPr>
          <a:lstStyle/>
          <a:p>
            <a:pPr algn="ctr"/>
            <a:r>
              <a:rPr lang="en-US" sz="4000" b="1" u="sng" dirty="0">
                <a:latin typeface="helvetica"/>
                <a:cs typeface="helvetica"/>
              </a:rPr>
              <a:t>Counsellor Role at Pinetree</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p:cNvSpPr>
            <a:spLocks noGrp="1"/>
          </p:cNvSpPr>
          <p:nvPr>
            <p:ph idx="1"/>
          </p:nvPr>
        </p:nvSpPr>
        <p:spPr>
          <a:xfrm>
            <a:off x="1148779" y="1305791"/>
            <a:ext cx="7025403" cy="4041648"/>
          </a:xfrm>
        </p:spPr>
        <p:txBody>
          <a:bodyPr anchor="t">
            <a:normAutofit lnSpcReduction="10000"/>
          </a:bodyPr>
          <a:lstStyle/>
          <a:p>
            <a:pPr marL="0" indent="0" algn="ctr">
              <a:buNone/>
            </a:pPr>
            <a:r>
              <a:rPr lang="en-US" sz="2400" i="1" dirty="0">
                <a:latin typeface="helvetica"/>
                <a:cs typeface="helvetica"/>
              </a:rPr>
              <a:t>NEED HELP?  LET US GIVE YOU A HAND!</a:t>
            </a:r>
          </a:p>
          <a:p>
            <a:pPr marL="0" indent="0">
              <a:buNone/>
            </a:pPr>
            <a:endParaRPr lang="en-US" sz="1600"/>
          </a:p>
          <a:p>
            <a:pPr marL="0" indent="0">
              <a:buNone/>
            </a:pPr>
            <a:endParaRPr lang="en-US" sz="1600" dirty="0">
              <a:latin typeface="Calibri"/>
              <a:ea typeface="Calibri"/>
              <a:cs typeface="Calibri"/>
            </a:endParaRPr>
          </a:p>
          <a:p>
            <a:pPr marL="0" indent="0">
              <a:buNone/>
            </a:pPr>
            <a:endParaRPr lang="en-US" sz="1600" dirty="0">
              <a:latin typeface="Calibri"/>
              <a:ea typeface="Calibri"/>
              <a:cs typeface="Calibri"/>
            </a:endParaRPr>
          </a:p>
          <a:p>
            <a:pPr lvl="0"/>
            <a:r>
              <a:rPr lang="en-US" sz="2200" dirty="0">
                <a:latin typeface="helvetica"/>
                <a:cs typeface="helvetica"/>
              </a:rPr>
              <a:t>Course planning</a:t>
            </a:r>
            <a:endParaRPr lang="en-US" sz="2200" dirty="0">
              <a:latin typeface="helvetica"/>
              <a:ea typeface="Calibri"/>
              <a:cs typeface="helvetica"/>
            </a:endParaRPr>
          </a:p>
          <a:p>
            <a:pPr lvl="0"/>
            <a:r>
              <a:rPr lang="en-US" sz="2200" dirty="0">
                <a:latin typeface="helvetica"/>
                <a:cs typeface="helvetica"/>
              </a:rPr>
              <a:t>Career planning and Career Center</a:t>
            </a:r>
            <a:endParaRPr lang="en-US" sz="2200" dirty="0">
              <a:latin typeface="helvetica"/>
              <a:ea typeface="Calibri" panose="020F0502020204030204"/>
              <a:cs typeface="helvetica"/>
            </a:endParaRPr>
          </a:p>
          <a:p>
            <a:pPr lvl="0"/>
            <a:r>
              <a:rPr lang="en-US" sz="2200" dirty="0">
                <a:latin typeface="helvetica"/>
                <a:cs typeface="helvetica"/>
              </a:rPr>
              <a:t>Post secondary information, admissions, and financial aid</a:t>
            </a:r>
            <a:endParaRPr lang="en-US" sz="2200" dirty="0">
              <a:latin typeface="helvetica"/>
              <a:ea typeface="Calibri" panose="020F0502020204030204"/>
              <a:cs typeface="helvetica"/>
            </a:endParaRPr>
          </a:p>
          <a:p>
            <a:pPr lvl="0"/>
            <a:r>
              <a:rPr lang="en-US" sz="2200" dirty="0">
                <a:latin typeface="helvetica"/>
                <a:cs typeface="helvetica"/>
              </a:rPr>
              <a:t>Help with academic, personal, social, and family problems</a:t>
            </a:r>
            <a:endParaRPr lang="en-US" sz="2200" dirty="0">
              <a:latin typeface="helvetica"/>
              <a:ea typeface="Calibri"/>
              <a:cs typeface="helvetica"/>
            </a:endParaRPr>
          </a:p>
          <a:p>
            <a:pPr lvl="0"/>
            <a:r>
              <a:rPr lang="en-US" sz="2200" dirty="0">
                <a:latin typeface="helvetica"/>
                <a:cs typeface="helvetica"/>
              </a:rPr>
              <a:t>Prevention and awareness education</a:t>
            </a:r>
            <a:endParaRPr lang="en-US" sz="2200" dirty="0">
              <a:latin typeface="helvetica"/>
              <a:ea typeface="Calibri"/>
              <a:cs typeface="helvetica"/>
            </a:endParaRPr>
          </a:p>
          <a:p>
            <a:pPr lvl="0"/>
            <a:r>
              <a:rPr lang="en-US" sz="2200" dirty="0">
                <a:latin typeface="helvetica"/>
                <a:cs typeface="helvetica"/>
              </a:rPr>
              <a:t>Crisis intervention and referral to community services</a:t>
            </a:r>
            <a:endParaRPr lang="en-US" sz="2200" dirty="0">
              <a:latin typeface="helvetica"/>
              <a:ea typeface="Calibri" panose="020F0502020204030204"/>
              <a:cs typeface="helvetica"/>
            </a:endParaRPr>
          </a:p>
          <a:p>
            <a:pPr marL="0" indent="0">
              <a:buNone/>
            </a:pPr>
            <a:endParaRPr lang="en-US" sz="1600"/>
          </a:p>
        </p:txBody>
      </p:sp>
    </p:spTree>
    <p:extLst>
      <p:ext uri="{BB962C8B-B14F-4D97-AF65-F5344CB8AC3E}">
        <p14:creationId xmlns:p14="http://schemas.microsoft.com/office/powerpoint/2010/main" val="135079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500842"/>
            <a:ext cx="7025402" cy="1188720"/>
          </a:xfrm>
        </p:spPr>
        <p:txBody>
          <a:bodyPr>
            <a:normAutofit/>
          </a:bodyPr>
          <a:lstStyle/>
          <a:p>
            <a:r>
              <a:rPr lang="en-US" b="1" dirty="0">
                <a:latin typeface="helvetica"/>
                <a:cs typeface="helvetica"/>
              </a:rPr>
              <a:t>Supporting Pinetree Students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87136" y="1822288"/>
            <a:ext cx="8153400" cy="5032248"/>
          </a:xfrm>
        </p:spPr>
        <p:txBody>
          <a:bodyPr anchor="t">
            <a:normAutofit fontScale="70000" lnSpcReduction="20000"/>
          </a:bodyPr>
          <a:lstStyle/>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helvetica"/>
                <a:cs typeface="helvetica"/>
              </a:rPr>
              <a:t>ENGLISH LANGUAGE LEARNERS</a:t>
            </a:r>
            <a:endParaRPr lang="en-US" sz="1800" b="1" i="0" u="none" strike="noStrike" kern="1200" cap="none" spc="0" normalizeH="0" baseline="0" noProof="0" dirty="0">
              <a:ln>
                <a:noFill/>
              </a:ln>
              <a:solidFill>
                <a:prstClr val="black"/>
              </a:solidFill>
              <a:effectLst/>
              <a:uLnTx/>
              <a:uFillTx/>
              <a:latin typeface="helvetica"/>
              <a:cs typeface="helvetica"/>
            </a:endParaRPr>
          </a:p>
          <a:p>
            <a:pPr marL="742950" lvl="1" indent="-285750" defTabSz="457200">
              <a:lnSpc>
                <a:spcPct val="100000"/>
              </a:lnSpc>
              <a:spcBef>
                <a:spcPct val="20000"/>
              </a:spcBef>
              <a:spcAft>
                <a:spcPts val="600"/>
              </a:spcAft>
              <a:buClr>
                <a:srgbClr val="30ACEC">
                  <a:lumMod val="75000"/>
                </a:srgbClr>
              </a:buClr>
              <a:buSzPct val="145000"/>
              <a:defRPr/>
            </a:pPr>
            <a:r>
              <a:rPr kumimoji="0" lang="en-US" sz="1800" b="0" i="0" u="none" strike="noStrike" kern="1200" cap="none" spc="0" normalizeH="0" baseline="0" noProof="0" dirty="0">
                <a:ln>
                  <a:noFill/>
                </a:ln>
                <a:solidFill>
                  <a:prstClr val="black"/>
                </a:solidFill>
                <a:effectLst/>
                <a:uLnTx/>
                <a:uFillTx/>
                <a:latin typeface="helvetica"/>
                <a:cs typeface="helvetica"/>
              </a:rPr>
              <a:t>ELL Program for students </a:t>
            </a:r>
            <a:r>
              <a:rPr lang="en-US" dirty="0">
                <a:solidFill>
                  <a:prstClr val="black"/>
                </a:solidFill>
                <a:latin typeface="helvetica"/>
                <a:cs typeface="helvetica"/>
              </a:rPr>
              <a:t>learning the English language</a:t>
            </a:r>
            <a:endParaRPr lang="en-US" sz="1800" b="0" i="0" u="none" strike="noStrike" kern="1200" cap="none" spc="0" normalizeH="0" baseline="0" noProof="0" dirty="0">
              <a:ln>
                <a:noFill/>
              </a:ln>
              <a:solidFill>
                <a:prstClr val="black"/>
              </a:solidFill>
              <a:effectLst/>
              <a:uLnTx/>
              <a:uFillTx/>
              <a:latin typeface="helvetica"/>
              <a:cs typeface="helvetica"/>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helvetica"/>
                <a:cs typeface="helvetica"/>
              </a:rPr>
              <a:t>Assessment and placement to develop English </a:t>
            </a:r>
            <a:r>
              <a:rPr lang="en-US" dirty="0">
                <a:solidFill>
                  <a:prstClr val="black"/>
                </a:solidFill>
                <a:latin typeface="helvetica"/>
                <a:cs typeface="helvetica"/>
              </a:rPr>
              <a:t>language</a:t>
            </a:r>
            <a:r>
              <a:rPr kumimoji="0" lang="en-US" sz="1800" b="0" i="0" u="none" strike="noStrike" kern="1200" cap="none" spc="0" normalizeH="0" baseline="0" noProof="0" dirty="0">
                <a:ln>
                  <a:noFill/>
                </a:ln>
                <a:solidFill>
                  <a:prstClr val="black"/>
                </a:solidFill>
                <a:effectLst/>
                <a:uLnTx/>
                <a:uFillTx/>
                <a:latin typeface="helvetica"/>
                <a:cs typeface="helvetica"/>
              </a:rPr>
              <a:t> </a:t>
            </a:r>
            <a:r>
              <a:rPr lang="en-US" dirty="0">
                <a:solidFill>
                  <a:prstClr val="black"/>
                </a:solidFill>
                <a:latin typeface="helvetica"/>
                <a:cs typeface="helvetica"/>
              </a:rPr>
              <a:t>skills</a:t>
            </a:r>
            <a:r>
              <a:rPr kumimoji="0" lang="en-US" sz="1800" b="1" i="0" u="none" strike="noStrike" kern="1200" cap="none" spc="0" normalizeH="0" baseline="0" noProof="0" dirty="0">
                <a:ln>
                  <a:noFill/>
                </a:ln>
                <a:solidFill>
                  <a:prstClr val="black"/>
                </a:solidFill>
                <a:effectLst/>
                <a:uLnTx/>
                <a:uFillTx/>
                <a:latin typeface="helvetica"/>
                <a:cs typeface="helvetica"/>
              </a:rPr>
              <a:t>	</a:t>
            </a:r>
            <a:endParaRPr lang="en-US" sz="1800" b="0" i="0" u="none" strike="noStrike" kern="1200" cap="none" spc="0" normalizeH="0" baseline="0" noProof="0" dirty="0">
              <a:ln>
                <a:noFill/>
              </a:ln>
              <a:solidFill>
                <a:prstClr val="black"/>
              </a:solidFill>
              <a:effectLst/>
              <a:uLnTx/>
              <a:uFillTx/>
              <a:latin typeface="helvetica"/>
              <a:cs typeface="helvetica"/>
            </a:endParaRP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helvetica"/>
                <a:cs typeface="helvetica"/>
              </a:rPr>
              <a:t>TEACHER SUPPORT</a:t>
            </a:r>
            <a:endParaRPr lang="en-US" sz="1800" b="1" i="0" u="none" strike="noStrike" kern="1200" cap="none" spc="0" normalizeH="0" baseline="0" noProof="0" dirty="0">
              <a:ln>
                <a:noFill/>
              </a:ln>
              <a:solidFill>
                <a:prstClr val="black"/>
              </a:solidFill>
              <a:effectLst/>
              <a:uLnTx/>
              <a:uFillTx/>
              <a:latin typeface="helvetica"/>
              <a:cs typeface="helvetica"/>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a:cs typeface="helvetica"/>
              </a:rPr>
              <a:t>Teachers </a:t>
            </a:r>
            <a:r>
              <a:rPr lang="en-US" dirty="0">
                <a:solidFill>
                  <a:prstClr val="black"/>
                </a:solidFill>
                <a:latin typeface="helvetica"/>
                <a:cs typeface="helvetica"/>
              </a:rPr>
              <a:t>can provide support </a:t>
            </a:r>
            <a:r>
              <a:rPr kumimoji="0" lang="en-US" sz="1800" b="0" i="0" u="none" strike="noStrike" kern="1200" cap="none" spc="0" normalizeH="0" baseline="0" noProof="0" dirty="0">
                <a:ln>
                  <a:noFill/>
                </a:ln>
                <a:solidFill>
                  <a:prstClr val="black"/>
                </a:solidFill>
                <a:effectLst/>
                <a:uLnTx/>
                <a:uFillTx/>
                <a:latin typeface="helvetica"/>
                <a:cs typeface="helvetica"/>
              </a:rPr>
              <a:t>outside class time during </a:t>
            </a:r>
            <a:r>
              <a:rPr kumimoji="0" lang="en-US" sz="1800" b="0" i="0" u="none" strike="noStrike" kern="1200" cap="none" spc="0" normalizeH="0" baseline="0" noProof="0">
                <a:ln>
                  <a:noFill/>
                </a:ln>
                <a:solidFill>
                  <a:prstClr val="black"/>
                </a:solidFill>
                <a:effectLst/>
                <a:uLnTx/>
                <a:uFillTx/>
                <a:latin typeface="helvetica"/>
                <a:cs typeface="helvetica"/>
              </a:rPr>
              <a:t>ESS </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a:ln>
                  <a:noFill/>
                </a:ln>
                <a:solidFill>
                  <a:prstClr val="black"/>
                </a:solidFill>
                <a:effectLst/>
                <a:uLnTx/>
                <a:uFillTx/>
                <a:latin typeface="helvetica"/>
                <a:cs typeface="helvetica"/>
              </a:rPr>
              <a:t>Arranged </a:t>
            </a:r>
            <a:r>
              <a:rPr kumimoji="0" lang="en-US" sz="1800" b="0" i="0" u="none" strike="noStrike" kern="1200" cap="none" spc="0" normalizeH="0" baseline="0" noProof="0" dirty="0">
                <a:ln>
                  <a:noFill/>
                </a:ln>
                <a:solidFill>
                  <a:prstClr val="black"/>
                </a:solidFill>
                <a:effectLst/>
                <a:uLnTx/>
                <a:uFillTx/>
                <a:latin typeface="helvetica"/>
                <a:cs typeface="helvetica"/>
              </a:rPr>
              <a:t>independently with students as needed</a:t>
            </a:r>
            <a:endParaRPr lang="en-US" sz="1800" b="0" i="0" u="none" strike="noStrike" kern="1200" cap="none" spc="0" normalizeH="0" baseline="0" noProof="0" dirty="0">
              <a:ln>
                <a:noFill/>
              </a:ln>
              <a:solidFill>
                <a:prstClr val="black"/>
              </a:solidFill>
              <a:effectLst/>
              <a:uLnTx/>
              <a:uFillTx/>
              <a:latin typeface="helvetica"/>
              <a:cs typeface="helvetica"/>
            </a:endParaRP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helvetica"/>
                <a:cs typeface="helvetica"/>
              </a:rPr>
              <a:t>LEARNING SERVICES–  LEARNING CENTER</a:t>
            </a:r>
            <a:endParaRPr lang="en-US" sz="1800" b="1" i="0" u="none" strike="noStrike" kern="1200" cap="none" spc="0" normalizeH="0" baseline="0" noProof="0" dirty="0">
              <a:ln>
                <a:noFill/>
              </a:ln>
              <a:solidFill>
                <a:prstClr val="black"/>
              </a:solidFill>
              <a:effectLst/>
              <a:uLnTx/>
              <a:uFillTx/>
              <a:latin typeface="helvetica"/>
              <a:cs typeface="helvetica"/>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a:cs typeface="helvetica"/>
              </a:rPr>
              <a:t>Academic support for grades 9 – 12</a:t>
            </a:r>
            <a:endParaRPr lang="en-US" sz="1800" b="0" i="0" u="none" strike="noStrike" kern="1200" cap="none" spc="0" normalizeH="0" baseline="0" noProof="0" dirty="0">
              <a:ln>
                <a:noFill/>
              </a:ln>
              <a:solidFill>
                <a:prstClr val="black"/>
              </a:solidFill>
              <a:effectLst/>
              <a:uLnTx/>
              <a:uFillTx/>
              <a:latin typeface="helvetica"/>
              <a:cs typeface="helvetica"/>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a:cs typeface="helvetica"/>
              </a:rPr>
              <a:t>Work with teachers, students, and parents to facilitate student success</a:t>
            </a:r>
            <a:endParaRPr lang="en-US" sz="1800" b="0" i="0" u="none" strike="noStrike" kern="1200" cap="none" spc="0" normalizeH="0" baseline="0" noProof="0" dirty="0">
              <a:ln>
                <a:noFill/>
              </a:ln>
              <a:solidFill>
                <a:prstClr val="black"/>
              </a:solidFill>
              <a:effectLst/>
              <a:uLnTx/>
              <a:uFillTx/>
              <a:latin typeface="helvetica"/>
              <a:cs typeface="helvetica"/>
            </a:endParaRP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helvetica"/>
                <a:cs typeface="helvetica"/>
              </a:rPr>
              <a:t>LIBRARY</a:t>
            </a:r>
            <a:endParaRPr lang="en-US" sz="1800" b="1" i="0" u="none" strike="noStrike" kern="1200" cap="none" spc="0" normalizeH="0" baseline="0" noProof="0" dirty="0">
              <a:ln>
                <a:noFill/>
              </a:ln>
              <a:solidFill>
                <a:prstClr val="black"/>
              </a:solidFill>
              <a:effectLst/>
              <a:uLnTx/>
              <a:uFillTx/>
              <a:latin typeface="helvetica"/>
              <a:cs typeface="helvetica"/>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a:cs typeface="helvetica"/>
              </a:rPr>
              <a:t>Print materials, audio-visual resources, and computer lab – online access for students</a:t>
            </a:r>
            <a:endParaRPr lang="en-US" sz="1800" b="0" i="0" u="none" strike="noStrike" kern="1200" cap="none" spc="0" normalizeH="0" baseline="0" noProof="0" dirty="0">
              <a:ln>
                <a:noFill/>
              </a:ln>
              <a:solidFill>
                <a:prstClr val="black"/>
              </a:solidFill>
              <a:effectLst/>
              <a:uLnTx/>
              <a:uFillTx/>
              <a:latin typeface="helvetica"/>
              <a:cs typeface="helvetica"/>
            </a:endParaRP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helvetica"/>
                <a:cs typeface="helvetica"/>
              </a:rPr>
              <a:t>ESS (Enrichment and Support) </a:t>
            </a:r>
            <a:endParaRPr lang="en-US" sz="1800" b="1" i="0" u="none" strike="noStrike" kern="1200" cap="none" spc="0" normalizeH="0" baseline="0" noProof="0" dirty="0">
              <a:ln>
                <a:noFill/>
              </a:ln>
              <a:solidFill>
                <a:prstClr val="black"/>
              </a:solidFill>
              <a:effectLst/>
              <a:uLnTx/>
              <a:uFillTx/>
              <a:latin typeface="helvetica"/>
              <a:cs typeface="helvetica"/>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a:cs typeface="helvetica"/>
              </a:rPr>
              <a:t>Tuesdays and Thursdays 10:18am -11:06am</a:t>
            </a:r>
            <a:endParaRPr lang="en-US" sz="1800" b="0" i="0" u="none" strike="noStrike" kern="1200" cap="none" spc="0" normalizeH="0" baseline="0" noProof="0" dirty="0">
              <a:ln>
                <a:noFill/>
              </a:ln>
              <a:solidFill>
                <a:prstClr val="black"/>
              </a:solidFill>
              <a:effectLst/>
              <a:uLnTx/>
              <a:uFillTx/>
              <a:latin typeface="helvetica"/>
              <a:cs typeface="helvetica"/>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a:cs typeface="helvetica"/>
              </a:rPr>
              <a:t>Opportunity to get support from teachers and catch up on missing work</a:t>
            </a:r>
            <a:endParaRPr lang="en-US" sz="1800" b="0" i="0" u="none" strike="noStrike" kern="1200" cap="none" spc="0" normalizeH="0" baseline="0" noProof="0" dirty="0">
              <a:ln>
                <a:noFill/>
              </a:ln>
              <a:solidFill>
                <a:prstClr val="black"/>
              </a:solidFill>
              <a:effectLst/>
              <a:uLnTx/>
              <a:uFillTx/>
              <a:latin typeface="helvetica"/>
              <a:cs typeface="helvetica"/>
            </a:endParaRP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dirty="0">
                <a:ln>
                  <a:noFill/>
                </a:ln>
                <a:solidFill>
                  <a:prstClr val="black"/>
                </a:solidFill>
                <a:effectLst/>
                <a:uLnTx/>
                <a:uFillTx/>
                <a:latin typeface="helvetica"/>
                <a:cs typeface="helvetica"/>
              </a:rPr>
              <a:t>TUTORING</a:t>
            </a:r>
            <a:endParaRPr lang="en-US" sz="1800" b="1" i="0" u="none" strike="noStrike" kern="1200" cap="none" spc="0" normalizeH="0" baseline="0" noProof="0" dirty="0">
              <a:ln>
                <a:noFill/>
              </a:ln>
              <a:solidFill>
                <a:prstClr val="black"/>
              </a:solidFill>
              <a:effectLst/>
              <a:uLnTx/>
              <a:uFillTx/>
              <a:latin typeface="helvetica"/>
              <a:cs typeface="helvetica"/>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a:cs typeface="helvetica"/>
              </a:rPr>
              <a:t>Tutoring lists available from your counsellors early in the FALL (Paid Student Tutors) </a:t>
            </a:r>
            <a:endParaRPr lang="en-US" sz="1800" b="0" i="0" u="none" strike="noStrike" kern="1200" cap="none" spc="0" normalizeH="0" baseline="0" noProof="0" dirty="0">
              <a:ln>
                <a:noFill/>
              </a:ln>
              <a:solidFill>
                <a:prstClr val="black"/>
              </a:solidFill>
              <a:effectLst/>
              <a:uLnTx/>
              <a:uFillTx/>
              <a:latin typeface="helvetica"/>
              <a:cs typeface="helvetica"/>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a:cs typeface="helvetica"/>
              </a:rPr>
              <a:t>Homework club (A100) is after school from 3:20pm- 4:00pm.  Student tutors available. (Free service) </a:t>
            </a:r>
            <a:endParaRPr lang="en-US" sz="1800" b="0" i="0" u="none" strike="noStrike" kern="1200" cap="none" spc="0" normalizeH="0" baseline="0" noProof="0" dirty="0">
              <a:ln>
                <a:noFill/>
              </a:ln>
              <a:solidFill>
                <a:prstClr val="black"/>
              </a:solidFill>
              <a:effectLst/>
              <a:uLnTx/>
              <a:uFillTx/>
              <a:latin typeface="helvetica"/>
              <a:cs typeface="helvetica"/>
            </a:endParaRPr>
          </a:p>
          <a:p>
            <a:endParaRPr lang="en-US" sz="700" dirty="0"/>
          </a:p>
        </p:txBody>
      </p:sp>
    </p:spTree>
    <p:extLst>
      <p:ext uri="{BB962C8B-B14F-4D97-AF65-F5344CB8AC3E}">
        <p14:creationId xmlns:p14="http://schemas.microsoft.com/office/powerpoint/2010/main" val="3684230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61D1D779C7E8478163AFBC8BA41FE2" ma:contentTypeVersion="1" ma:contentTypeDescription="Create a new document." ma:contentTypeScope="" ma:versionID="f16b7aac0c8361f393fdf1c3224a2c9a">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4D1FA04-6EB7-4BA0-A296-E4383ED27291}">
  <ds:schemaRefs>
    <ds:schemaRef ds:uri="http://schemas.microsoft.com/sharepoint/v3/contenttype/forms"/>
  </ds:schemaRefs>
</ds:datastoreItem>
</file>

<file path=customXml/itemProps2.xml><?xml version="1.0" encoding="utf-8"?>
<ds:datastoreItem xmlns:ds="http://schemas.openxmlformats.org/officeDocument/2006/customXml" ds:itemID="{E50626A4-3A56-4C06-9263-201C14E58DCC}"/>
</file>

<file path=customXml/itemProps3.xml><?xml version="1.0" encoding="utf-8"?>
<ds:datastoreItem xmlns:ds="http://schemas.openxmlformats.org/officeDocument/2006/customXml" ds:itemID="{2601C5F7-EE87-4733-B0FE-A396C720C028}">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Organic</Template>
  <TotalTime>41</TotalTime>
  <Words>1904</Words>
  <Application>Microsoft Office PowerPoint</Application>
  <PresentationFormat>On-screen Show (4:3)</PresentationFormat>
  <Paragraphs>310</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helvetica</vt:lpstr>
      <vt:lpstr>Verdana</vt:lpstr>
      <vt:lpstr>Wingdings</vt:lpstr>
      <vt:lpstr>Office Theme</vt:lpstr>
      <vt:lpstr>                 to Pinetree Secondary!</vt:lpstr>
      <vt:lpstr>People to Know!</vt:lpstr>
      <vt:lpstr>Success=Getting Involved (Leadership and Volunteering, Fine &amp; Performing Arts)</vt:lpstr>
      <vt:lpstr>PowerPoint Presentation</vt:lpstr>
      <vt:lpstr>PowerPoint Presentation</vt:lpstr>
      <vt:lpstr>PowerPoint Presentation</vt:lpstr>
      <vt:lpstr>INTRAMURALS </vt:lpstr>
      <vt:lpstr>Counsellor Role at Pinetree</vt:lpstr>
      <vt:lpstr>Supporting Pinetree Students</vt:lpstr>
      <vt:lpstr>The Transition from Grade 8 to 9</vt:lpstr>
      <vt:lpstr>Choosing Courses: The Programming Process</vt:lpstr>
      <vt:lpstr>Course Programming</vt:lpstr>
      <vt:lpstr>Applications of Digital Learning 10</vt:lpstr>
      <vt:lpstr>READ THE GRADE 9 Course Calendar</vt:lpstr>
      <vt:lpstr>Detailed description of all courses. </vt:lpstr>
      <vt:lpstr>Elective Choices</vt:lpstr>
      <vt:lpstr>Elective Choices Cont.</vt:lpstr>
      <vt:lpstr>Elective Choices cont’d…</vt:lpstr>
      <vt:lpstr>Second Languages</vt:lpstr>
      <vt:lpstr>Benefits of a Second Language   </vt:lpstr>
      <vt:lpstr>Language Considerations</vt:lpstr>
      <vt:lpstr>Pinetree Honours Program</vt:lpstr>
      <vt:lpstr>Honours</vt:lpstr>
      <vt:lpstr>Timetable Features</vt:lpstr>
      <vt:lpstr>PowerPoint Presentation</vt:lpstr>
      <vt:lpstr>Timeline Grade 8’s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Pinetree Secondary!</dc:title>
  <dc:creator>Dhillon, Meena</dc:creator>
  <cp:lastModifiedBy>Gushta, Lisa</cp:lastModifiedBy>
  <cp:revision>178</cp:revision>
  <cp:lastPrinted>2022-03-08T17:09:34Z</cp:lastPrinted>
  <dcterms:created xsi:type="dcterms:W3CDTF">2015-01-09T18:16:01Z</dcterms:created>
  <dcterms:modified xsi:type="dcterms:W3CDTF">2026-01-15T17:41:43Z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0x0101004861D1D779C7E8478163AFBC8BA41FE2</vt:lpwstr>
  </property>
  <property fmtid="{D5CDD505-2E9C-101B-9397-08002B2CF9AE}" pid="3" name="MSIP_Label_a44b948b-7f95-45a9-9531-6e59c7faf565_Enabled">
    <vt:lpwstr>true</vt:lpwstr>
  </property>
  <property fmtid="{D5CDD505-2E9C-101B-9397-08002B2CF9AE}" pid="4" name="MSIP_Label_a44b948b-7f95-45a9-9531-6e59c7faf565_SetDate">
    <vt:lpwstr>2026-01-15T17:38:19Z</vt:lpwstr>
  </property>
  <property fmtid="{D5CDD505-2E9C-101B-9397-08002B2CF9AE}" pid="5" name="MSIP_Label_a44b948b-7f95-45a9-9531-6e59c7faf565_Method">
    <vt:lpwstr>Privileged</vt:lpwstr>
  </property>
  <property fmtid="{D5CDD505-2E9C-101B-9397-08002B2CF9AE}" pid="6" name="MSIP_Label_a44b948b-7f95-45a9-9531-6e59c7faf565_Name">
    <vt:lpwstr>Sensitive</vt:lpwstr>
  </property>
  <property fmtid="{D5CDD505-2E9C-101B-9397-08002B2CF9AE}" pid="7" name="MSIP_Label_a44b948b-7f95-45a9-9531-6e59c7faf565_SiteId">
    <vt:lpwstr>d9658cef-0292-4252-9925-6442de24a44b</vt:lpwstr>
  </property>
  <property fmtid="{D5CDD505-2E9C-101B-9397-08002B2CF9AE}" pid="8" name="MSIP_Label_a44b948b-7f95-45a9-9531-6e59c7faf565_ActionId">
    <vt:lpwstr>438be983-cf75-4d9a-a2cf-c56aaf5d36f8</vt:lpwstr>
  </property>
  <property fmtid="{D5CDD505-2E9C-101B-9397-08002B2CF9AE}" pid="9" name="MSIP_Label_a44b948b-7f95-45a9-9531-6e59c7faf565_ContentBits">
    <vt:lpwstr>0</vt:lpwstr>
  </property>
  <property fmtid="{D5CDD505-2E9C-101B-9397-08002B2CF9AE}" pid="10" name="MSIP_Label_a44b948b-7f95-45a9-9531-6e59c7faf565_Tag">
    <vt:lpwstr>10, 0, 1, 2</vt:lpwstr>
  </property>
</Properties>
</file>