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753600" cy="7315200"/>
  <p:notesSz cx="6858000" cy="9144000"/>
  <p:embeddedFontLst>
    <p:embeddedFont>
      <p:font typeface="Peace Sans" charset="1" panose="02000505040000020004"/>
      <p:regular r:id="rId22"/>
    </p:embeddedFont>
    <p:embeddedFont>
      <p:font typeface="Westonia" charset="1" panose="02000505020000020003"/>
      <p:regular r:id="rId23"/>
    </p:embeddedFont>
    <p:embeddedFont>
      <p:font typeface="Canva Sans" charset="1" panose="020B0503030501040103"/>
      <p:regular r:id="rId24"/>
    </p:embeddedFont>
    <p:embeddedFont>
      <p:font typeface="Canva Sans Italics" charset="1" panose="020B0503030501040103"/>
      <p:regular r:id="rId25"/>
    </p:embeddedFont>
    <p:embeddedFont>
      <p:font typeface="Poppins" charset="1" panose="0000050000000000000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6.fntdata"/><Relationship Id="rId8" Type="http://schemas.openxmlformats.org/officeDocument/2006/relationships/slide" Target="slides/slide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5.fntdata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24" Type="http://schemas.openxmlformats.org/officeDocument/2006/relationships/font" Target="fonts/font24.fntdata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jpeg" Type="http://schemas.openxmlformats.org/officeDocument/2006/relationships/image"/><Relationship Id="rId5" Target="../media/image2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4.png" Type="http://schemas.openxmlformats.org/officeDocument/2006/relationships/image"/><Relationship Id="rId4" Target="../media/image25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6.pn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28.jpe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png" Type="http://schemas.openxmlformats.org/officeDocument/2006/relationships/image"/><Relationship Id="rId12" Target="../media/image38.png" Type="http://schemas.openxmlformats.org/officeDocument/2006/relationships/image"/><Relationship Id="rId13" Target="../media/image39.png" Type="http://schemas.openxmlformats.org/officeDocument/2006/relationships/image"/><Relationship Id="rId14" Target="../media/image40.png" Type="http://schemas.openxmlformats.org/officeDocument/2006/relationships/image"/><Relationship Id="rId15" Target="../media/image41.jpeg" Type="http://schemas.openxmlformats.org/officeDocument/2006/relationships/image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2.jpeg" Type="http://schemas.openxmlformats.org/officeDocument/2006/relationships/image"/><Relationship Id="rId5" Target="../media/image31.png" Type="http://schemas.openxmlformats.org/officeDocument/2006/relationships/image"/><Relationship Id="rId6" Target="../media/image32.png" Type="http://schemas.openxmlformats.org/officeDocument/2006/relationships/image"/><Relationship Id="rId7" Target="../media/image33.png" Type="http://schemas.openxmlformats.org/officeDocument/2006/relationships/image"/><Relationship Id="rId8" Target="../media/image34.jpeg" Type="http://schemas.openxmlformats.org/officeDocument/2006/relationships/image"/><Relationship Id="rId9" Target="../media/image3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https://apply.educationplannerbc.ca/" TargetMode="External" Type="http://schemas.openxmlformats.org/officeDocument/2006/relationships/hyperlink"/><Relationship Id="rId4" Target="../media/image4.png" Type="http://schemas.openxmlformats.org/officeDocument/2006/relationships/image"/><Relationship Id="rId5" Target="../media/image5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https://www2.gov.bc.ca/gov/content/education-training/k-12/support/transcripts-and-certificates" TargetMode="External" Type="http://schemas.openxmlformats.org/officeDocument/2006/relationships/hyperlink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http://public.sd43.bc.ca/secondary/CharlesBest/careercenter/default.aspx" TargetMode="External" Type="http://schemas.openxmlformats.org/officeDocument/2006/relationships/hyperlink"/><Relationship Id="rId4" Target="../media/image12.png" Type="http://schemas.openxmlformats.org/officeDocument/2006/relationships/image"/><Relationship Id="rId5" Target="../media/image13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7611" y="1864348"/>
            <a:ext cx="8873579" cy="15100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FFFFF"/>
                </a:solidFill>
                <a:latin typeface="Peace Sans"/>
                <a:ea typeface="Peace Sans"/>
                <a:cs typeface="Peace Sans"/>
                <a:sym typeface="Peace Sans"/>
              </a:rPr>
              <a:t>CLASS OF 2026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6721" y="1525091"/>
            <a:ext cx="8035359" cy="3854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92"/>
              </a:lnSpc>
              <a:spcBef>
                <a:spcPct val="0"/>
              </a:spcBef>
            </a:pPr>
          </a:p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6160">
                <a:solidFill>
                  <a:srgbClr val="FFFFFF"/>
                </a:solidFill>
                <a:latin typeface="Westonia"/>
                <a:ea typeface="Westonia"/>
                <a:cs typeface="Westonia"/>
                <a:sym typeface="Westonia"/>
              </a:rPr>
              <a:t> </a:t>
            </a:r>
          </a:p>
          <a:p>
            <a:pPr algn="ctr">
              <a:lnSpc>
                <a:spcPts val="7392"/>
              </a:lnSpc>
              <a:spcBef>
                <a:spcPct val="0"/>
              </a:spcBef>
            </a:pPr>
            <a:r>
              <a:rPr lang="en-US" sz="6160">
                <a:solidFill>
                  <a:srgbClr val="FFFFFF"/>
                </a:solidFill>
                <a:latin typeface="Westonia"/>
                <a:ea typeface="Westonia"/>
                <a:cs typeface="Westonia"/>
                <a:sym typeface="Westonia"/>
              </a:rPr>
              <a:t> The Road To Graduation…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021820" y="5379885"/>
            <a:ext cx="1625141" cy="1816116"/>
            <a:chOff x="0" y="0"/>
            <a:chExt cx="3530956" cy="39458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530981" cy="3945890"/>
            </a:xfrm>
            <a:custGeom>
              <a:avLst/>
              <a:gdLst/>
              <a:ahLst/>
              <a:cxnLst/>
              <a:rect r="r" b="b" t="t" l="l"/>
              <a:pathLst>
                <a:path h="3945890" w="3530981">
                  <a:moveTo>
                    <a:pt x="0" y="0"/>
                  </a:moveTo>
                  <a:lnTo>
                    <a:pt x="3530981" y="0"/>
                  </a:lnTo>
                  <a:lnTo>
                    <a:pt x="3530981" y="3945890"/>
                  </a:lnTo>
                  <a:lnTo>
                    <a:pt x="0" y="39458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-43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88997" y="719719"/>
            <a:ext cx="8019646" cy="1304798"/>
            <a:chOff x="0" y="0"/>
            <a:chExt cx="10692862" cy="17397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692866" cy="1739731"/>
            </a:xfrm>
            <a:custGeom>
              <a:avLst/>
              <a:gdLst/>
              <a:ahLst/>
              <a:cxnLst/>
              <a:rect r="r" b="b" t="t" l="l"/>
              <a:pathLst>
                <a:path h="1739731" w="10692866">
                  <a:moveTo>
                    <a:pt x="0" y="0"/>
                  </a:moveTo>
                  <a:lnTo>
                    <a:pt x="10692866" y="0"/>
                  </a:lnTo>
                  <a:lnTo>
                    <a:pt x="10692866" y="1739731"/>
                  </a:lnTo>
                  <a:lnTo>
                    <a:pt x="0" y="17397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2382" r="549" b="-6582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0692862" cy="17397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680"/>
                </a:lnSpc>
              </a:pPr>
              <a:r>
                <a:rPr lang="en-US" sz="6400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COMMENCEMENT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12703" y="-483158"/>
            <a:ext cx="9654024" cy="9954978"/>
            <a:chOff x="0" y="0"/>
            <a:chExt cx="10781983" cy="1111810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781975" cy="11118099"/>
            </a:xfrm>
            <a:custGeom>
              <a:avLst/>
              <a:gdLst/>
              <a:ahLst/>
              <a:cxnLst/>
              <a:rect r="r" b="b" t="t" l="l"/>
              <a:pathLst>
                <a:path h="11118099" w="10781975">
                  <a:moveTo>
                    <a:pt x="0" y="0"/>
                  </a:moveTo>
                  <a:lnTo>
                    <a:pt x="10781975" y="0"/>
                  </a:lnTo>
                  <a:lnTo>
                    <a:pt x="10781975" y="11118099"/>
                  </a:lnTo>
                  <a:lnTo>
                    <a:pt x="0" y="1111809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7041" t="0" r="-19108" b="37208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85725"/>
              <a:ext cx="10781983" cy="11032376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494182" indent="-247091" lvl="1">
                <a:lnSpc>
                  <a:spcPts val="3732"/>
                </a:lnSpc>
                <a:buFont typeface="Arial"/>
                <a:buChar char="•"/>
              </a:pP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Tuesday, June 23</a:t>
              </a:r>
            </a:p>
            <a:p>
              <a:pPr algn="l" marL="356910" indent="-178455" lvl="1">
                <a:lnSpc>
                  <a:spcPts val="2695"/>
                </a:lnSpc>
              </a:pPr>
            </a:p>
            <a:p>
              <a:pPr algn="l" marL="494182" indent="-247091" lvl="1">
                <a:lnSpc>
                  <a:spcPts val="3732"/>
                </a:lnSpc>
                <a:buFont typeface="Arial"/>
                <a:buChar char="•"/>
              </a:pP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7:00pm (Grads arrive at 6:15pm)</a:t>
              </a:r>
            </a:p>
            <a:p>
              <a:pPr algn="l" marL="356910" indent="-178455" lvl="1">
                <a:lnSpc>
                  <a:spcPts val="2695"/>
                </a:lnSpc>
              </a:pPr>
            </a:p>
            <a:p>
              <a:pPr algn="l" marL="494182" indent="-247091" lvl="1">
                <a:lnSpc>
                  <a:spcPts val="3732"/>
                </a:lnSpc>
                <a:buFont typeface="Arial"/>
                <a:buChar char="•"/>
              </a:pPr>
              <a:r>
                <a:rPr lang="en-US" sz="384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Simon Fraser University</a:t>
              </a:r>
            </a:p>
            <a:p>
              <a:pPr algn="l" marL="356910" indent="-178455" lvl="1">
                <a:lnSpc>
                  <a:spcPts val="2695"/>
                </a:lnSpc>
              </a:pPr>
            </a:p>
            <a:p>
              <a:pPr algn="l" marL="356910" indent="-178455" lvl="1">
                <a:lnSpc>
                  <a:spcPts val="2695"/>
                </a:lnSpc>
                <a:buFont typeface="Arial"/>
                <a:buChar char="•"/>
              </a:pPr>
              <a:r>
                <a:rPr lang="en-US" sz="2773" i="true" spc="13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4 tickets per grad. Additional tickets available for $5 each</a:t>
              </a:r>
            </a:p>
            <a:p>
              <a:pPr algn="l" marL="356910" indent="-178455" lvl="1">
                <a:lnSpc>
                  <a:spcPts val="2695"/>
                </a:lnSpc>
                <a:buFont typeface="Arial"/>
                <a:buChar char="•"/>
              </a:pPr>
              <a:r>
                <a:rPr lang="en-US" sz="2773" i="true" spc="13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Ticket Sales (on-line)   </a:t>
              </a:r>
            </a:p>
            <a:p>
              <a:pPr algn="l" marL="356910" indent="-178455" lvl="1">
                <a:lnSpc>
                  <a:spcPts val="2695"/>
                </a:lnSpc>
              </a:pPr>
            </a:p>
            <a:p>
              <a:pPr algn="l" marL="356910" indent="-178455" lvl="1">
                <a:lnSpc>
                  <a:spcPts val="2695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9707" y="6029188"/>
            <a:ext cx="1915781" cy="1290757"/>
          </a:xfrm>
          <a:custGeom>
            <a:avLst/>
            <a:gdLst/>
            <a:ahLst/>
            <a:cxnLst/>
            <a:rect r="r" b="b" t="t" l="l"/>
            <a:pathLst>
              <a:path h="1290757" w="1915781">
                <a:moveTo>
                  <a:pt x="0" y="0"/>
                </a:moveTo>
                <a:lnTo>
                  <a:pt x="1915781" y="0"/>
                </a:lnTo>
                <a:lnTo>
                  <a:pt x="1915781" y="1290758"/>
                </a:lnTo>
                <a:lnTo>
                  <a:pt x="0" y="12907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255282" y="6499841"/>
            <a:ext cx="6653361" cy="3844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725" i="true" spc="136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Commencement Message due: May  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87680" y="292951"/>
            <a:ext cx="6285652" cy="1219200"/>
            <a:chOff x="0" y="0"/>
            <a:chExt cx="838087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380871" cy="1625600"/>
            </a:xfrm>
            <a:custGeom>
              <a:avLst/>
              <a:gdLst/>
              <a:ahLst/>
              <a:cxnLst/>
              <a:rect r="r" b="b" t="t" l="l"/>
              <a:pathLst>
                <a:path h="1625600" w="8380871">
                  <a:moveTo>
                    <a:pt x="0" y="0"/>
                  </a:moveTo>
                  <a:lnTo>
                    <a:pt x="8380871" y="0"/>
                  </a:lnTo>
                  <a:lnTo>
                    <a:pt x="8380871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50456" r="0" b="-50456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8380870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SCHOLARSHIPS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12899" y="2145449"/>
            <a:ext cx="9040701" cy="5189505"/>
            <a:chOff x="0" y="0"/>
            <a:chExt cx="12054268" cy="69193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054275" cy="6919340"/>
            </a:xfrm>
            <a:custGeom>
              <a:avLst/>
              <a:gdLst/>
              <a:ahLst/>
              <a:cxnLst/>
              <a:rect r="r" b="b" t="t" l="l"/>
              <a:pathLst>
                <a:path h="6919340" w="12054275">
                  <a:moveTo>
                    <a:pt x="0" y="0"/>
                  </a:moveTo>
                  <a:lnTo>
                    <a:pt x="12054275" y="0"/>
                  </a:lnTo>
                  <a:lnTo>
                    <a:pt x="12054275" y="6919340"/>
                  </a:lnTo>
                  <a:lnTo>
                    <a:pt x="0" y="69193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9210" t="0" r="-19210" b="6025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66675"/>
              <a:ext cx="12054268" cy="68526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406328" indent="-203164" lvl="1">
                <a:lnSpc>
                  <a:spcPts val="3068"/>
                </a:lnSpc>
                <a:buFont typeface="Arial"/>
                <a:buChar char="•"/>
              </a:pPr>
              <a:r>
                <a:rPr lang="en-US" sz="3157" i="true" spc="157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Application form for school based &amp; local scholarships is available through our school website - Career Centre link.</a:t>
              </a:r>
            </a:p>
            <a:p>
              <a:pPr algn="l" marL="406328" indent="-203164" lvl="1">
                <a:lnSpc>
                  <a:spcPts val="3068"/>
                </a:lnSpc>
              </a:pPr>
            </a:p>
            <a:p>
              <a:pPr algn="l" marL="406328" indent="-203164" lvl="1">
                <a:lnSpc>
                  <a:spcPts val="3068"/>
                </a:lnSpc>
                <a:buFont typeface="Arial"/>
                <a:buChar char="•"/>
              </a:pPr>
              <a:r>
                <a:rPr lang="en-US" sz="3157" i="true" spc="157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School based scholarship applications were due:</a:t>
              </a:r>
            </a:p>
            <a:p>
              <a:pPr algn="l" marL="406328" indent="-203164" lvl="1">
                <a:lnSpc>
                  <a:spcPts val="3068"/>
                </a:lnSpc>
                <a:buFont typeface="Arial"/>
                <a:buChar char="•"/>
              </a:pPr>
              <a:r>
                <a:rPr lang="en-US" sz="3157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March 29</a:t>
              </a:r>
            </a:p>
            <a:p>
              <a:pPr algn="l" marL="406328" indent="-203164" lvl="1">
                <a:lnSpc>
                  <a:spcPts val="3068"/>
                </a:lnSpc>
              </a:pPr>
            </a:p>
            <a:p>
              <a:pPr algn="l" marL="406328" indent="-203164" lvl="1">
                <a:lnSpc>
                  <a:spcPts val="3068"/>
                </a:lnSpc>
                <a:buFont typeface="Arial"/>
                <a:buChar char="•"/>
              </a:pPr>
              <a:r>
                <a:rPr lang="en-US" sz="3157" i="true" spc="157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Check the Career Centre website regularly or the bulletin board in the hall for additional scholarships</a:t>
              </a:r>
            </a:p>
            <a:p>
              <a:pPr algn="l" marL="406328" indent="-203164" lvl="1">
                <a:lnSpc>
                  <a:spcPts val="3068"/>
                </a:lnSpc>
              </a:pPr>
            </a:p>
            <a:p>
              <a:pPr algn="l" marL="406328" indent="-203164" lvl="1">
                <a:lnSpc>
                  <a:spcPts val="3068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224195" y="90172"/>
            <a:ext cx="2145449" cy="2145449"/>
          </a:xfrm>
          <a:custGeom>
            <a:avLst/>
            <a:gdLst/>
            <a:ahLst/>
            <a:cxnLst/>
            <a:rect r="r" b="b" t="t" l="l"/>
            <a:pathLst>
              <a:path h="2145449" w="2145449">
                <a:moveTo>
                  <a:pt x="0" y="0"/>
                </a:moveTo>
                <a:lnTo>
                  <a:pt x="2145449" y="0"/>
                </a:lnTo>
                <a:lnTo>
                  <a:pt x="2145449" y="2145450"/>
                </a:lnTo>
                <a:lnTo>
                  <a:pt x="0" y="21454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274151" cy="7315200"/>
          </a:xfrm>
          <a:custGeom>
            <a:avLst/>
            <a:gdLst/>
            <a:ahLst/>
            <a:cxnLst/>
            <a:rect r="r" b="b" t="t" l="l"/>
            <a:pathLst>
              <a:path h="7315200" w="2274151">
                <a:moveTo>
                  <a:pt x="0" y="0"/>
                </a:moveTo>
                <a:lnTo>
                  <a:pt x="2274151" y="0"/>
                </a:lnTo>
                <a:lnTo>
                  <a:pt x="2274151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55065" y="-91088"/>
            <a:ext cx="8218313" cy="1229004"/>
            <a:chOff x="0" y="0"/>
            <a:chExt cx="10957750" cy="163867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957749" cy="1638675"/>
            </a:xfrm>
            <a:custGeom>
              <a:avLst/>
              <a:gdLst/>
              <a:ahLst/>
              <a:cxnLst/>
              <a:rect r="r" b="b" t="t" l="l"/>
              <a:pathLst>
                <a:path h="1638675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1638675"/>
                  </a:lnTo>
                  <a:lnTo>
                    <a:pt x="0" y="1638675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80295" r="0" b="-80295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0957750" cy="163867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AWARDS DAY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251042" y="1619145"/>
            <a:ext cx="8022336" cy="5437040"/>
            <a:chOff x="0" y="0"/>
            <a:chExt cx="10696448" cy="72493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96448" cy="7249380"/>
            </a:xfrm>
            <a:custGeom>
              <a:avLst/>
              <a:gdLst/>
              <a:ahLst/>
              <a:cxnLst/>
              <a:rect r="r" b="b" t="t" l="l"/>
              <a:pathLst>
                <a:path h="7249380" w="10696448">
                  <a:moveTo>
                    <a:pt x="0" y="0"/>
                  </a:moveTo>
                  <a:lnTo>
                    <a:pt x="10696448" y="0"/>
                  </a:lnTo>
                  <a:lnTo>
                    <a:pt x="10696448" y="7249380"/>
                  </a:lnTo>
                  <a:lnTo>
                    <a:pt x="0" y="724938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27210" t="0" r="-27210" b="11207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0"/>
              <a:ext cx="10696448" cy="72493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Thursday  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June 18</a:t>
              </a:r>
            </a:p>
            <a:p>
              <a:pPr algn="l" marL="549092" indent="-274546" lvl="1">
                <a:lnSpc>
                  <a:spcPts val="5120"/>
                </a:lnSpc>
              </a:pP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Large Gym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6:30-reception 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7:00-programs starts</a:t>
              </a:r>
            </a:p>
            <a:p>
              <a:pPr algn="l" marL="549092" indent="-274546" lvl="1">
                <a:lnSpc>
                  <a:spcPts val="5120"/>
                </a:lnSpc>
              </a:pPr>
            </a:p>
            <a:p>
              <a:pPr algn="l" marL="549092" indent="-274546" lvl="1">
                <a:lnSpc>
                  <a:spcPts val="512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4957" y="390144"/>
            <a:ext cx="3413760" cy="3413760"/>
            <a:chOff x="0" y="0"/>
            <a:chExt cx="4551680" cy="4551680"/>
          </a:xfrm>
        </p:grpSpPr>
        <p:sp>
          <p:nvSpPr>
            <p:cNvPr name="Freeform 10" id="10" descr="C:\Documents and Settings\kblakeway\Local Settings\Temporary Internet Files\Content.IE5\89ABCDEF\MCj04338860000[1].png"/>
            <p:cNvSpPr/>
            <p:nvPr/>
          </p:nvSpPr>
          <p:spPr>
            <a:xfrm flipH="false" flipV="false" rot="0">
              <a:off x="0" y="0"/>
              <a:ext cx="4551680" cy="4551680"/>
            </a:xfrm>
            <a:custGeom>
              <a:avLst/>
              <a:gdLst/>
              <a:ahLst/>
              <a:cxnLst/>
              <a:rect r="r" b="b" t="t" l="l"/>
              <a:pathLst>
                <a:path h="4551680" w="4551680">
                  <a:moveTo>
                    <a:pt x="0" y="0"/>
                  </a:moveTo>
                  <a:lnTo>
                    <a:pt x="4551680" y="0"/>
                  </a:lnTo>
                  <a:lnTo>
                    <a:pt x="4551680" y="4551680"/>
                  </a:lnTo>
                  <a:lnTo>
                    <a:pt x="0" y="45516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21308" y="6164580"/>
            <a:ext cx="8110984" cy="419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5"/>
              </a:lnSpc>
            </a:pPr>
            <a:r>
              <a:rPr lang="en-US" sz="2762" i="true" spc="138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Invitations will be handed out early in June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17360" y="151909"/>
            <a:ext cx="8940803" cy="3886048"/>
            <a:chOff x="0" y="0"/>
            <a:chExt cx="11921071" cy="518139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921067" cy="5181397"/>
            </a:xfrm>
            <a:custGeom>
              <a:avLst/>
              <a:gdLst/>
              <a:ahLst/>
              <a:cxnLst/>
              <a:rect r="r" b="b" t="t" l="l"/>
              <a:pathLst>
                <a:path h="5181397" w="11921067">
                  <a:moveTo>
                    <a:pt x="0" y="0"/>
                  </a:moveTo>
                  <a:lnTo>
                    <a:pt x="11921067" y="0"/>
                  </a:lnTo>
                  <a:lnTo>
                    <a:pt x="11921067" y="5181397"/>
                  </a:lnTo>
                  <a:lnTo>
                    <a:pt x="0" y="518139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37300" r="0" b="4764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1921071" cy="518139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9216"/>
                </a:lnSpc>
              </a:pPr>
              <a:r>
                <a:rPr lang="en-US" sz="7680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FRENCH LEAVING CEREMONY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599628" y="2788373"/>
            <a:ext cx="7641908" cy="5390367"/>
            <a:chOff x="0" y="0"/>
            <a:chExt cx="13606466" cy="95975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3606466" cy="9597582"/>
            </a:xfrm>
            <a:custGeom>
              <a:avLst/>
              <a:gdLst/>
              <a:ahLst/>
              <a:cxnLst/>
              <a:rect r="r" b="b" t="t" l="l"/>
              <a:pathLst>
                <a:path h="9597582" w="13606466">
                  <a:moveTo>
                    <a:pt x="0" y="0"/>
                  </a:moveTo>
                  <a:lnTo>
                    <a:pt x="13606466" y="0"/>
                  </a:lnTo>
                  <a:lnTo>
                    <a:pt x="13606466" y="9597582"/>
                  </a:lnTo>
                  <a:lnTo>
                    <a:pt x="0" y="95975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8702" t="0" r="12684" b="46951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13606466" cy="960710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741274" indent="-370637" lvl="1">
                <a:lnSpc>
                  <a:spcPts val="6911"/>
                </a:lnSpc>
                <a:buFont typeface="Arial"/>
                <a:buChar char="•"/>
              </a:pPr>
              <a:r>
                <a:rPr lang="en-US" sz="575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June 24</a:t>
              </a:r>
            </a:p>
            <a:p>
              <a:pPr algn="l" marL="741274" indent="-370637" lvl="1">
                <a:lnSpc>
                  <a:spcPts val="6911"/>
                </a:lnSpc>
                <a:buFont typeface="Arial"/>
                <a:buChar char="•"/>
              </a:pPr>
              <a:r>
                <a:rPr lang="en-US" sz="575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1:00pm – 3:00pm</a:t>
              </a:r>
            </a:p>
            <a:p>
              <a:pPr algn="l" marL="658910" indent="-329455" lvl="1">
                <a:lnSpc>
                  <a:spcPts val="6143"/>
                </a:lnSpc>
                <a:buFont typeface="Arial"/>
                <a:buChar char="•"/>
              </a:pPr>
              <a:r>
                <a:rPr lang="en-US" sz="5119" i="true" spc="255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Small Gym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03117" y="622984"/>
            <a:ext cx="2889517" cy="2040721"/>
          </a:xfrm>
          <a:custGeom>
            <a:avLst/>
            <a:gdLst/>
            <a:ahLst/>
            <a:cxnLst/>
            <a:rect r="r" b="b" t="t" l="l"/>
            <a:pathLst>
              <a:path h="2040721" w="2889517">
                <a:moveTo>
                  <a:pt x="0" y="0"/>
                </a:moveTo>
                <a:lnTo>
                  <a:pt x="2889517" y="0"/>
                </a:lnTo>
                <a:lnTo>
                  <a:pt x="2889517" y="2040722"/>
                </a:lnTo>
                <a:lnTo>
                  <a:pt x="0" y="20407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73048" y="100955"/>
            <a:ext cx="7161352" cy="2052523"/>
            <a:chOff x="0" y="0"/>
            <a:chExt cx="9548470" cy="273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548464" cy="2736694"/>
            </a:xfrm>
            <a:custGeom>
              <a:avLst/>
              <a:gdLst/>
              <a:ahLst/>
              <a:cxnLst/>
              <a:rect r="r" b="b" t="t" l="l"/>
              <a:pathLst>
                <a:path h="2736694" w="9548464">
                  <a:moveTo>
                    <a:pt x="0" y="0"/>
                  </a:moveTo>
                  <a:lnTo>
                    <a:pt x="9548464" y="0"/>
                  </a:lnTo>
                  <a:lnTo>
                    <a:pt x="9548464" y="2736694"/>
                  </a:lnTo>
                  <a:lnTo>
                    <a:pt x="0" y="273669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46683" r="0" b="10714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9548470" cy="27366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 u="sng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GRAD DINNER DANCE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6261" y="1265985"/>
            <a:ext cx="5642674" cy="6518471"/>
            <a:chOff x="0" y="0"/>
            <a:chExt cx="7523565" cy="8691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523564" cy="8691290"/>
            </a:xfrm>
            <a:custGeom>
              <a:avLst/>
              <a:gdLst/>
              <a:ahLst/>
              <a:cxnLst/>
              <a:rect r="r" b="b" t="t" l="l"/>
              <a:pathLst>
                <a:path h="8691290" w="7523564">
                  <a:moveTo>
                    <a:pt x="0" y="0"/>
                  </a:moveTo>
                  <a:lnTo>
                    <a:pt x="7523564" y="0"/>
                  </a:lnTo>
                  <a:lnTo>
                    <a:pt x="7523564" y="8691290"/>
                  </a:lnTo>
                  <a:lnTo>
                    <a:pt x="0" y="869129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65136" t="0" r="-75123" b="1895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7523565" cy="869129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489378" indent="-244689" lvl="1">
                <a:lnSpc>
                  <a:spcPts val="4563"/>
                </a:lnSpc>
                <a:buFont typeface="Arial"/>
                <a:buChar char="•"/>
              </a:pPr>
              <a:r>
                <a:rPr lang="en-US" sz="380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May  30ᵗʰ  </a:t>
              </a:r>
            </a:p>
            <a:p>
              <a:pPr algn="l" marL="489378" indent="-244689" lvl="1">
                <a:lnSpc>
                  <a:spcPts val="4563"/>
                </a:lnSpc>
                <a:buFont typeface="Arial"/>
                <a:buChar char="•"/>
              </a:pPr>
              <a:r>
                <a:rPr lang="en-US" sz="380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Saturday</a:t>
              </a:r>
            </a:p>
            <a:p>
              <a:pPr algn="l" marL="329798" indent="-164899" lvl="1">
                <a:lnSpc>
                  <a:spcPts val="3075"/>
                </a:lnSpc>
              </a:pPr>
            </a:p>
            <a:p>
              <a:pPr algn="l" marL="489378" indent="-244689" lvl="1">
                <a:lnSpc>
                  <a:spcPts val="4563"/>
                </a:lnSpc>
                <a:buFont typeface="Arial"/>
                <a:buChar char="•"/>
              </a:pPr>
              <a:r>
                <a:rPr lang="en-US" sz="380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Fairmont Waterfront </a:t>
              </a:r>
            </a:p>
            <a:p>
              <a:pPr algn="l" marL="329798" indent="-164899" lvl="1">
                <a:lnSpc>
                  <a:spcPts val="3075"/>
                </a:lnSpc>
              </a:pPr>
            </a:p>
            <a:p>
              <a:pPr algn="l" marL="489217" indent="-244608" lvl="1">
                <a:lnSpc>
                  <a:spcPts val="4563"/>
                </a:lnSpc>
                <a:buFont typeface="Arial"/>
                <a:buChar char="•"/>
              </a:pPr>
              <a:r>
                <a:rPr lang="en-US" sz="3802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6 pm</a:t>
              </a:r>
            </a:p>
            <a:p>
              <a:pPr algn="l" marL="329798" indent="-164899" lvl="1">
                <a:lnSpc>
                  <a:spcPts val="3075"/>
                </a:lnSpc>
                <a:buFont typeface="Arial"/>
                <a:buChar char="•"/>
              </a:pP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~$170</a:t>
              </a:r>
            </a:p>
            <a:p>
              <a:pPr algn="l" marL="329690" indent="-164845" lvl="1">
                <a:lnSpc>
                  <a:spcPts val="3075"/>
                </a:lnSpc>
                <a:buFont typeface="Arial"/>
                <a:buChar char="•"/>
              </a:pP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Ticket Sales: </a:t>
              </a:r>
            </a:p>
            <a:p>
              <a:pPr algn="l" marL="329798" indent="-164899" lvl="1">
                <a:lnSpc>
                  <a:spcPts val="3075"/>
                </a:lnSpc>
                <a:buFont typeface="Arial"/>
                <a:buChar char="•"/>
              </a:pP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March  13ᵗʰ – April 30ᵗʰ </a:t>
              </a:r>
            </a:p>
            <a:p>
              <a:pPr algn="l" marL="329690" indent="-164845" lvl="1">
                <a:lnSpc>
                  <a:spcPts val="3075"/>
                </a:lnSpc>
                <a:buFont typeface="Arial"/>
                <a:buChar char="•"/>
              </a:pP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Table Reservations: </a:t>
              </a:r>
            </a:p>
            <a:p>
              <a:pPr algn="l" marL="329798" indent="-164899" lvl="1">
                <a:lnSpc>
                  <a:spcPts val="3075"/>
                </a:lnSpc>
                <a:buFont typeface="Arial"/>
                <a:buChar char="•"/>
              </a:pP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May 8</a:t>
              </a: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th</a:t>
              </a: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 and 11</a:t>
              </a: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th</a:t>
              </a:r>
              <a:r>
                <a:rPr lang="en-US" sz="2562" i="true" spc="128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 </a:t>
              </a:r>
            </a:p>
            <a:p>
              <a:pPr algn="l" marL="329798" indent="-164899" lvl="1">
                <a:lnSpc>
                  <a:spcPts val="3075"/>
                </a:lnSpc>
              </a:pPr>
            </a:p>
            <a:p>
              <a:pPr algn="l" marL="329798" indent="-164899" lvl="1">
                <a:lnSpc>
                  <a:spcPts val="3075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65004" y="1092337"/>
            <a:ext cx="2598353" cy="3459347"/>
            <a:chOff x="0" y="0"/>
            <a:chExt cx="3464471" cy="461246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464433" cy="4612513"/>
            </a:xfrm>
            <a:custGeom>
              <a:avLst/>
              <a:gdLst/>
              <a:ahLst/>
              <a:cxnLst/>
              <a:rect r="r" b="b" t="t" l="l"/>
              <a:pathLst>
                <a:path h="4612513" w="3464433">
                  <a:moveTo>
                    <a:pt x="0" y="0"/>
                  </a:moveTo>
                  <a:lnTo>
                    <a:pt x="3464433" y="0"/>
                  </a:lnTo>
                  <a:lnTo>
                    <a:pt x="3464433" y="4612513"/>
                  </a:lnTo>
                  <a:lnTo>
                    <a:pt x="0" y="46125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1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6096000" y="4551683"/>
            <a:ext cx="3548282" cy="2130142"/>
            <a:chOff x="0" y="0"/>
            <a:chExt cx="4731042" cy="284019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731004" cy="2840228"/>
            </a:xfrm>
            <a:custGeom>
              <a:avLst/>
              <a:gdLst/>
              <a:ahLst/>
              <a:cxnLst/>
              <a:rect r="r" b="b" t="t" l="l"/>
              <a:pathLst>
                <a:path h="2840228" w="4731004">
                  <a:moveTo>
                    <a:pt x="0" y="0"/>
                  </a:moveTo>
                  <a:lnTo>
                    <a:pt x="4731004" y="0"/>
                  </a:lnTo>
                  <a:lnTo>
                    <a:pt x="4731004" y="2840228"/>
                  </a:lnTo>
                  <a:lnTo>
                    <a:pt x="0" y="28402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-26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0275" y="243840"/>
            <a:ext cx="7493060" cy="1219200"/>
            <a:chOff x="0" y="0"/>
            <a:chExt cx="9990747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0747" cy="1625600"/>
            </a:xfrm>
            <a:custGeom>
              <a:avLst/>
              <a:gdLst/>
              <a:ahLst/>
              <a:cxnLst/>
              <a:rect r="r" b="b" t="t" l="l"/>
              <a:pathLst>
                <a:path h="1625600" w="9990747">
                  <a:moveTo>
                    <a:pt x="0" y="0"/>
                  </a:moveTo>
                  <a:lnTo>
                    <a:pt x="9990747" y="0"/>
                  </a:lnTo>
                  <a:lnTo>
                    <a:pt x="9990747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69752" r="0" b="-6975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9990747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AFTER GRAD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894083" y="1786147"/>
            <a:ext cx="7229142" cy="4891326"/>
            <a:chOff x="0" y="0"/>
            <a:chExt cx="9638856" cy="65217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9638851" cy="6521771"/>
            </a:xfrm>
            <a:custGeom>
              <a:avLst/>
              <a:gdLst/>
              <a:ahLst/>
              <a:cxnLst/>
              <a:rect r="r" b="b" t="t" l="l"/>
              <a:pathLst>
                <a:path h="6521771" w="9638851">
                  <a:moveTo>
                    <a:pt x="0" y="0"/>
                  </a:moveTo>
                  <a:lnTo>
                    <a:pt x="9638851" y="0"/>
                  </a:lnTo>
                  <a:lnTo>
                    <a:pt x="9638851" y="6521771"/>
                  </a:lnTo>
                  <a:lnTo>
                    <a:pt x="0" y="652177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6429" t="0" r="-16429" b="23478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9638856" cy="652176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Following the Dinner/Dance</a:t>
              </a:r>
            </a:p>
            <a:p>
              <a:pPr algn="l" marL="548911" indent="-27445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Dr. Charles Best Secondary</a:t>
              </a:r>
            </a:p>
            <a:p>
              <a:pPr algn="l">
                <a:lnSpc>
                  <a:spcPts val="5120"/>
                </a:lnSpc>
              </a:pPr>
            </a:p>
            <a:p>
              <a:pPr algn="l" marL="384364" indent="-192182" lvl="1">
                <a:lnSpc>
                  <a:spcPts val="3583"/>
                </a:lnSpc>
                <a:buFont typeface="Arial"/>
                <a:buChar char="•"/>
              </a:pPr>
              <a:r>
                <a:rPr lang="en-US" sz="2986" i="true" spc="149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Cost: $55</a:t>
              </a:r>
            </a:p>
            <a:p>
              <a:pPr algn="l" marL="439273" indent="-219637" lvl="1">
                <a:lnSpc>
                  <a:spcPts val="4095"/>
                </a:lnSpc>
                <a:buFont typeface="Arial"/>
                <a:buChar char="•"/>
              </a:pPr>
              <a:r>
                <a:rPr lang="en-US" sz="3413" i="true" spc="170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Mandatory B</a:t>
              </a:r>
              <a:r>
                <a:rPr lang="en-US" sz="3413" i="true" spc="170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us ride </a:t>
              </a:r>
            </a:p>
            <a:p>
              <a:pPr algn="l" marL="439273" indent="-219637" lvl="1">
                <a:lnSpc>
                  <a:spcPts val="4095"/>
                </a:lnSpc>
                <a:buFont typeface="Arial"/>
                <a:buChar char="•"/>
              </a:pPr>
              <a:r>
                <a:rPr lang="en-US" sz="3413" i="true" spc="170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back to school $10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998997" y="4333087"/>
            <a:ext cx="3612207" cy="2709155"/>
            <a:chOff x="0" y="0"/>
            <a:chExt cx="6177280" cy="463296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177280" cy="4632960"/>
            </a:xfrm>
            <a:custGeom>
              <a:avLst/>
              <a:gdLst/>
              <a:ahLst/>
              <a:cxnLst/>
              <a:rect r="r" b="b" t="t" l="l"/>
              <a:pathLst>
                <a:path h="4632960" w="6177280">
                  <a:moveTo>
                    <a:pt x="0" y="0"/>
                  </a:moveTo>
                  <a:lnTo>
                    <a:pt x="6177280" y="0"/>
                  </a:lnTo>
                  <a:lnTo>
                    <a:pt x="6177280" y="4632960"/>
                  </a:lnTo>
                  <a:lnTo>
                    <a:pt x="0" y="46329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5" t="0" r="-16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5608712" y="1463040"/>
            <a:ext cx="3901440" cy="2165299"/>
          </a:xfrm>
          <a:custGeom>
            <a:avLst/>
            <a:gdLst/>
            <a:ahLst/>
            <a:cxnLst/>
            <a:rect r="r" b="b" t="t" l="l"/>
            <a:pathLst>
              <a:path h="2165299" w="3901440">
                <a:moveTo>
                  <a:pt x="0" y="0"/>
                </a:moveTo>
                <a:lnTo>
                  <a:pt x="3901440" y="0"/>
                </a:lnTo>
                <a:lnTo>
                  <a:pt x="3901440" y="2165299"/>
                </a:lnTo>
                <a:lnTo>
                  <a:pt x="0" y="2165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274151" cy="7315200"/>
          </a:xfrm>
          <a:custGeom>
            <a:avLst/>
            <a:gdLst/>
            <a:ahLst/>
            <a:cxnLst/>
            <a:rect r="r" b="b" t="t" l="l"/>
            <a:pathLst>
              <a:path h="7315200" w="2274151">
                <a:moveTo>
                  <a:pt x="0" y="0"/>
                </a:moveTo>
                <a:lnTo>
                  <a:pt x="2274151" y="0"/>
                </a:lnTo>
                <a:lnTo>
                  <a:pt x="2274151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35372" y="723052"/>
            <a:ext cx="9364132" cy="1317412"/>
            <a:chOff x="0" y="0"/>
            <a:chExt cx="12485510" cy="175655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1303" y="11335"/>
              <a:ext cx="12462891" cy="1733899"/>
            </a:xfrm>
            <a:custGeom>
              <a:avLst/>
              <a:gdLst/>
              <a:ahLst/>
              <a:cxnLst/>
              <a:rect r="r" b="b" t="t" l="l"/>
              <a:pathLst>
                <a:path h="1733899" w="12462891">
                  <a:moveTo>
                    <a:pt x="0" y="1733899"/>
                  </a:moveTo>
                  <a:cubicBezTo>
                    <a:pt x="1557909" y="1625568"/>
                    <a:pt x="3115691" y="1557750"/>
                    <a:pt x="4673600" y="1530699"/>
                  </a:cubicBezTo>
                  <a:lnTo>
                    <a:pt x="3115691" y="1354677"/>
                  </a:lnTo>
                  <a:cubicBezTo>
                    <a:pt x="5192903" y="1282414"/>
                    <a:pt x="7269988" y="1282414"/>
                    <a:pt x="9347200" y="1354677"/>
                  </a:cubicBezTo>
                  <a:lnTo>
                    <a:pt x="7789291" y="1530699"/>
                  </a:lnTo>
                  <a:cubicBezTo>
                    <a:pt x="9347199" y="1557750"/>
                    <a:pt x="10904982" y="1625568"/>
                    <a:pt x="12462891" y="1733899"/>
                  </a:cubicBezTo>
                  <a:lnTo>
                    <a:pt x="10905109" y="988917"/>
                  </a:lnTo>
                  <a:lnTo>
                    <a:pt x="12462891" y="433419"/>
                  </a:lnTo>
                  <a:cubicBezTo>
                    <a:pt x="11424285" y="361156"/>
                    <a:pt x="10385679" y="306927"/>
                    <a:pt x="9347199" y="270859"/>
                  </a:cubicBezTo>
                  <a:lnTo>
                    <a:pt x="9347199" y="54197"/>
                  </a:lnTo>
                  <a:cubicBezTo>
                    <a:pt x="7269988" y="-18066"/>
                    <a:pt x="5192903" y="-18066"/>
                    <a:pt x="3115691" y="54197"/>
                  </a:cubicBezTo>
                  <a:lnTo>
                    <a:pt x="3115691" y="270859"/>
                  </a:lnTo>
                  <a:cubicBezTo>
                    <a:pt x="2077085" y="307054"/>
                    <a:pt x="1038606" y="361156"/>
                    <a:pt x="0" y="433419"/>
                  </a:cubicBezTo>
                  <a:lnTo>
                    <a:pt x="1557909" y="988917"/>
                  </a:lnTo>
                  <a:close/>
                </a:path>
              </a:pathLst>
            </a:custGeom>
            <a:solidFill>
              <a:srgbClr val="30ACEC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3126994" y="1311815"/>
              <a:ext cx="6231509" cy="230346"/>
            </a:xfrm>
            <a:custGeom>
              <a:avLst/>
              <a:gdLst/>
              <a:ahLst/>
              <a:cxnLst/>
              <a:rect r="r" b="b" t="t" l="l"/>
              <a:pathLst>
                <a:path h="230346" w="6231509">
                  <a:moveTo>
                    <a:pt x="1557909" y="13557"/>
                  </a:moveTo>
                  <a:lnTo>
                    <a:pt x="1557909" y="230346"/>
                  </a:lnTo>
                  <a:lnTo>
                    <a:pt x="0" y="54197"/>
                  </a:lnTo>
                  <a:cubicBezTo>
                    <a:pt x="2077212" y="-18066"/>
                    <a:pt x="4154297" y="-18066"/>
                    <a:pt x="6231509" y="54197"/>
                  </a:cubicBezTo>
                  <a:lnTo>
                    <a:pt x="4673600" y="230219"/>
                  </a:lnTo>
                  <a:lnTo>
                    <a:pt x="4673600" y="13557"/>
                  </a:lnTo>
                  <a:cubicBezTo>
                    <a:pt x="3634994" y="-4477"/>
                    <a:pt x="2596388" y="-4477"/>
                    <a:pt x="1557909" y="13557"/>
                  </a:cubicBezTo>
                  <a:close/>
                </a:path>
              </a:pathLst>
            </a:custGeom>
            <a:solidFill>
              <a:srgbClr val="2689BC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1303" y="11335"/>
              <a:ext cx="12463018" cy="1734026"/>
            </a:xfrm>
            <a:custGeom>
              <a:avLst/>
              <a:gdLst/>
              <a:ahLst/>
              <a:cxnLst/>
              <a:rect r="r" b="b" t="t" l="l"/>
              <a:pathLst>
                <a:path h="1734026" w="12463018">
                  <a:moveTo>
                    <a:pt x="0" y="1733899"/>
                  </a:moveTo>
                  <a:lnTo>
                    <a:pt x="1557909" y="988917"/>
                  </a:lnTo>
                  <a:lnTo>
                    <a:pt x="0" y="433419"/>
                  </a:lnTo>
                  <a:cubicBezTo>
                    <a:pt x="1038606" y="361156"/>
                    <a:pt x="2077212" y="306927"/>
                    <a:pt x="3115691" y="270859"/>
                  </a:cubicBezTo>
                  <a:lnTo>
                    <a:pt x="3115691" y="54197"/>
                  </a:lnTo>
                  <a:cubicBezTo>
                    <a:pt x="5192903" y="-18066"/>
                    <a:pt x="7269988" y="-18066"/>
                    <a:pt x="9347200" y="54197"/>
                  </a:cubicBezTo>
                  <a:lnTo>
                    <a:pt x="9347200" y="270859"/>
                  </a:lnTo>
                  <a:cubicBezTo>
                    <a:pt x="10385807" y="306927"/>
                    <a:pt x="11424412" y="361156"/>
                    <a:pt x="12462891" y="433419"/>
                  </a:cubicBezTo>
                  <a:lnTo>
                    <a:pt x="10905109" y="988917"/>
                  </a:lnTo>
                  <a:lnTo>
                    <a:pt x="12463018" y="1734026"/>
                  </a:lnTo>
                  <a:cubicBezTo>
                    <a:pt x="10905109" y="1625695"/>
                    <a:pt x="9347327" y="1557877"/>
                    <a:pt x="7789418" y="1530826"/>
                  </a:cubicBezTo>
                  <a:lnTo>
                    <a:pt x="9347327" y="1354677"/>
                  </a:lnTo>
                  <a:cubicBezTo>
                    <a:pt x="7270115" y="1282414"/>
                    <a:pt x="5193030" y="1282414"/>
                    <a:pt x="3115818" y="1354677"/>
                  </a:cubicBezTo>
                  <a:lnTo>
                    <a:pt x="4673727" y="1530826"/>
                  </a:lnTo>
                  <a:cubicBezTo>
                    <a:pt x="3115818" y="1557877"/>
                    <a:pt x="1558036" y="1625695"/>
                    <a:pt x="127" y="1734026"/>
                  </a:cubicBezTo>
                  <a:close/>
                  <a:moveTo>
                    <a:pt x="3115818" y="1354677"/>
                  </a:moveTo>
                  <a:lnTo>
                    <a:pt x="3115818" y="270859"/>
                  </a:lnTo>
                  <a:moveTo>
                    <a:pt x="9347327" y="270859"/>
                  </a:moveTo>
                  <a:lnTo>
                    <a:pt x="9347327" y="1354550"/>
                  </a:lnTo>
                  <a:moveTo>
                    <a:pt x="4673727" y="1313910"/>
                  </a:moveTo>
                  <a:lnTo>
                    <a:pt x="4673727" y="1530699"/>
                  </a:lnTo>
                  <a:moveTo>
                    <a:pt x="7789418" y="1530699"/>
                  </a:moveTo>
                  <a:lnTo>
                    <a:pt x="7789418" y="1314037"/>
                  </a:lnTo>
                </a:path>
              </a:pathLst>
            </a:custGeom>
            <a:solidFill>
              <a:srgbClr val="2689BC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32"/>
              <a:ext cx="12485483" cy="1756533"/>
            </a:xfrm>
            <a:custGeom>
              <a:avLst/>
              <a:gdLst/>
              <a:ahLst/>
              <a:cxnLst/>
              <a:rect r="r" b="b" t="t" l="l"/>
              <a:pathLst>
                <a:path h="1756533" w="12485483">
                  <a:moveTo>
                    <a:pt x="10541" y="1734026"/>
                  </a:moveTo>
                  <a:cubicBezTo>
                    <a:pt x="1568577" y="1625695"/>
                    <a:pt x="3126613" y="1557877"/>
                    <a:pt x="4684776" y="1530826"/>
                  </a:cubicBezTo>
                  <a:lnTo>
                    <a:pt x="4685030" y="1542129"/>
                  </a:lnTo>
                  <a:lnTo>
                    <a:pt x="4683760" y="1553305"/>
                  </a:lnTo>
                  <a:lnTo>
                    <a:pt x="3125851" y="1377156"/>
                  </a:lnTo>
                  <a:cubicBezTo>
                    <a:pt x="3120009" y="1376521"/>
                    <a:pt x="3115564" y="1371441"/>
                    <a:pt x="3115818" y="1365472"/>
                  </a:cubicBezTo>
                  <a:cubicBezTo>
                    <a:pt x="3116072" y="1359503"/>
                    <a:pt x="3120771" y="1354804"/>
                    <a:pt x="3126740" y="1354677"/>
                  </a:cubicBezTo>
                  <a:cubicBezTo>
                    <a:pt x="5204206" y="1282414"/>
                    <a:pt x="7281545" y="1282414"/>
                    <a:pt x="9359011" y="1354677"/>
                  </a:cubicBezTo>
                  <a:cubicBezTo>
                    <a:pt x="9364980" y="1354931"/>
                    <a:pt x="9369679" y="1359630"/>
                    <a:pt x="9369933" y="1365472"/>
                  </a:cubicBezTo>
                  <a:cubicBezTo>
                    <a:pt x="9370187" y="1371314"/>
                    <a:pt x="9365742" y="1376521"/>
                    <a:pt x="9359900" y="1377156"/>
                  </a:cubicBezTo>
                  <a:lnTo>
                    <a:pt x="7801864" y="1553305"/>
                  </a:lnTo>
                  <a:lnTo>
                    <a:pt x="7800594" y="1542129"/>
                  </a:lnTo>
                  <a:lnTo>
                    <a:pt x="7800848" y="1530826"/>
                  </a:lnTo>
                  <a:cubicBezTo>
                    <a:pt x="9358884" y="1557877"/>
                    <a:pt x="10916920" y="1625695"/>
                    <a:pt x="12475083" y="1734026"/>
                  </a:cubicBezTo>
                  <a:lnTo>
                    <a:pt x="12474321" y="1745329"/>
                  </a:lnTo>
                  <a:lnTo>
                    <a:pt x="12469495" y="1755489"/>
                  </a:lnTo>
                  <a:lnTo>
                    <a:pt x="10911459" y="1010380"/>
                  </a:lnTo>
                  <a:cubicBezTo>
                    <a:pt x="10907395" y="1008475"/>
                    <a:pt x="10904855" y="1004157"/>
                    <a:pt x="10905109" y="999585"/>
                  </a:cubicBezTo>
                  <a:cubicBezTo>
                    <a:pt x="10905363" y="995013"/>
                    <a:pt x="10908284" y="991076"/>
                    <a:pt x="10912602" y="989552"/>
                  </a:cubicBezTo>
                  <a:lnTo>
                    <a:pt x="12470384" y="434054"/>
                  </a:lnTo>
                  <a:lnTo>
                    <a:pt x="12474194" y="444722"/>
                  </a:lnTo>
                  <a:lnTo>
                    <a:pt x="12473432" y="456025"/>
                  </a:lnTo>
                  <a:cubicBezTo>
                    <a:pt x="11434953" y="383762"/>
                    <a:pt x="10396474" y="329660"/>
                    <a:pt x="9358122" y="293465"/>
                  </a:cubicBezTo>
                  <a:cubicBezTo>
                    <a:pt x="9352026" y="293211"/>
                    <a:pt x="9347200" y="288258"/>
                    <a:pt x="9347200" y="282162"/>
                  </a:cubicBezTo>
                  <a:lnTo>
                    <a:pt x="9347200" y="65500"/>
                  </a:lnTo>
                  <a:lnTo>
                    <a:pt x="9358502" y="65500"/>
                  </a:lnTo>
                  <a:lnTo>
                    <a:pt x="9358122" y="76803"/>
                  </a:lnTo>
                  <a:cubicBezTo>
                    <a:pt x="7281164" y="4540"/>
                    <a:pt x="5204333" y="4540"/>
                    <a:pt x="3127375" y="76676"/>
                  </a:cubicBezTo>
                  <a:lnTo>
                    <a:pt x="3126994" y="65373"/>
                  </a:lnTo>
                  <a:lnTo>
                    <a:pt x="3138297" y="65373"/>
                  </a:lnTo>
                  <a:lnTo>
                    <a:pt x="3138297" y="282162"/>
                  </a:lnTo>
                  <a:cubicBezTo>
                    <a:pt x="3138297" y="288258"/>
                    <a:pt x="3133471" y="293211"/>
                    <a:pt x="3127375" y="293465"/>
                  </a:cubicBezTo>
                  <a:cubicBezTo>
                    <a:pt x="2089023" y="329533"/>
                    <a:pt x="1050544" y="383762"/>
                    <a:pt x="12065" y="456025"/>
                  </a:cubicBezTo>
                  <a:lnTo>
                    <a:pt x="11303" y="444722"/>
                  </a:lnTo>
                  <a:lnTo>
                    <a:pt x="15113" y="434054"/>
                  </a:lnTo>
                  <a:lnTo>
                    <a:pt x="1572895" y="989552"/>
                  </a:lnTo>
                  <a:cubicBezTo>
                    <a:pt x="1577213" y="991076"/>
                    <a:pt x="1580134" y="995013"/>
                    <a:pt x="1580388" y="999585"/>
                  </a:cubicBezTo>
                  <a:cubicBezTo>
                    <a:pt x="1580642" y="1004157"/>
                    <a:pt x="1578102" y="1008348"/>
                    <a:pt x="1574038" y="1010380"/>
                  </a:cubicBezTo>
                  <a:lnTo>
                    <a:pt x="16129" y="1755362"/>
                  </a:lnTo>
                  <a:lnTo>
                    <a:pt x="11303" y="1745202"/>
                  </a:lnTo>
                  <a:lnTo>
                    <a:pt x="10541" y="1733899"/>
                  </a:lnTo>
                  <a:moveTo>
                    <a:pt x="12065" y="1756378"/>
                  </a:moveTo>
                  <a:cubicBezTo>
                    <a:pt x="6604" y="1756759"/>
                    <a:pt x="1778" y="1753203"/>
                    <a:pt x="381" y="1747996"/>
                  </a:cubicBezTo>
                  <a:cubicBezTo>
                    <a:pt x="-1016" y="1742789"/>
                    <a:pt x="1524" y="1737328"/>
                    <a:pt x="6477" y="1734915"/>
                  </a:cubicBezTo>
                  <a:lnTo>
                    <a:pt x="1564259" y="989933"/>
                  </a:lnTo>
                  <a:lnTo>
                    <a:pt x="1569085" y="1000093"/>
                  </a:lnTo>
                  <a:lnTo>
                    <a:pt x="1565275" y="1010761"/>
                  </a:lnTo>
                  <a:lnTo>
                    <a:pt x="7493" y="455390"/>
                  </a:lnTo>
                  <a:cubicBezTo>
                    <a:pt x="2413" y="453612"/>
                    <a:pt x="-635" y="448532"/>
                    <a:pt x="127" y="443198"/>
                  </a:cubicBezTo>
                  <a:cubicBezTo>
                    <a:pt x="889" y="437864"/>
                    <a:pt x="5207" y="433800"/>
                    <a:pt x="10541" y="433419"/>
                  </a:cubicBezTo>
                  <a:cubicBezTo>
                    <a:pt x="1049274" y="361156"/>
                    <a:pt x="2088007" y="306927"/>
                    <a:pt x="3126613" y="270859"/>
                  </a:cubicBezTo>
                  <a:lnTo>
                    <a:pt x="3126994" y="282162"/>
                  </a:lnTo>
                  <a:lnTo>
                    <a:pt x="3115691" y="282162"/>
                  </a:lnTo>
                  <a:lnTo>
                    <a:pt x="3115691" y="65500"/>
                  </a:lnTo>
                  <a:cubicBezTo>
                    <a:pt x="3115691" y="59404"/>
                    <a:pt x="3120517" y="54451"/>
                    <a:pt x="3126613" y="54197"/>
                  </a:cubicBezTo>
                  <a:cubicBezTo>
                    <a:pt x="5204079" y="-18066"/>
                    <a:pt x="7281418" y="-18066"/>
                    <a:pt x="9358884" y="54197"/>
                  </a:cubicBezTo>
                  <a:cubicBezTo>
                    <a:pt x="9364980" y="54451"/>
                    <a:pt x="9369806" y="59404"/>
                    <a:pt x="9369806" y="65500"/>
                  </a:cubicBezTo>
                  <a:lnTo>
                    <a:pt x="9369806" y="282162"/>
                  </a:lnTo>
                  <a:lnTo>
                    <a:pt x="9358503" y="282162"/>
                  </a:lnTo>
                  <a:lnTo>
                    <a:pt x="9358884" y="270859"/>
                  </a:lnTo>
                  <a:cubicBezTo>
                    <a:pt x="10397617" y="306927"/>
                    <a:pt x="11436350" y="361156"/>
                    <a:pt x="12474956" y="433419"/>
                  </a:cubicBezTo>
                  <a:cubicBezTo>
                    <a:pt x="12480290" y="433800"/>
                    <a:pt x="12484608" y="437864"/>
                    <a:pt x="12485370" y="443198"/>
                  </a:cubicBezTo>
                  <a:cubicBezTo>
                    <a:pt x="12486132" y="448532"/>
                    <a:pt x="12482957" y="453612"/>
                    <a:pt x="12478004" y="455390"/>
                  </a:cubicBezTo>
                  <a:lnTo>
                    <a:pt x="10920095" y="1010761"/>
                  </a:lnTo>
                  <a:lnTo>
                    <a:pt x="10916285" y="1000093"/>
                  </a:lnTo>
                  <a:lnTo>
                    <a:pt x="10921111" y="989933"/>
                  </a:lnTo>
                  <a:lnTo>
                    <a:pt x="12479020" y="1735042"/>
                  </a:lnTo>
                  <a:cubicBezTo>
                    <a:pt x="12483846" y="1737328"/>
                    <a:pt x="12486386" y="1742916"/>
                    <a:pt x="12485115" y="1748123"/>
                  </a:cubicBezTo>
                  <a:cubicBezTo>
                    <a:pt x="12483846" y="1753330"/>
                    <a:pt x="12478765" y="1756886"/>
                    <a:pt x="12473432" y="1756505"/>
                  </a:cubicBezTo>
                  <a:cubicBezTo>
                    <a:pt x="10915776" y="1648174"/>
                    <a:pt x="9358122" y="1580483"/>
                    <a:pt x="7800467" y="1553305"/>
                  </a:cubicBezTo>
                  <a:cubicBezTo>
                    <a:pt x="7794498" y="1553178"/>
                    <a:pt x="7789672" y="1548479"/>
                    <a:pt x="7789418" y="1542510"/>
                  </a:cubicBezTo>
                  <a:cubicBezTo>
                    <a:pt x="7789163" y="1536541"/>
                    <a:pt x="7793482" y="1531461"/>
                    <a:pt x="7799450" y="1530699"/>
                  </a:cubicBezTo>
                  <a:lnTo>
                    <a:pt x="9357360" y="1354550"/>
                  </a:lnTo>
                  <a:lnTo>
                    <a:pt x="9358630" y="1365726"/>
                  </a:lnTo>
                  <a:lnTo>
                    <a:pt x="9358248" y="1377029"/>
                  </a:lnTo>
                  <a:cubicBezTo>
                    <a:pt x="7281418" y="1304766"/>
                    <a:pt x="5204459" y="1304766"/>
                    <a:pt x="3127628" y="1377029"/>
                  </a:cubicBezTo>
                  <a:lnTo>
                    <a:pt x="3127247" y="1365726"/>
                  </a:lnTo>
                  <a:lnTo>
                    <a:pt x="3128517" y="1354550"/>
                  </a:lnTo>
                  <a:lnTo>
                    <a:pt x="4686426" y="1530699"/>
                  </a:lnTo>
                  <a:cubicBezTo>
                    <a:pt x="4692395" y="1531334"/>
                    <a:pt x="4696713" y="1536541"/>
                    <a:pt x="4696459" y="1542510"/>
                  </a:cubicBezTo>
                  <a:cubicBezTo>
                    <a:pt x="4696205" y="1548479"/>
                    <a:pt x="4691380" y="1553178"/>
                    <a:pt x="4685411" y="1553305"/>
                  </a:cubicBezTo>
                  <a:cubicBezTo>
                    <a:pt x="3127755" y="1580356"/>
                    <a:pt x="1570100" y="1648174"/>
                    <a:pt x="12445" y="1756505"/>
                  </a:cubicBezTo>
                  <a:close/>
                </a:path>
              </a:pathLst>
            </a:custGeom>
            <a:solidFill>
              <a:srgbClr val="207DAD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3115681" y="1300512"/>
              <a:ext cx="6254136" cy="252904"/>
            </a:xfrm>
            <a:custGeom>
              <a:avLst/>
              <a:gdLst/>
              <a:ahLst/>
              <a:cxnLst/>
              <a:rect r="r" b="b" t="t" l="l"/>
              <a:pathLst>
                <a:path h="252904" w="6254136">
                  <a:moveTo>
                    <a:pt x="1580525" y="24860"/>
                  </a:moveTo>
                  <a:lnTo>
                    <a:pt x="1580525" y="241649"/>
                  </a:lnTo>
                  <a:cubicBezTo>
                    <a:pt x="1580525" y="244824"/>
                    <a:pt x="1579128" y="247872"/>
                    <a:pt x="1576715" y="250031"/>
                  </a:cubicBezTo>
                  <a:cubicBezTo>
                    <a:pt x="1574302" y="252190"/>
                    <a:pt x="1571127" y="253206"/>
                    <a:pt x="1567952" y="252825"/>
                  </a:cubicBezTo>
                  <a:lnTo>
                    <a:pt x="10043" y="76676"/>
                  </a:lnTo>
                  <a:cubicBezTo>
                    <a:pt x="4201" y="76041"/>
                    <a:pt x="-244" y="70961"/>
                    <a:pt x="10" y="64992"/>
                  </a:cubicBezTo>
                  <a:cubicBezTo>
                    <a:pt x="264" y="59023"/>
                    <a:pt x="4963" y="54324"/>
                    <a:pt x="10932" y="54197"/>
                  </a:cubicBezTo>
                  <a:cubicBezTo>
                    <a:pt x="2088398" y="-18066"/>
                    <a:pt x="4165737" y="-18066"/>
                    <a:pt x="6243203" y="54197"/>
                  </a:cubicBezTo>
                  <a:cubicBezTo>
                    <a:pt x="6249172" y="54451"/>
                    <a:pt x="6253871" y="59150"/>
                    <a:pt x="6254125" y="64992"/>
                  </a:cubicBezTo>
                  <a:cubicBezTo>
                    <a:pt x="6254379" y="70834"/>
                    <a:pt x="6249934" y="76041"/>
                    <a:pt x="6244092" y="76676"/>
                  </a:cubicBezTo>
                  <a:lnTo>
                    <a:pt x="4686183" y="252825"/>
                  </a:lnTo>
                  <a:cubicBezTo>
                    <a:pt x="4683008" y="253206"/>
                    <a:pt x="4679833" y="252190"/>
                    <a:pt x="4677420" y="250031"/>
                  </a:cubicBezTo>
                  <a:cubicBezTo>
                    <a:pt x="4675007" y="247872"/>
                    <a:pt x="4673610" y="244824"/>
                    <a:pt x="4673610" y="241649"/>
                  </a:cubicBezTo>
                  <a:lnTo>
                    <a:pt x="4673610" y="24860"/>
                  </a:lnTo>
                  <a:lnTo>
                    <a:pt x="4684913" y="24860"/>
                  </a:lnTo>
                  <a:lnTo>
                    <a:pt x="4684659" y="36163"/>
                  </a:lnTo>
                  <a:cubicBezTo>
                    <a:pt x="3646180" y="18129"/>
                    <a:pt x="2607828" y="18129"/>
                    <a:pt x="1569349" y="36163"/>
                  </a:cubicBezTo>
                  <a:lnTo>
                    <a:pt x="1569095" y="24860"/>
                  </a:lnTo>
                  <a:lnTo>
                    <a:pt x="1580398" y="24860"/>
                  </a:lnTo>
                  <a:moveTo>
                    <a:pt x="1557792" y="24860"/>
                  </a:moveTo>
                  <a:cubicBezTo>
                    <a:pt x="1557792" y="18764"/>
                    <a:pt x="1562745" y="13684"/>
                    <a:pt x="1568841" y="13557"/>
                  </a:cubicBezTo>
                  <a:cubicBezTo>
                    <a:pt x="2607574" y="-4477"/>
                    <a:pt x="3646307" y="-4477"/>
                    <a:pt x="4684913" y="13557"/>
                  </a:cubicBezTo>
                  <a:cubicBezTo>
                    <a:pt x="4691009" y="13684"/>
                    <a:pt x="4695962" y="18637"/>
                    <a:pt x="4695962" y="24860"/>
                  </a:cubicBezTo>
                  <a:lnTo>
                    <a:pt x="4695962" y="241649"/>
                  </a:lnTo>
                  <a:lnTo>
                    <a:pt x="4684659" y="241649"/>
                  </a:lnTo>
                  <a:lnTo>
                    <a:pt x="4683389" y="230473"/>
                  </a:lnTo>
                  <a:lnTo>
                    <a:pt x="6241298" y="54324"/>
                  </a:lnTo>
                  <a:lnTo>
                    <a:pt x="6242568" y="65500"/>
                  </a:lnTo>
                  <a:lnTo>
                    <a:pt x="6242187" y="76803"/>
                  </a:lnTo>
                  <a:cubicBezTo>
                    <a:pt x="4165356" y="4540"/>
                    <a:pt x="2088398" y="4540"/>
                    <a:pt x="11567" y="76803"/>
                  </a:cubicBezTo>
                  <a:lnTo>
                    <a:pt x="11186" y="65500"/>
                  </a:lnTo>
                  <a:lnTo>
                    <a:pt x="12456" y="54324"/>
                  </a:lnTo>
                  <a:lnTo>
                    <a:pt x="1570365" y="230473"/>
                  </a:lnTo>
                  <a:lnTo>
                    <a:pt x="1569095" y="241649"/>
                  </a:lnTo>
                  <a:lnTo>
                    <a:pt x="1557919" y="241649"/>
                  </a:lnTo>
                  <a:lnTo>
                    <a:pt x="1557919" y="24860"/>
                  </a:lnTo>
                  <a:close/>
                </a:path>
              </a:pathLst>
            </a:custGeom>
            <a:solidFill>
              <a:srgbClr val="207DAD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" y="32"/>
              <a:ext cx="12485472" cy="1756533"/>
            </a:xfrm>
            <a:custGeom>
              <a:avLst/>
              <a:gdLst/>
              <a:ahLst/>
              <a:cxnLst/>
              <a:rect r="r" b="b" t="t" l="l"/>
              <a:pathLst>
                <a:path h="1756533" w="12485472">
                  <a:moveTo>
                    <a:pt x="6466" y="1735042"/>
                  </a:moveTo>
                  <a:lnTo>
                    <a:pt x="1564248" y="989933"/>
                  </a:lnTo>
                  <a:lnTo>
                    <a:pt x="1569074" y="1000093"/>
                  </a:lnTo>
                  <a:lnTo>
                    <a:pt x="1565264" y="1010761"/>
                  </a:lnTo>
                  <a:lnTo>
                    <a:pt x="7482" y="455390"/>
                  </a:lnTo>
                  <a:cubicBezTo>
                    <a:pt x="2402" y="453612"/>
                    <a:pt x="-646" y="448532"/>
                    <a:pt x="116" y="443198"/>
                  </a:cubicBezTo>
                  <a:cubicBezTo>
                    <a:pt x="878" y="437864"/>
                    <a:pt x="5196" y="433800"/>
                    <a:pt x="10530" y="433419"/>
                  </a:cubicBezTo>
                  <a:cubicBezTo>
                    <a:pt x="1049263" y="361156"/>
                    <a:pt x="2087996" y="306927"/>
                    <a:pt x="3126602" y="270859"/>
                  </a:cubicBezTo>
                  <a:lnTo>
                    <a:pt x="3126983" y="282162"/>
                  </a:lnTo>
                  <a:lnTo>
                    <a:pt x="3115680" y="282162"/>
                  </a:lnTo>
                  <a:lnTo>
                    <a:pt x="3115680" y="65500"/>
                  </a:lnTo>
                  <a:cubicBezTo>
                    <a:pt x="3115680" y="59404"/>
                    <a:pt x="3120506" y="54451"/>
                    <a:pt x="3126602" y="54197"/>
                  </a:cubicBezTo>
                  <a:cubicBezTo>
                    <a:pt x="5204068" y="-18066"/>
                    <a:pt x="7281407" y="-18066"/>
                    <a:pt x="9358873" y="54197"/>
                  </a:cubicBezTo>
                  <a:cubicBezTo>
                    <a:pt x="9364969" y="54451"/>
                    <a:pt x="9369795" y="59404"/>
                    <a:pt x="9369795" y="65500"/>
                  </a:cubicBezTo>
                  <a:lnTo>
                    <a:pt x="9369795" y="282162"/>
                  </a:lnTo>
                  <a:lnTo>
                    <a:pt x="9358492" y="282162"/>
                  </a:lnTo>
                  <a:lnTo>
                    <a:pt x="9358873" y="270859"/>
                  </a:lnTo>
                  <a:cubicBezTo>
                    <a:pt x="10397606" y="306927"/>
                    <a:pt x="11436339" y="361156"/>
                    <a:pt x="12474945" y="433419"/>
                  </a:cubicBezTo>
                  <a:cubicBezTo>
                    <a:pt x="12480279" y="433800"/>
                    <a:pt x="12484597" y="437864"/>
                    <a:pt x="12485359" y="443198"/>
                  </a:cubicBezTo>
                  <a:cubicBezTo>
                    <a:pt x="12486121" y="448532"/>
                    <a:pt x="12482946" y="453612"/>
                    <a:pt x="12477993" y="455390"/>
                  </a:cubicBezTo>
                  <a:lnTo>
                    <a:pt x="10920084" y="1010761"/>
                  </a:lnTo>
                  <a:lnTo>
                    <a:pt x="10916274" y="1000093"/>
                  </a:lnTo>
                  <a:lnTo>
                    <a:pt x="10921100" y="989933"/>
                  </a:lnTo>
                  <a:lnTo>
                    <a:pt x="12479009" y="1735042"/>
                  </a:lnTo>
                  <a:cubicBezTo>
                    <a:pt x="12483835" y="1737328"/>
                    <a:pt x="12486375" y="1742916"/>
                    <a:pt x="12485104" y="1748123"/>
                  </a:cubicBezTo>
                  <a:cubicBezTo>
                    <a:pt x="12483835" y="1753330"/>
                    <a:pt x="12478754" y="1756886"/>
                    <a:pt x="12473421" y="1756505"/>
                  </a:cubicBezTo>
                  <a:cubicBezTo>
                    <a:pt x="10915765" y="1648174"/>
                    <a:pt x="9358111" y="1580483"/>
                    <a:pt x="7800456" y="1553305"/>
                  </a:cubicBezTo>
                  <a:cubicBezTo>
                    <a:pt x="7794487" y="1553178"/>
                    <a:pt x="7789661" y="1548479"/>
                    <a:pt x="7789407" y="1542510"/>
                  </a:cubicBezTo>
                  <a:cubicBezTo>
                    <a:pt x="7789152" y="1536541"/>
                    <a:pt x="7793471" y="1531461"/>
                    <a:pt x="7799439" y="1530699"/>
                  </a:cubicBezTo>
                  <a:lnTo>
                    <a:pt x="9357349" y="1354550"/>
                  </a:lnTo>
                  <a:lnTo>
                    <a:pt x="9358619" y="1365726"/>
                  </a:lnTo>
                  <a:lnTo>
                    <a:pt x="9358237" y="1377029"/>
                  </a:lnTo>
                  <a:cubicBezTo>
                    <a:pt x="7281407" y="1304766"/>
                    <a:pt x="5204448" y="1304766"/>
                    <a:pt x="3127617" y="1377029"/>
                  </a:cubicBezTo>
                  <a:lnTo>
                    <a:pt x="3127236" y="1365726"/>
                  </a:lnTo>
                  <a:lnTo>
                    <a:pt x="3128506" y="1354550"/>
                  </a:lnTo>
                  <a:lnTo>
                    <a:pt x="4686415" y="1530699"/>
                  </a:lnTo>
                  <a:cubicBezTo>
                    <a:pt x="4692384" y="1531334"/>
                    <a:pt x="4696702" y="1536541"/>
                    <a:pt x="4696448" y="1542510"/>
                  </a:cubicBezTo>
                  <a:cubicBezTo>
                    <a:pt x="4696194" y="1548479"/>
                    <a:pt x="4691369" y="1553178"/>
                    <a:pt x="4685400" y="1553305"/>
                  </a:cubicBezTo>
                  <a:cubicBezTo>
                    <a:pt x="3127744" y="1580356"/>
                    <a:pt x="1570089" y="1648174"/>
                    <a:pt x="12434" y="1756505"/>
                  </a:cubicBezTo>
                  <a:cubicBezTo>
                    <a:pt x="6973" y="1756886"/>
                    <a:pt x="2147" y="1753330"/>
                    <a:pt x="750" y="1748123"/>
                  </a:cubicBezTo>
                  <a:cubicBezTo>
                    <a:pt x="-647" y="1742916"/>
                    <a:pt x="1893" y="1737455"/>
                    <a:pt x="6846" y="1735042"/>
                  </a:cubicBezTo>
                  <a:moveTo>
                    <a:pt x="16625" y="1755362"/>
                  </a:moveTo>
                  <a:lnTo>
                    <a:pt x="11799" y="1745202"/>
                  </a:lnTo>
                  <a:lnTo>
                    <a:pt x="11037" y="1733899"/>
                  </a:lnTo>
                  <a:cubicBezTo>
                    <a:pt x="1569073" y="1625568"/>
                    <a:pt x="3127109" y="1557750"/>
                    <a:pt x="4685272" y="1530699"/>
                  </a:cubicBezTo>
                  <a:lnTo>
                    <a:pt x="4685526" y="1542002"/>
                  </a:lnTo>
                  <a:lnTo>
                    <a:pt x="4684256" y="1553178"/>
                  </a:lnTo>
                  <a:lnTo>
                    <a:pt x="3126347" y="1377029"/>
                  </a:lnTo>
                  <a:cubicBezTo>
                    <a:pt x="3120505" y="1376394"/>
                    <a:pt x="3116060" y="1371314"/>
                    <a:pt x="3116314" y="1365345"/>
                  </a:cubicBezTo>
                  <a:cubicBezTo>
                    <a:pt x="3116568" y="1359376"/>
                    <a:pt x="3121267" y="1354677"/>
                    <a:pt x="3127236" y="1354550"/>
                  </a:cubicBezTo>
                  <a:cubicBezTo>
                    <a:pt x="5204702" y="1282287"/>
                    <a:pt x="7282041" y="1282287"/>
                    <a:pt x="9359508" y="1354550"/>
                  </a:cubicBezTo>
                  <a:cubicBezTo>
                    <a:pt x="9365476" y="1354804"/>
                    <a:pt x="9370175" y="1359503"/>
                    <a:pt x="9370429" y="1365345"/>
                  </a:cubicBezTo>
                  <a:cubicBezTo>
                    <a:pt x="9370683" y="1371187"/>
                    <a:pt x="9366238" y="1376394"/>
                    <a:pt x="9360396" y="1377029"/>
                  </a:cubicBezTo>
                  <a:lnTo>
                    <a:pt x="7801853" y="1553305"/>
                  </a:lnTo>
                  <a:lnTo>
                    <a:pt x="7800583" y="1542129"/>
                  </a:lnTo>
                  <a:lnTo>
                    <a:pt x="7800837" y="1530826"/>
                  </a:lnTo>
                  <a:cubicBezTo>
                    <a:pt x="9358873" y="1557877"/>
                    <a:pt x="10916909" y="1625695"/>
                    <a:pt x="12475072" y="1734026"/>
                  </a:cubicBezTo>
                  <a:lnTo>
                    <a:pt x="12474310" y="1745329"/>
                  </a:lnTo>
                  <a:lnTo>
                    <a:pt x="12469484" y="1755489"/>
                  </a:lnTo>
                  <a:lnTo>
                    <a:pt x="10911448" y="1010380"/>
                  </a:lnTo>
                  <a:cubicBezTo>
                    <a:pt x="10907384" y="1008475"/>
                    <a:pt x="10904844" y="1004157"/>
                    <a:pt x="10905098" y="999585"/>
                  </a:cubicBezTo>
                  <a:cubicBezTo>
                    <a:pt x="10905352" y="995013"/>
                    <a:pt x="10908273" y="991076"/>
                    <a:pt x="10912591" y="989552"/>
                  </a:cubicBezTo>
                  <a:lnTo>
                    <a:pt x="12470373" y="434054"/>
                  </a:lnTo>
                  <a:lnTo>
                    <a:pt x="12474183" y="444722"/>
                  </a:lnTo>
                  <a:lnTo>
                    <a:pt x="12473421" y="456025"/>
                  </a:lnTo>
                  <a:cubicBezTo>
                    <a:pt x="11434942" y="383762"/>
                    <a:pt x="10396463" y="329660"/>
                    <a:pt x="9358111" y="293465"/>
                  </a:cubicBezTo>
                  <a:cubicBezTo>
                    <a:pt x="9352015" y="293211"/>
                    <a:pt x="9347189" y="288258"/>
                    <a:pt x="9347189" y="282162"/>
                  </a:cubicBezTo>
                  <a:lnTo>
                    <a:pt x="9347189" y="65500"/>
                  </a:lnTo>
                  <a:lnTo>
                    <a:pt x="9358491" y="65500"/>
                  </a:lnTo>
                  <a:lnTo>
                    <a:pt x="9358111" y="76803"/>
                  </a:lnTo>
                  <a:cubicBezTo>
                    <a:pt x="7281153" y="4540"/>
                    <a:pt x="5204322" y="4540"/>
                    <a:pt x="3127364" y="76676"/>
                  </a:cubicBezTo>
                  <a:lnTo>
                    <a:pt x="3126983" y="65373"/>
                  </a:lnTo>
                  <a:lnTo>
                    <a:pt x="3138286" y="65373"/>
                  </a:lnTo>
                  <a:lnTo>
                    <a:pt x="3138286" y="282162"/>
                  </a:lnTo>
                  <a:cubicBezTo>
                    <a:pt x="3138286" y="288258"/>
                    <a:pt x="3133460" y="293211"/>
                    <a:pt x="3127364" y="293465"/>
                  </a:cubicBezTo>
                  <a:cubicBezTo>
                    <a:pt x="2089012" y="329533"/>
                    <a:pt x="1050533" y="383762"/>
                    <a:pt x="12054" y="456025"/>
                  </a:cubicBezTo>
                  <a:lnTo>
                    <a:pt x="11292" y="444722"/>
                  </a:lnTo>
                  <a:lnTo>
                    <a:pt x="15102" y="434054"/>
                  </a:lnTo>
                  <a:lnTo>
                    <a:pt x="1572884" y="989552"/>
                  </a:lnTo>
                  <a:cubicBezTo>
                    <a:pt x="1577202" y="991076"/>
                    <a:pt x="1580123" y="995013"/>
                    <a:pt x="1580377" y="999585"/>
                  </a:cubicBezTo>
                  <a:cubicBezTo>
                    <a:pt x="1580631" y="1004157"/>
                    <a:pt x="1578091" y="1008348"/>
                    <a:pt x="1574027" y="1010380"/>
                  </a:cubicBezTo>
                  <a:lnTo>
                    <a:pt x="16118" y="1755362"/>
                  </a:lnTo>
                  <a:close/>
                  <a:moveTo>
                    <a:pt x="3115680" y="1365853"/>
                  </a:moveTo>
                  <a:lnTo>
                    <a:pt x="3115680" y="282162"/>
                  </a:lnTo>
                  <a:cubicBezTo>
                    <a:pt x="3115680" y="275939"/>
                    <a:pt x="3120760" y="270859"/>
                    <a:pt x="3126983" y="270859"/>
                  </a:cubicBezTo>
                  <a:cubicBezTo>
                    <a:pt x="3133206" y="270859"/>
                    <a:pt x="3138286" y="275939"/>
                    <a:pt x="3138286" y="282162"/>
                  </a:cubicBezTo>
                  <a:lnTo>
                    <a:pt x="3138286" y="1365853"/>
                  </a:lnTo>
                  <a:cubicBezTo>
                    <a:pt x="3138286" y="1372076"/>
                    <a:pt x="3133206" y="1377156"/>
                    <a:pt x="3126983" y="1377156"/>
                  </a:cubicBezTo>
                  <a:cubicBezTo>
                    <a:pt x="3120760" y="1377156"/>
                    <a:pt x="3115680" y="1372076"/>
                    <a:pt x="3115680" y="1365853"/>
                  </a:cubicBezTo>
                  <a:close/>
                  <a:moveTo>
                    <a:pt x="9369795" y="282162"/>
                  </a:moveTo>
                  <a:lnTo>
                    <a:pt x="9369795" y="1365853"/>
                  </a:lnTo>
                  <a:cubicBezTo>
                    <a:pt x="9369795" y="1372076"/>
                    <a:pt x="9364715" y="1377156"/>
                    <a:pt x="9358492" y="1377156"/>
                  </a:cubicBezTo>
                  <a:cubicBezTo>
                    <a:pt x="9352269" y="1377156"/>
                    <a:pt x="9347189" y="1372076"/>
                    <a:pt x="9347189" y="1365853"/>
                  </a:cubicBezTo>
                  <a:lnTo>
                    <a:pt x="9347189" y="282162"/>
                  </a:lnTo>
                  <a:cubicBezTo>
                    <a:pt x="9347189" y="275939"/>
                    <a:pt x="9352269" y="270859"/>
                    <a:pt x="9358492" y="270859"/>
                  </a:cubicBezTo>
                  <a:cubicBezTo>
                    <a:pt x="9364715" y="270859"/>
                    <a:pt x="9369795" y="275939"/>
                    <a:pt x="9369795" y="282162"/>
                  </a:cubicBezTo>
                  <a:close/>
                  <a:moveTo>
                    <a:pt x="4696195" y="1325213"/>
                  </a:moveTo>
                  <a:lnTo>
                    <a:pt x="4696195" y="1542002"/>
                  </a:lnTo>
                  <a:cubicBezTo>
                    <a:pt x="4696195" y="1548225"/>
                    <a:pt x="4691115" y="1553305"/>
                    <a:pt x="4684893" y="1553305"/>
                  </a:cubicBezTo>
                  <a:cubicBezTo>
                    <a:pt x="4678669" y="1553305"/>
                    <a:pt x="4673589" y="1548225"/>
                    <a:pt x="4673589" y="1542002"/>
                  </a:cubicBezTo>
                  <a:lnTo>
                    <a:pt x="4673589" y="1325340"/>
                  </a:lnTo>
                  <a:cubicBezTo>
                    <a:pt x="4673589" y="1319117"/>
                    <a:pt x="4678669" y="1314037"/>
                    <a:pt x="4684893" y="1314037"/>
                  </a:cubicBezTo>
                  <a:cubicBezTo>
                    <a:pt x="4691115" y="1314037"/>
                    <a:pt x="4696195" y="1319117"/>
                    <a:pt x="4696195" y="1325340"/>
                  </a:cubicBezTo>
                  <a:close/>
                  <a:moveTo>
                    <a:pt x="7789407" y="1542129"/>
                  </a:moveTo>
                  <a:lnTo>
                    <a:pt x="7789407" y="1325340"/>
                  </a:lnTo>
                  <a:cubicBezTo>
                    <a:pt x="7789407" y="1319117"/>
                    <a:pt x="7794488" y="1314037"/>
                    <a:pt x="7800711" y="1314037"/>
                  </a:cubicBezTo>
                  <a:cubicBezTo>
                    <a:pt x="7806933" y="1314037"/>
                    <a:pt x="7812014" y="1319117"/>
                    <a:pt x="7812014" y="1325340"/>
                  </a:cubicBezTo>
                  <a:lnTo>
                    <a:pt x="7812014" y="1542129"/>
                  </a:lnTo>
                  <a:cubicBezTo>
                    <a:pt x="7812014" y="1548352"/>
                    <a:pt x="7806933" y="1553432"/>
                    <a:pt x="7800711" y="1553432"/>
                  </a:cubicBezTo>
                  <a:cubicBezTo>
                    <a:pt x="7794488" y="1553432"/>
                    <a:pt x="7789407" y="1548352"/>
                    <a:pt x="7789407" y="1542129"/>
                  </a:cubicBezTo>
                  <a:close/>
                </a:path>
              </a:pathLst>
            </a:custGeom>
            <a:solidFill>
              <a:srgbClr val="207DAD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243840" y="646757"/>
            <a:ext cx="9428483" cy="1219200"/>
            <a:chOff x="0" y="0"/>
            <a:chExt cx="12571311" cy="16256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571306" cy="1625600"/>
            </a:xfrm>
            <a:custGeom>
              <a:avLst/>
              <a:gdLst/>
              <a:ahLst/>
              <a:cxnLst/>
              <a:rect r="r" b="b" t="t" l="l"/>
              <a:pathLst>
                <a:path h="1625600" w="12571306">
                  <a:moveTo>
                    <a:pt x="0" y="0"/>
                  </a:moveTo>
                  <a:lnTo>
                    <a:pt x="12571306" y="0"/>
                  </a:lnTo>
                  <a:lnTo>
                    <a:pt x="12571306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00684" r="0" b="-100684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12571311" cy="17018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608"/>
                </a:lnSpc>
              </a:pPr>
              <a:r>
                <a:rPr lang="en-US" sz="3840" u="sng">
                  <a:solidFill>
                    <a:srgbClr val="FFFFFF"/>
                  </a:solidFill>
                  <a:latin typeface="Westonia"/>
                  <a:ea typeface="Westonia"/>
                  <a:cs typeface="Westonia"/>
                  <a:sym typeface="Westonia"/>
                </a:rPr>
                <a:t>Dr. Charles Best Secondary</a:t>
              </a: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487680" y="1986486"/>
            <a:ext cx="8778240" cy="4124223"/>
            <a:chOff x="0" y="0"/>
            <a:chExt cx="11704320" cy="549896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704320" cy="5498965"/>
            </a:xfrm>
            <a:custGeom>
              <a:avLst/>
              <a:gdLst/>
              <a:ahLst/>
              <a:cxnLst/>
              <a:rect r="r" b="b" t="t" l="l"/>
              <a:pathLst>
                <a:path h="5498965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5498965"/>
                  </a:lnTo>
                  <a:lnTo>
                    <a:pt x="0" y="5498965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-5313" t="0" r="-5313" b="8239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>
              <a:off x="0" y="0"/>
              <a:ext cx="11704320" cy="549896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6143"/>
                </a:lnSpc>
              </a:pPr>
            </a:p>
            <a:p>
              <a:pPr algn="l">
                <a:lnSpc>
                  <a:spcPts val="6143"/>
                </a:lnSpc>
              </a:pPr>
            </a:p>
            <a:p>
              <a:pPr algn="l">
                <a:lnSpc>
                  <a:spcPts val="6143"/>
                </a:lnSpc>
              </a:pPr>
            </a:p>
            <a:p>
              <a:pPr algn="ctr">
                <a:lnSpc>
                  <a:spcPts val="6143"/>
                </a:lnSpc>
              </a:pPr>
              <a:r>
                <a:rPr lang="en-US" sz="511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QUESTIONS</a:t>
              </a:r>
            </a:p>
            <a:p>
              <a:pPr algn="ctr">
                <a:lnSpc>
                  <a:spcPts val="6143"/>
                </a:lnSpc>
              </a:pPr>
              <a:r>
                <a:rPr lang="en-US" sz="511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&amp; ANSWERS…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4544220">
            <a:off x="7413717" y="3042352"/>
            <a:ext cx="1828800" cy="1828800"/>
            <a:chOff x="0" y="0"/>
            <a:chExt cx="2438400" cy="2438400"/>
          </a:xfrm>
        </p:grpSpPr>
        <p:sp>
          <p:nvSpPr>
            <p:cNvPr name="Freeform 17" id="17" descr="C:\Users\pgangnes\AppData\Local\Microsoft\Windows\Temporary Internet Files\Content.IE5\UMOJQTVW\MC900434859[1].png"/>
            <p:cNvSpPr/>
            <p:nvPr/>
          </p:nvSpPr>
          <p:spPr>
            <a:xfrm flipH="false" flipV="false" rot="0">
              <a:off x="0" y="0"/>
              <a:ext cx="2438400" cy="2438400"/>
            </a:xfrm>
            <a:custGeom>
              <a:avLst/>
              <a:gdLst/>
              <a:ahLst/>
              <a:cxnLst/>
              <a:rect r="r" b="b" t="t" l="l"/>
              <a:pathLst>
                <a:path h="2438400" w="2438400">
                  <a:moveTo>
                    <a:pt x="0" y="0"/>
                  </a:moveTo>
                  <a:lnTo>
                    <a:pt x="2438400" y="0"/>
                  </a:lnTo>
                  <a:lnTo>
                    <a:pt x="2438400" y="2438400"/>
                  </a:lnTo>
                  <a:lnTo>
                    <a:pt x="0" y="2438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-5400000">
            <a:off x="487680" y="3212487"/>
            <a:ext cx="1381458" cy="1381458"/>
            <a:chOff x="0" y="0"/>
            <a:chExt cx="1841944" cy="1841944"/>
          </a:xfrm>
        </p:grpSpPr>
        <p:sp>
          <p:nvSpPr>
            <p:cNvPr name="Freeform 19" id="19" descr="C:\Users\pgangnes\AppData\Local\Microsoft\Windows\Temporary Internet Files\Content.IE5\VVEWL54X\MC900431560[1].png"/>
            <p:cNvSpPr/>
            <p:nvPr/>
          </p:nvSpPr>
          <p:spPr>
            <a:xfrm flipH="false" flipV="false" rot="0">
              <a:off x="0" y="0"/>
              <a:ext cx="1841881" cy="1841881"/>
            </a:xfrm>
            <a:custGeom>
              <a:avLst/>
              <a:gdLst/>
              <a:ahLst/>
              <a:cxnLst/>
              <a:rect r="r" b="b" t="t" l="l"/>
              <a:pathLst>
                <a:path h="1841881" w="1841881">
                  <a:moveTo>
                    <a:pt x="0" y="0"/>
                  </a:moveTo>
                  <a:lnTo>
                    <a:pt x="1841881" y="0"/>
                  </a:lnTo>
                  <a:lnTo>
                    <a:pt x="1841881" y="1841881"/>
                  </a:lnTo>
                  <a:lnTo>
                    <a:pt x="0" y="1841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-3" b="-3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-2158800">
            <a:off x="1666484" y="2163899"/>
            <a:ext cx="1706880" cy="1706880"/>
            <a:chOff x="0" y="0"/>
            <a:chExt cx="2275840" cy="2275840"/>
          </a:xfrm>
        </p:grpSpPr>
        <p:sp>
          <p:nvSpPr>
            <p:cNvPr name="Freeform 21" id="21" descr="C:\Users\pgangnes\AppData\Local\Microsoft\Windows\Temporary Internet Files\Content.IE5\BVZ7B1B2\MC900437631[1].png"/>
            <p:cNvSpPr/>
            <p:nvPr/>
          </p:nvSpPr>
          <p:spPr>
            <a:xfrm flipH="false" flipV="false" rot="0">
              <a:off x="0" y="0"/>
              <a:ext cx="2275840" cy="2275840"/>
            </a:xfrm>
            <a:custGeom>
              <a:avLst/>
              <a:gdLst/>
              <a:ahLst/>
              <a:cxnLst/>
              <a:rect r="r" b="b" t="t" l="l"/>
              <a:pathLst>
                <a:path h="2275840" w="2275840">
                  <a:moveTo>
                    <a:pt x="0" y="0"/>
                  </a:moveTo>
                  <a:lnTo>
                    <a:pt x="2275840" y="0"/>
                  </a:lnTo>
                  <a:lnTo>
                    <a:pt x="2275840" y="2275840"/>
                  </a:lnTo>
                  <a:lnTo>
                    <a:pt x="0" y="22758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-1161600">
            <a:off x="3123981" y="2626681"/>
            <a:ext cx="850821" cy="848677"/>
            <a:chOff x="0" y="0"/>
            <a:chExt cx="1134428" cy="1131570"/>
          </a:xfrm>
        </p:grpSpPr>
        <p:sp>
          <p:nvSpPr>
            <p:cNvPr name="Freeform 23" id="23" descr="C:\Users\pgangnes\AppData\Local\Microsoft\Windows\Temporary Internet Files\Content.IE5\UMOJQTVW\MC900391752[1].wmf"/>
            <p:cNvSpPr/>
            <p:nvPr/>
          </p:nvSpPr>
          <p:spPr>
            <a:xfrm flipH="false" flipV="false" rot="0">
              <a:off x="0" y="0"/>
              <a:ext cx="1134364" cy="1131570"/>
            </a:xfrm>
            <a:custGeom>
              <a:avLst/>
              <a:gdLst/>
              <a:ahLst/>
              <a:cxnLst/>
              <a:rect r="r" b="b" t="t" l="l"/>
              <a:pathLst>
                <a:path h="1131570" w="1134364">
                  <a:moveTo>
                    <a:pt x="0" y="0"/>
                  </a:moveTo>
                  <a:lnTo>
                    <a:pt x="1134364" y="0"/>
                  </a:lnTo>
                  <a:lnTo>
                    <a:pt x="1134364" y="1131570"/>
                  </a:lnTo>
                  <a:lnTo>
                    <a:pt x="0" y="1131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77984" t="0" r="-7799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1341720">
            <a:off x="6385074" y="2343798"/>
            <a:ext cx="908523" cy="1271930"/>
            <a:chOff x="0" y="0"/>
            <a:chExt cx="1211364" cy="1695907"/>
          </a:xfrm>
        </p:grpSpPr>
        <p:sp>
          <p:nvSpPr>
            <p:cNvPr name="Freeform 25" id="25" descr="C:\Users\pgangnes\AppData\Local\Microsoft\Windows\Temporary Internet Files\Content.IE5\VVEWL54X\MP900382673[1].jpg"/>
            <p:cNvSpPr/>
            <p:nvPr/>
          </p:nvSpPr>
          <p:spPr>
            <a:xfrm flipH="false" flipV="false" rot="0">
              <a:off x="0" y="0"/>
              <a:ext cx="1211326" cy="1695958"/>
            </a:xfrm>
            <a:custGeom>
              <a:avLst/>
              <a:gdLst/>
              <a:ahLst/>
              <a:cxnLst/>
              <a:rect r="r" b="b" t="t" l="l"/>
              <a:pathLst>
                <a:path h="1695958" w="1211326">
                  <a:moveTo>
                    <a:pt x="0" y="0"/>
                  </a:moveTo>
                  <a:lnTo>
                    <a:pt x="1211326" y="0"/>
                  </a:lnTo>
                  <a:lnTo>
                    <a:pt x="1211326" y="1695958"/>
                  </a:lnTo>
                  <a:lnTo>
                    <a:pt x="0" y="16959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-3" b="2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4262323" y="2325672"/>
            <a:ext cx="741274" cy="1039168"/>
            <a:chOff x="0" y="0"/>
            <a:chExt cx="988365" cy="1385557"/>
          </a:xfrm>
        </p:grpSpPr>
        <p:sp>
          <p:nvSpPr>
            <p:cNvPr name="Freeform 27" id="27" descr="C:\Users\pgangnes\AppData\Local\Microsoft\Windows\Temporary Internet Files\Content.IE5\BVZ7B1B2\MP900390083[1].jpg"/>
            <p:cNvSpPr/>
            <p:nvPr/>
          </p:nvSpPr>
          <p:spPr>
            <a:xfrm flipH="false" flipV="false" rot="0">
              <a:off x="0" y="0"/>
              <a:ext cx="988314" cy="1385570"/>
            </a:xfrm>
            <a:custGeom>
              <a:avLst/>
              <a:gdLst/>
              <a:ahLst/>
              <a:cxnLst/>
              <a:rect r="r" b="b" t="t" l="l"/>
              <a:pathLst>
                <a:path h="1385570" w="988314">
                  <a:moveTo>
                    <a:pt x="0" y="0"/>
                  </a:moveTo>
                  <a:lnTo>
                    <a:pt x="988314" y="0"/>
                  </a:lnTo>
                  <a:lnTo>
                    <a:pt x="988314" y="1385570"/>
                  </a:lnTo>
                  <a:lnTo>
                    <a:pt x="0" y="13855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-52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508977" y="2347331"/>
            <a:ext cx="819140" cy="819140"/>
            <a:chOff x="0" y="0"/>
            <a:chExt cx="1092187" cy="1092187"/>
          </a:xfrm>
        </p:grpSpPr>
        <p:sp>
          <p:nvSpPr>
            <p:cNvPr name="Freeform 29" id="29" descr="C:\Users\pgangnes\AppData\Local\Microsoft\Windows\Temporary Internet Files\Content.IE5\UMOJQTVW\MC900441428[1].png"/>
            <p:cNvSpPr/>
            <p:nvPr/>
          </p:nvSpPr>
          <p:spPr>
            <a:xfrm flipH="false" flipV="false" rot="0">
              <a:off x="0" y="0"/>
              <a:ext cx="1092200" cy="1092200"/>
            </a:xfrm>
            <a:custGeom>
              <a:avLst/>
              <a:gdLst/>
              <a:ahLst/>
              <a:cxnLst/>
              <a:rect r="r" b="b" t="t" l="l"/>
              <a:pathLst>
                <a:path h="1092200" w="1092200">
                  <a:moveTo>
                    <a:pt x="0" y="0"/>
                  </a:moveTo>
                  <a:lnTo>
                    <a:pt x="1092200" y="0"/>
                  </a:lnTo>
                  <a:lnTo>
                    <a:pt x="1092200" y="1092200"/>
                  </a:lnTo>
                  <a:lnTo>
                    <a:pt x="0" y="1092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1" b="1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1097375" y="2471004"/>
            <a:ext cx="893836" cy="893836"/>
            <a:chOff x="0" y="0"/>
            <a:chExt cx="1191781" cy="1191781"/>
          </a:xfrm>
        </p:grpSpPr>
        <p:sp>
          <p:nvSpPr>
            <p:cNvPr name="Freeform 31" id="31" descr="C:\Users\pgangnes\AppData\Local\Microsoft\Windows\Temporary Internet Files\Content.IE5\L4VZN5VL\MC900441498[1].png"/>
            <p:cNvSpPr/>
            <p:nvPr/>
          </p:nvSpPr>
          <p:spPr>
            <a:xfrm flipH="false" flipV="false" rot="0">
              <a:off x="0" y="0"/>
              <a:ext cx="1191768" cy="1191768"/>
            </a:xfrm>
            <a:custGeom>
              <a:avLst/>
              <a:gdLst/>
              <a:ahLst/>
              <a:cxnLst/>
              <a:rect r="r" b="b" t="t" l="l"/>
              <a:pathLst>
                <a:path h="1191768" w="1191768">
                  <a:moveTo>
                    <a:pt x="0" y="0"/>
                  </a:moveTo>
                  <a:lnTo>
                    <a:pt x="1191768" y="0"/>
                  </a:lnTo>
                  <a:lnTo>
                    <a:pt x="1191768" y="1191768"/>
                  </a:lnTo>
                  <a:lnTo>
                    <a:pt x="0" y="1191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-1" b="-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5283203" y="1825323"/>
            <a:ext cx="931583" cy="931583"/>
            <a:chOff x="0" y="0"/>
            <a:chExt cx="1242111" cy="1242111"/>
          </a:xfrm>
        </p:grpSpPr>
        <p:sp>
          <p:nvSpPr>
            <p:cNvPr name="Freeform 33" id="33" descr="C:\Users\pgangnes\AppData\Local\Microsoft\Windows\Temporary Internet Files\Content.IE5\VVEWL54X\MC900431548[1].png"/>
            <p:cNvSpPr/>
            <p:nvPr/>
          </p:nvSpPr>
          <p:spPr>
            <a:xfrm flipH="false" flipV="false" rot="0">
              <a:off x="0" y="0"/>
              <a:ext cx="1242060" cy="1242060"/>
            </a:xfrm>
            <a:custGeom>
              <a:avLst/>
              <a:gdLst/>
              <a:ahLst/>
              <a:cxnLst/>
              <a:rect r="r" b="b" t="t" l="l"/>
              <a:pathLst>
                <a:path h="1242060" w="1242060">
                  <a:moveTo>
                    <a:pt x="0" y="0"/>
                  </a:moveTo>
                  <a:lnTo>
                    <a:pt x="1242060" y="0"/>
                  </a:lnTo>
                  <a:lnTo>
                    <a:pt x="1242060" y="1242060"/>
                  </a:lnTo>
                  <a:lnTo>
                    <a:pt x="0" y="12420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-4" b="-4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2849223" y="1793862"/>
            <a:ext cx="862727" cy="862727"/>
            <a:chOff x="0" y="0"/>
            <a:chExt cx="1150302" cy="1150302"/>
          </a:xfrm>
        </p:grpSpPr>
        <p:sp>
          <p:nvSpPr>
            <p:cNvPr name="Freeform 35" id="35" descr="C:\Users\pgangnes\AppData\Local\Microsoft\Windows\Temporary Internet Files\Content.IE5\BVZ7B1B2\MC900433797[1].png"/>
            <p:cNvSpPr/>
            <p:nvPr/>
          </p:nvSpPr>
          <p:spPr>
            <a:xfrm flipH="false" flipV="false" rot="0">
              <a:off x="0" y="0"/>
              <a:ext cx="1150239" cy="1150239"/>
            </a:xfrm>
            <a:custGeom>
              <a:avLst/>
              <a:gdLst/>
              <a:ahLst/>
              <a:cxnLst/>
              <a:rect r="r" b="b" t="t" l="l"/>
              <a:pathLst>
                <a:path h="1150239" w="1150239">
                  <a:moveTo>
                    <a:pt x="0" y="0"/>
                  </a:moveTo>
                  <a:lnTo>
                    <a:pt x="1150239" y="0"/>
                  </a:lnTo>
                  <a:lnTo>
                    <a:pt x="1150239" y="1150239"/>
                  </a:lnTo>
                  <a:lnTo>
                    <a:pt x="0" y="11502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-5" b="-5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5283203" y="2691022"/>
            <a:ext cx="839895" cy="839895"/>
            <a:chOff x="0" y="0"/>
            <a:chExt cx="1119861" cy="1119861"/>
          </a:xfrm>
        </p:grpSpPr>
        <p:sp>
          <p:nvSpPr>
            <p:cNvPr name="Freeform 37" id="37" descr="C:\Users\pgangnes\AppData\Local\Microsoft\Windows\Temporary Internet Files\Content.IE5\UMOJQTVW\MC900431512[1].png"/>
            <p:cNvSpPr/>
            <p:nvPr/>
          </p:nvSpPr>
          <p:spPr>
            <a:xfrm flipH="false" flipV="false" rot="0">
              <a:off x="0" y="0"/>
              <a:ext cx="1119886" cy="1119886"/>
            </a:xfrm>
            <a:custGeom>
              <a:avLst/>
              <a:gdLst/>
              <a:ahLst/>
              <a:cxnLst/>
              <a:rect r="r" b="b" t="t" l="l"/>
              <a:pathLst>
                <a:path h="1119886" w="1119886">
                  <a:moveTo>
                    <a:pt x="0" y="0"/>
                  </a:moveTo>
                  <a:lnTo>
                    <a:pt x="1119886" y="0"/>
                  </a:lnTo>
                  <a:lnTo>
                    <a:pt x="1119886" y="1119886"/>
                  </a:lnTo>
                  <a:lnTo>
                    <a:pt x="0" y="1119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2" b="2"/>
              </a:stretch>
            </a:blipFill>
          </p:spPr>
        </p:sp>
      </p:grpSp>
      <p:grpSp>
        <p:nvGrpSpPr>
          <p:cNvPr name="Group 38" id="38"/>
          <p:cNvGrpSpPr/>
          <p:nvPr/>
        </p:nvGrpSpPr>
        <p:grpSpPr>
          <a:xfrm rot="0">
            <a:off x="7626877" y="5044954"/>
            <a:ext cx="1941681" cy="2012080"/>
            <a:chOff x="0" y="0"/>
            <a:chExt cx="2588908" cy="2682773"/>
          </a:xfrm>
        </p:grpSpPr>
        <p:sp>
          <p:nvSpPr>
            <p:cNvPr name="Freeform 39" id="39" descr="C:\Users\pgangnes\AppData\Local\Microsoft\Windows\Temporary Internet Files\Content.IE5\UMOJQTVW\MC900439407[1].jpg"/>
            <p:cNvSpPr/>
            <p:nvPr/>
          </p:nvSpPr>
          <p:spPr>
            <a:xfrm flipH="false" flipV="false" rot="0">
              <a:off x="0" y="0"/>
              <a:ext cx="2588895" cy="2682748"/>
            </a:xfrm>
            <a:custGeom>
              <a:avLst/>
              <a:gdLst/>
              <a:ahLst/>
              <a:cxnLst/>
              <a:rect r="r" b="b" t="t" l="l"/>
              <a:pathLst>
                <a:path h="2682748" w="2588895">
                  <a:moveTo>
                    <a:pt x="0" y="0"/>
                  </a:moveTo>
                  <a:lnTo>
                    <a:pt x="2588895" y="0"/>
                  </a:lnTo>
                  <a:lnTo>
                    <a:pt x="2588895" y="2682748"/>
                  </a:lnTo>
                  <a:lnTo>
                    <a:pt x="0" y="2682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0" r="0" b="-395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60591" y="81277"/>
            <a:ext cx="8778240" cy="1219200"/>
            <a:chOff x="0" y="0"/>
            <a:chExt cx="11704320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704320" cy="1625600"/>
            </a:xfrm>
            <a:custGeom>
              <a:avLst/>
              <a:gdLst/>
              <a:ahLst/>
              <a:cxnLst/>
              <a:rect r="r" b="b" t="t" l="l"/>
              <a:pathLst>
                <a:path h="1625600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90292" r="0" b="-90292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1704320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AGENDA FOR TODAY…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28314" y="1426041"/>
            <a:ext cx="8778240" cy="5527040"/>
            <a:chOff x="0" y="0"/>
            <a:chExt cx="11704320" cy="7369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704320" cy="7369383"/>
            </a:xfrm>
            <a:custGeom>
              <a:avLst/>
              <a:gdLst/>
              <a:ahLst/>
              <a:cxnLst/>
              <a:rect r="r" b="b" t="t" l="l"/>
              <a:pathLst>
                <a:path h="7369383" w="11704320">
                  <a:moveTo>
                    <a:pt x="0" y="0"/>
                  </a:moveTo>
                  <a:lnTo>
                    <a:pt x="11704320" y="0"/>
                  </a:lnTo>
                  <a:lnTo>
                    <a:pt x="11704320" y="7369383"/>
                  </a:lnTo>
                  <a:lnTo>
                    <a:pt x="0" y="736938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0783" t="0" r="-30783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1704320" cy="73693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Applying to Post Secondary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Scholarships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Career Centre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CLC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Graduation Dinner &amp; Dance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After Grad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Commencement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Awards Night</a:t>
              </a:r>
            </a:p>
            <a:p>
              <a:pPr algn="l" marL="443391" indent="-221696" lvl="1">
                <a:lnSpc>
                  <a:spcPts val="4134"/>
                </a:lnSpc>
                <a:buAutoNum type="arabicPeriod" startAt="1"/>
              </a:pPr>
              <a:r>
                <a:rPr lang="en-US" sz="3445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Questions?</a:t>
              </a:r>
            </a:p>
            <a:p>
              <a:pPr algn="l" marL="443391" indent="-221696" lvl="1">
                <a:lnSpc>
                  <a:spcPts val="4134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908797" y="1594704"/>
            <a:ext cx="2397757" cy="2397757"/>
            <a:chOff x="0" y="0"/>
            <a:chExt cx="3197009" cy="3197009"/>
          </a:xfrm>
        </p:grpSpPr>
        <p:sp>
          <p:nvSpPr>
            <p:cNvPr name="Freeform 9" id="9" descr="MCj04326650000[1]"/>
            <p:cNvSpPr/>
            <p:nvPr/>
          </p:nvSpPr>
          <p:spPr>
            <a:xfrm flipH="false" flipV="false" rot="0">
              <a:off x="0" y="0"/>
              <a:ext cx="3196971" cy="3196971"/>
            </a:xfrm>
            <a:custGeom>
              <a:avLst/>
              <a:gdLst/>
              <a:ahLst/>
              <a:cxnLst/>
              <a:rect r="r" b="b" t="t" l="l"/>
              <a:pathLst>
                <a:path h="3196971" w="3196971">
                  <a:moveTo>
                    <a:pt x="0" y="0"/>
                  </a:moveTo>
                  <a:lnTo>
                    <a:pt x="3196971" y="0"/>
                  </a:lnTo>
                  <a:lnTo>
                    <a:pt x="3196971" y="3196971"/>
                  </a:lnTo>
                  <a:lnTo>
                    <a:pt x="0" y="31969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-1" b="-1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7607" y="487680"/>
            <a:ext cx="8218313" cy="2276348"/>
            <a:chOff x="0" y="0"/>
            <a:chExt cx="10957750" cy="303513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57749" cy="3035126"/>
            </a:xfrm>
            <a:custGeom>
              <a:avLst/>
              <a:gdLst/>
              <a:ahLst/>
              <a:cxnLst/>
              <a:rect r="r" b="b" t="t" l="l"/>
              <a:pathLst>
                <a:path h="3035126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3035126"/>
                  </a:lnTo>
                  <a:lnTo>
                    <a:pt x="0" y="303512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3928" r="0" b="-16765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0957750" cy="303513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680"/>
                </a:lnSpc>
              </a:pPr>
              <a:r>
                <a:rPr lang="en-US" sz="6400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POST SECONDARY</a:t>
              </a:r>
              <a:r>
                <a:rPr lang="en-US" sz="6400">
                  <a:solidFill>
                    <a:srgbClr val="333333"/>
                  </a:solidFill>
                  <a:latin typeface="Peace Sans"/>
                  <a:ea typeface="Peace Sans"/>
                  <a:cs typeface="Peace Sans"/>
                  <a:sym typeface="Peace Sans"/>
                </a:rPr>
                <a:t>   </a:t>
              </a:r>
            </a:p>
            <a:p>
              <a:pPr algn="ctr">
                <a:lnSpc>
                  <a:spcPts val="768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806406" y="1673479"/>
            <a:ext cx="7850405" cy="5309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47"/>
              </a:lnSpc>
            </a:pPr>
            <a:r>
              <a:rPr lang="en-US" sz="384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Unfortunately, many deadlines have passed. Douglas is still accepting applications.</a:t>
            </a:r>
          </a:p>
          <a:p>
            <a:pPr algn="l">
              <a:lnSpc>
                <a:spcPts val="4147"/>
              </a:lnSpc>
            </a:pPr>
          </a:p>
          <a:p>
            <a:pPr algn="l">
              <a:lnSpc>
                <a:spcPts val="4147"/>
              </a:lnSpc>
            </a:pPr>
            <a:r>
              <a:rPr lang="en-US" sz="384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Depending on the program some Uni’s accept applications until program fills</a:t>
            </a:r>
          </a:p>
          <a:p>
            <a:pPr algn="l">
              <a:lnSpc>
                <a:spcPts val="3225"/>
              </a:lnSpc>
            </a:pPr>
          </a:p>
          <a:p>
            <a:pPr algn="l">
              <a:lnSpc>
                <a:spcPts val="3225"/>
              </a:lnSpc>
            </a:pPr>
          </a:p>
          <a:p>
            <a:pPr algn="l">
              <a:lnSpc>
                <a:spcPts val="3225"/>
              </a:lnSpc>
            </a:pPr>
            <a:r>
              <a:rPr lang="en-US" sz="2986" i="true" spc="149" u="sng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  <a:hlinkClick r:id="rId3" tooltip="https://apply.educationplannerbc.ca/"/>
              </a:rPr>
              <a:t>https://apply.educationplannerbc.ca/</a:t>
            </a:r>
          </a:p>
          <a:p>
            <a:pPr algn="l">
              <a:lnSpc>
                <a:spcPts val="3225"/>
              </a:lnSpc>
            </a:pPr>
            <a:r>
              <a:rPr lang="en-US" sz="2986" i="true" spc="14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68176" y="5784054"/>
            <a:ext cx="1540776" cy="1531146"/>
          </a:xfrm>
          <a:custGeom>
            <a:avLst/>
            <a:gdLst/>
            <a:ahLst/>
            <a:cxnLst/>
            <a:rect r="r" b="b" t="t" l="l"/>
            <a:pathLst>
              <a:path h="1531146" w="1540776">
                <a:moveTo>
                  <a:pt x="0" y="0"/>
                </a:moveTo>
                <a:lnTo>
                  <a:pt x="1540776" y="0"/>
                </a:lnTo>
                <a:lnTo>
                  <a:pt x="1540776" y="1531146"/>
                </a:lnTo>
                <a:lnTo>
                  <a:pt x="0" y="15311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6637" y="31318"/>
            <a:ext cx="8218313" cy="2113280"/>
            <a:chOff x="0" y="0"/>
            <a:chExt cx="10957750" cy="281770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57749" cy="2817702"/>
            </a:xfrm>
            <a:custGeom>
              <a:avLst/>
              <a:gdLst/>
              <a:ahLst/>
              <a:cxnLst/>
              <a:rect r="r" b="b" t="t" l="l"/>
              <a:pathLst>
                <a:path h="2817702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2817702"/>
                  </a:lnTo>
                  <a:lnTo>
                    <a:pt x="0" y="281770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5775" r="0" b="-25775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0957750" cy="281770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SELF REPORTING OF GRADES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63040" y="1463040"/>
            <a:ext cx="8022336" cy="5527040"/>
            <a:chOff x="0" y="0"/>
            <a:chExt cx="10696448" cy="736938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696448" cy="7369383"/>
            </a:xfrm>
            <a:custGeom>
              <a:avLst/>
              <a:gdLst/>
              <a:ahLst/>
              <a:cxnLst/>
              <a:rect r="r" b="b" t="t" l="l"/>
              <a:pathLst>
                <a:path h="7369383" w="10696448">
                  <a:moveTo>
                    <a:pt x="0" y="0"/>
                  </a:moveTo>
                  <a:lnTo>
                    <a:pt x="10696448" y="0"/>
                  </a:lnTo>
                  <a:lnTo>
                    <a:pt x="10696448" y="7369383"/>
                  </a:lnTo>
                  <a:lnTo>
                    <a:pt x="0" y="736938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38395" t="0" r="-38395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66675"/>
              <a:ext cx="10696448" cy="7436062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4576"/>
                </a:lnSpc>
              </a:pPr>
            </a:p>
            <a:p>
              <a:pPr algn="l" marL="387798" indent="-193899" lvl="1">
                <a:lnSpc>
                  <a:spcPts val="3616"/>
                </a:lnSpc>
                <a:buFont typeface="Arial"/>
                <a:buChar char="•"/>
              </a:pPr>
              <a:r>
                <a:rPr lang="en-US" sz="301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Be honest and accurate</a:t>
              </a:r>
            </a:p>
            <a:p>
              <a:pPr algn="l" marL="387798" indent="-193899" lvl="1">
                <a:lnSpc>
                  <a:spcPts val="3616"/>
                </a:lnSpc>
              </a:pPr>
            </a:p>
            <a:p>
              <a:pPr algn="l" marL="387798" indent="-193899" lvl="1">
                <a:lnSpc>
                  <a:spcPts val="3616"/>
                </a:lnSpc>
                <a:buFont typeface="Arial"/>
                <a:buChar char="•"/>
              </a:pPr>
              <a:r>
                <a:rPr lang="en-US" sz="301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Monitor emails and check status of application online</a:t>
              </a:r>
            </a:p>
            <a:p>
              <a:pPr algn="l" marL="387798" indent="-193899" lvl="1">
                <a:lnSpc>
                  <a:spcPts val="3616"/>
                </a:lnSpc>
              </a:pPr>
            </a:p>
            <a:p>
              <a:pPr algn="l" marL="387798" indent="-193899" lvl="1">
                <a:lnSpc>
                  <a:spcPts val="3616"/>
                </a:lnSpc>
                <a:buFont typeface="Arial"/>
                <a:buChar char="•"/>
              </a:pPr>
              <a:r>
                <a:rPr lang="en-US" sz="301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IMPORTANT NOTE: If your child has been granted conditional admission to a post-secondary institution, it is subject to them maintaining their grades.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102730" y="1087958"/>
            <a:ext cx="1840449" cy="2181273"/>
          </a:xfrm>
          <a:custGeom>
            <a:avLst/>
            <a:gdLst/>
            <a:ahLst/>
            <a:cxnLst/>
            <a:rect r="r" b="b" t="t" l="l"/>
            <a:pathLst>
              <a:path h="2181273" w="1840449">
                <a:moveTo>
                  <a:pt x="0" y="0"/>
                </a:moveTo>
                <a:lnTo>
                  <a:pt x="1840449" y="0"/>
                </a:lnTo>
                <a:lnTo>
                  <a:pt x="1840449" y="2181274"/>
                </a:lnTo>
                <a:lnTo>
                  <a:pt x="0" y="21812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06398" y="79528"/>
            <a:ext cx="8940803" cy="2052523"/>
            <a:chOff x="0" y="0"/>
            <a:chExt cx="11921071" cy="273669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921067" cy="2736697"/>
            </a:xfrm>
            <a:custGeom>
              <a:avLst/>
              <a:gdLst/>
              <a:ahLst/>
              <a:cxnLst/>
              <a:rect r="r" b="b" t="t" l="l"/>
              <a:pathLst>
                <a:path h="2736697" w="11921067">
                  <a:moveTo>
                    <a:pt x="0" y="0"/>
                  </a:moveTo>
                  <a:lnTo>
                    <a:pt x="11921067" y="0"/>
                  </a:lnTo>
                  <a:lnTo>
                    <a:pt x="11921067" y="2736697"/>
                  </a:lnTo>
                  <a:lnTo>
                    <a:pt x="0" y="273669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70620" r="0" b="867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1921071" cy="2736698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STUDENT TRANSCRIPT SERVICES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63891" y="529422"/>
            <a:ext cx="7791104" cy="7453531"/>
            <a:chOff x="0" y="0"/>
            <a:chExt cx="10388138" cy="9938041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388135" cy="9938046"/>
            </a:xfrm>
            <a:custGeom>
              <a:avLst/>
              <a:gdLst/>
              <a:ahLst/>
              <a:cxnLst/>
              <a:rect r="r" b="b" t="t" l="l"/>
              <a:pathLst>
                <a:path h="9938046" w="10388135">
                  <a:moveTo>
                    <a:pt x="0" y="0"/>
                  </a:moveTo>
                  <a:lnTo>
                    <a:pt x="10388135" y="0"/>
                  </a:lnTo>
                  <a:lnTo>
                    <a:pt x="10388135" y="9938046"/>
                  </a:lnTo>
                  <a:lnTo>
                    <a:pt x="0" y="993804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2341" t="0" r="-57097" b="18758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0"/>
              <a:ext cx="10388138" cy="10033291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5657"/>
                </a:lnSpc>
              </a:pPr>
            </a:p>
            <a:p>
              <a:pPr algn="l">
                <a:lnSpc>
                  <a:spcPts val="5657"/>
                </a:lnSpc>
              </a:pPr>
            </a:p>
            <a:p>
              <a:pPr algn="l">
                <a:lnSpc>
                  <a:spcPts val="4217"/>
                </a:lnSpc>
              </a:pPr>
              <a:r>
                <a:rPr lang="en-US" sz="351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Electronically transfers marks to post secondary institutions</a:t>
              </a:r>
            </a:p>
            <a:p>
              <a:pPr algn="l">
                <a:lnSpc>
                  <a:spcPts val="4217"/>
                </a:lnSpc>
              </a:pPr>
              <a:r>
                <a:rPr lang="en-US" sz="3514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Students need to log on to the ministry site to give permission for their grades to be transferred to a PSI.</a:t>
              </a:r>
            </a:p>
            <a:p>
              <a:pPr algn="l">
                <a:lnSpc>
                  <a:spcPts val="4217"/>
                </a:lnSpc>
              </a:pPr>
            </a:p>
            <a:p>
              <a:pPr algn="l">
                <a:lnSpc>
                  <a:spcPts val="3264"/>
                </a:lnSpc>
              </a:pPr>
              <a:r>
                <a:rPr lang="en-US" sz="2720" u="sng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s://www2.gov.bc.ca/gov/content/education-training/k-12/support/transcripts-and-certificates"/>
                </a:rPr>
                <a:t>https://www2.gov.bc.ca/gov/content/education-training/k-12/support/transcripts-and-certificates</a:t>
              </a:r>
            </a:p>
            <a:p>
              <a:pPr algn="l">
                <a:lnSpc>
                  <a:spcPts val="5657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865190" y="1105789"/>
            <a:ext cx="1770943" cy="1775381"/>
          </a:xfrm>
          <a:custGeom>
            <a:avLst/>
            <a:gdLst/>
            <a:ahLst/>
            <a:cxnLst/>
            <a:rect r="r" b="b" t="t" l="l"/>
            <a:pathLst>
              <a:path h="1775381" w="1770943">
                <a:moveTo>
                  <a:pt x="0" y="0"/>
                </a:moveTo>
                <a:lnTo>
                  <a:pt x="1770943" y="0"/>
                </a:lnTo>
                <a:lnTo>
                  <a:pt x="1770943" y="1775382"/>
                </a:lnTo>
                <a:lnTo>
                  <a:pt x="0" y="1775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7607" y="81277"/>
            <a:ext cx="8218313" cy="1869440"/>
            <a:chOff x="0" y="0"/>
            <a:chExt cx="10957750" cy="249258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0957749" cy="2492582"/>
            </a:xfrm>
            <a:custGeom>
              <a:avLst/>
              <a:gdLst/>
              <a:ahLst/>
              <a:cxnLst/>
              <a:rect r="r" b="b" t="t" l="l"/>
              <a:pathLst>
                <a:path h="2492582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2492582"/>
                  </a:lnTo>
                  <a:lnTo>
                    <a:pt x="0" y="2492582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35658" r="0" b="-35659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10957750" cy="249258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ON–LINE COURSES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047607" y="2113283"/>
            <a:ext cx="8218313" cy="4226560"/>
            <a:chOff x="0" y="0"/>
            <a:chExt cx="10957750" cy="563541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957749" cy="5635418"/>
            </a:xfrm>
            <a:custGeom>
              <a:avLst/>
              <a:gdLst/>
              <a:ahLst/>
              <a:cxnLst/>
              <a:rect r="r" b="b" t="t" l="l"/>
              <a:pathLst>
                <a:path h="5635418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5635418"/>
                  </a:lnTo>
                  <a:lnTo>
                    <a:pt x="0" y="563541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5984" t="0" r="-15984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0957750" cy="563541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071"/>
                </a:lnSpc>
              </a:pPr>
              <a:r>
                <a:rPr lang="en-US" sz="2559" i="true" spc="127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Need to be completed ASAP. The sooner it is completed the faster it will get on the transcript for the post-secondary to view.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0" y="5112436"/>
            <a:ext cx="2225014" cy="2202764"/>
          </a:xfrm>
          <a:custGeom>
            <a:avLst/>
            <a:gdLst/>
            <a:ahLst/>
            <a:cxnLst/>
            <a:rect r="r" b="b" t="t" l="l"/>
            <a:pathLst>
              <a:path h="2202764" w="2225014">
                <a:moveTo>
                  <a:pt x="0" y="0"/>
                </a:moveTo>
                <a:lnTo>
                  <a:pt x="2225014" y="0"/>
                </a:lnTo>
                <a:lnTo>
                  <a:pt x="2225014" y="2202764"/>
                </a:lnTo>
                <a:lnTo>
                  <a:pt x="0" y="22027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73388" y="685905"/>
            <a:ext cx="7281890" cy="1219200"/>
            <a:chOff x="0" y="0"/>
            <a:chExt cx="9709187" cy="1625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709191" cy="1625600"/>
            </a:xfrm>
            <a:custGeom>
              <a:avLst/>
              <a:gdLst/>
              <a:ahLst/>
              <a:cxnLst/>
              <a:rect r="r" b="b" t="t" l="l"/>
              <a:pathLst>
                <a:path h="1625600" w="9709191">
                  <a:moveTo>
                    <a:pt x="0" y="0"/>
                  </a:moveTo>
                  <a:lnTo>
                    <a:pt x="9709191" y="0"/>
                  </a:lnTo>
                  <a:lnTo>
                    <a:pt x="9709191" y="1625600"/>
                  </a:lnTo>
                  <a:lnTo>
                    <a:pt x="0" y="162560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48724" r="15169" b="-48724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0"/>
              <a:ext cx="9709187" cy="1625600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6911"/>
                </a:lnSpc>
              </a:pPr>
              <a:r>
                <a:rPr lang="en-US" sz="5759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CAREER CENTRE   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594503" y="2200453"/>
            <a:ext cx="8940803" cy="5283200"/>
            <a:chOff x="0" y="0"/>
            <a:chExt cx="11921071" cy="704426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921067" cy="7044263"/>
            </a:xfrm>
            <a:custGeom>
              <a:avLst/>
              <a:gdLst/>
              <a:ahLst/>
              <a:cxnLst/>
              <a:rect r="r" b="b" t="t" l="l"/>
              <a:pathLst>
                <a:path h="7044263" w="11921067">
                  <a:moveTo>
                    <a:pt x="0" y="0"/>
                  </a:moveTo>
                  <a:lnTo>
                    <a:pt x="11921067" y="0"/>
                  </a:lnTo>
                  <a:lnTo>
                    <a:pt x="11921067" y="7044263"/>
                  </a:lnTo>
                  <a:lnTo>
                    <a:pt x="0" y="7044263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25815" t="0" r="-25815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1921071" cy="704426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Scholarship applications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Post Secondary information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Career information</a:t>
              </a:r>
            </a:p>
            <a:p>
              <a:pPr algn="l" marL="549092" indent="-274546" lvl="1">
                <a:lnSpc>
                  <a:spcPts val="5120"/>
                </a:lnSpc>
                <a:buFont typeface="Arial"/>
                <a:buChar char="•"/>
              </a:pPr>
              <a:r>
                <a:rPr lang="en-US" sz="426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Volunteer opportunities</a:t>
              </a:r>
            </a:p>
            <a:p>
              <a:pPr algn="l" marL="549092" indent="-274546" lvl="1">
                <a:lnSpc>
                  <a:spcPts val="5120"/>
                </a:lnSpc>
              </a:pPr>
            </a:p>
            <a:p>
              <a:pPr algn="l" marL="274546" indent="-137273" lvl="1">
                <a:lnSpc>
                  <a:spcPts val="2560"/>
                </a:lnSpc>
              </a:pPr>
              <a:r>
                <a:rPr lang="en-US" sz="2133" u="sng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  <a:hlinkClick r:id="rId3" tooltip="http://public.sd43.bc.ca/secondary/CharlesBest/careercenter/default.aspx"/>
                </a:rPr>
                <a:t>http://public.sd43.bc.ca/secondary/CharlesBest/careercenter/default.aspx</a:t>
              </a:r>
              <a:r>
                <a:rPr lang="en-US" sz="2133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</a:p>
            <a:p>
              <a:pPr algn="l" marL="549092" indent="-274546" lvl="1">
                <a:lnSpc>
                  <a:spcPts val="512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15208" y="731520"/>
            <a:ext cx="2738392" cy="1961684"/>
          </a:xfrm>
          <a:custGeom>
            <a:avLst/>
            <a:gdLst/>
            <a:ahLst/>
            <a:cxnLst/>
            <a:rect r="r" b="b" t="t" l="l"/>
            <a:pathLst>
              <a:path h="1961684" w="2738392">
                <a:moveTo>
                  <a:pt x="0" y="0"/>
                </a:moveTo>
                <a:lnTo>
                  <a:pt x="2738392" y="0"/>
                </a:lnTo>
                <a:lnTo>
                  <a:pt x="2738392" y="1961684"/>
                </a:lnTo>
                <a:lnTo>
                  <a:pt x="0" y="19616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30265" y="301723"/>
            <a:ext cx="7493060" cy="1818726"/>
            <a:chOff x="0" y="0"/>
            <a:chExt cx="9990747" cy="24249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90747" cy="2424968"/>
            </a:xfrm>
            <a:custGeom>
              <a:avLst/>
              <a:gdLst/>
              <a:ahLst/>
              <a:cxnLst/>
              <a:rect r="r" b="b" t="t" l="l"/>
              <a:pathLst>
                <a:path h="2424968" w="9990747">
                  <a:moveTo>
                    <a:pt x="0" y="0"/>
                  </a:moveTo>
                  <a:lnTo>
                    <a:pt x="9990747" y="0"/>
                  </a:lnTo>
                  <a:lnTo>
                    <a:pt x="9990747" y="2424968"/>
                  </a:lnTo>
                  <a:lnTo>
                    <a:pt x="0" y="242496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202370" r="0" b="-20237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9990747" cy="2434493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4608"/>
                </a:lnSpc>
              </a:pPr>
              <a:r>
                <a:rPr lang="en-US" sz="3840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CAREER LIFE CONNECTIONS</a:t>
              </a:r>
            </a:p>
            <a:p>
              <a:pPr algn="ctr">
                <a:lnSpc>
                  <a:spcPts val="4147"/>
                </a:lnSpc>
              </a:pPr>
              <a:r>
                <a:rPr lang="en-US" sz="3455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(FORMERLY GRAD TRANSITIONS)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80445" y="2600963"/>
            <a:ext cx="7510931" cy="5223034"/>
            <a:chOff x="0" y="0"/>
            <a:chExt cx="10014574" cy="696404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0014570" cy="6964045"/>
            </a:xfrm>
            <a:custGeom>
              <a:avLst/>
              <a:gdLst/>
              <a:ahLst/>
              <a:cxnLst/>
              <a:rect r="r" b="b" t="t" l="l"/>
              <a:pathLst>
                <a:path h="6964045" w="10014570">
                  <a:moveTo>
                    <a:pt x="0" y="0"/>
                  </a:moveTo>
                  <a:lnTo>
                    <a:pt x="10014570" y="0"/>
                  </a:lnTo>
                  <a:lnTo>
                    <a:pt x="10014570" y="6964045"/>
                  </a:lnTo>
                  <a:lnTo>
                    <a:pt x="0" y="6964045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0" t="-38088" r="0" b="-38088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>
              <a:off x="0" y="0"/>
              <a:ext cx="10014574" cy="696404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583"/>
                </a:lnSpc>
              </a:pPr>
              <a:r>
                <a:rPr lang="en-US" sz="2986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 order to graduate students must complete: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Vision Board (10%)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Community Connections assignment (10%)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Update resume and cover letter (5%)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Write a Capstone proposal (10%)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Document 30 hours of work or volunteer experience (10%)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Write a financial plan (5%)</a:t>
              </a:r>
            </a:p>
            <a:p>
              <a:pPr algn="l" marL="693951" indent="-231317" lvl="2">
                <a:lnSpc>
                  <a:spcPts val="2560"/>
                </a:lnSpc>
                <a:buAutoNum type="arabicPeriod" startAt="1"/>
              </a:pPr>
              <a:r>
                <a:rPr lang="en-US" sz="2133" i="true" spc="106">
                  <a:solidFill>
                    <a:srgbClr val="FFFFFF"/>
                  </a:solidFill>
                  <a:latin typeface="Canva Sans Italics"/>
                  <a:ea typeface="Canva Sans Italics"/>
                  <a:cs typeface="Canva Sans Italics"/>
                  <a:sym typeface="Canva Sans Italics"/>
                </a:rPr>
                <a:t>Mentorship Record (10%)</a:t>
              </a:r>
            </a:p>
            <a:p>
              <a:pPr algn="l" marL="693951" indent="-231317" lvl="2">
                <a:lnSpc>
                  <a:spcPts val="2560"/>
                </a:lnSpc>
              </a:pPr>
            </a:p>
            <a:p>
              <a:pPr algn="l" marL="693951" indent="-231317" lvl="2">
                <a:lnSpc>
                  <a:spcPts val="2560"/>
                </a:lnSpc>
              </a:pPr>
            </a:p>
            <a:p>
              <a:pPr algn="l" marL="693951" indent="-231317" lvl="2">
                <a:lnSpc>
                  <a:spcPts val="2560"/>
                </a:lnSpc>
              </a:pPr>
            </a:p>
            <a:p>
              <a:pPr algn="l" marL="693951" indent="-231317" lvl="2">
                <a:lnSpc>
                  <a:spcPts val="2560"/>
                </a:lnSpc>
              </a:pPr>
            </a:p>
            <a:p>
              <a:pPr algn="l" marL="693951" indent="-231317" lvl="2">
                <a:lnSpc>
                  <a:spcPts val="2560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7037501" y="4987332"/>
            <a:ext cx="2473167" cy="2327868"/>
          </a:xfrm>
          <a:custGeom>
            <a:avLst/>
            <a:gdLst/>
            <a:ahLst/>
            <a:cxnLst/>
            <a:rect r="r" b="b" t="t" l="l"/>
            <a:pathLst>
              <a:path h="2327868" w="2473167">
                <a:moveTo>
                  <a:pt x="0" y="0"/>
                </a:moveTo>
                <a:lnTo>
                  <a:pt x="2473167" y="0"/>
                </a:lnTo>
                <a:lnTo>
                  <a:pt x="2473167" y="2327868"/>
                </a:lnTo>
                <a:lnTo>
                  <a:pt x="0" y="23278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  <p:transition spd="fast">
    <p:fade/>
  </p:transition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07D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2274151" cy="7315200"/>
          </a:xfrm>
          <a:custGeom>
            <a:avLst/>
            <a:gdLst/>
            <a:ahLst/>
            <a:cxnLst/>
            <a:rect r="r" b="b" t="t" l="l"/>
            <a:pathLst>
              <a:path h="7315200" w="2274151">
                <a:moveTo>
                  <a:pt x="0" y="0"/>
                </a:moveTo>
                <a:lnTo>
                  <a:pt x="2274151" y="0"/>
                </a:lnTo>
                <a:lnTo>
                  <a:pt x="2274151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4626" y="28242"/>
            <a:ext cx="8218313" cy="2113280"/>
            <a:chOff x="0" y="0"/>
            <a:chExt cx="10957750" cy="28177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957749" cy="2817702"/>
            </a:xfrm>
            <a:custGeom>
              <a:avLst/>
              <a:gdLst/>
              <a:ahLst/>
              <a:cxnLst/>
              <a:rect r="r" b="b" t="t" l="l"/>
              <a:pathLst>
                <a:path h="2817702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2817702"/>
                  </a:lnTo>
                  <a:lnTo>
                    <a:pt x="0" y="2817702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144444" r="0" b="-144444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10957750" cy="2817707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7680"/>
                </a:lnSpc>
              </a:pPr>
              <a:r>
                <a:rPr lang="en-US" sz="6400">
                  <a:solidFill>
                    <a:srgbClr val="FFFFFF"/>
                  </a:solidFill>
                  <a:latin typeface="Peace Sans"/>
                  <a:ea typeface="Peace Sans"/>
                  <a:cs typeface="Peace Sans"/>
                  <a:sym typeface="Peace Sans"/>
                </a:rPr>
                <a:t>GRAD ASSEMBLY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168041" y="1880102"/>
            <a:ext cx="8218313" cy="4092892"/>
            <a:chOff x="0" y="0"/>
            <a:chExt cx="10957750" cy="545719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957749" cy="5457186"/>
            </a:xfrm>
            <a:custGeom>
              <a:avLst/>
              <a:gdLst/>
              <a:ahLst/>
              <a:cxnLst/>
              <a:rect r="r" b="b" t="t" l="l"/>
              <a:pathLst>
                <a:path h="5457186" w="10957749">
                  <a:moveTo>
                    <a:pt x="0" y="0"/>
                  </a:moveTo>
                  <a:lnTo>
                    <a:pt x="10957749" y="0"/>
                  </a:lnTo>
                  <a:lnTo>
                    <a:pt x="10957749" y="5457186"/>
                  </a:lnTo>
                  <a:lnTo>
                    <a:pt x="0" y="5457186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l="0" t="-50397" r="0" b="-50397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>
              <a:off x="0" y="-9525"/>
              <a:ext cx="10957750" cy="5466715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 marL="658910" indent="-329455" lvl="1">
                <a:lnSpc>
                  <a:spcPts val="6143"/>
                </a:lnSpc>
                <a:buFont typeface="Arial"/>
                <a:buChar char="•"/>
              </a:pPr>
              <a:r>
                <a:rPr lang="en-US" sz="511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May 8</a:t>
              </a:r>
            </a:p>
            <a:p>
              <a:pPr algn="l" marL="658910" indent="-329455" lvl="1">
                <a:lnSpc>
                  <a:spcPts val="6143"/>
                </a:lnSpc>
                <a:buFont typeface="Arial"/>
                <a:buChar char="•"/>
              </a:pPr>
              <a:r>
                <a:rPr lang="en-US" sz="511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Large Gym</a:t>
              </a:r>
            </a:p>
            <a:p>
              <a:pPr algn="l" marL="658910" indent="-329455" lvl="1">
                <a:lnSpc>
                  <a:spcPts val="6143"/>
                </a:lnSpc>
              </a:pPr>
            </a:p>
            <a:p>
              <a:pPr algn="l" marL="658910" indent="-329455" lvl="1">
                <a:lnSpc>
                  <a:spcPts val="6143"/>
                </a:lnSpc>
                <a:buFont typeface="Arial"/>
                <a:buChar char="•"/>
              </a:pPr>
              <a:r>
                <a:rPr lang="en-US" sz="5119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Valedictorian Nominations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879597" y="5842206"/>
            <a:ext cx="7295108" cy="44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83"/>
              </a:lnSpc>
            </a:pPr>
            <a:r>
              <a:rPr lang="en-US" sz="2986" i="true" spc="149">
                <a:solidFill>
                  <a:srgbClr val="FFFFFF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Valedictorian Applications are due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1DEC481ACC5247AFF0861E7333DF0F" ma:contentTypeVersion="1" ma:contentTypeDescription="Create a new document." ma:contentTypeScope="" ma:versionID="9e783c4d6fcf834b3483d4b01fbac48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64803E1-B23F-47BB-A6D0-0D3CD2A88706}"/>
</file>

<file path=customXml/itemProps2.xml><?xml version="1.0" encoding="utf-8"?>
<ds:datastoreItem xmlns:ds="http://schemas.openxmlformats.org/officeDocument/2006/customXml" ds:itemID="{85E9784C-C483-46FE-AC4B-9C87503605A0}"/>
</file>

<file path=customXml/itemProps3.xml><?xml version="1.0" encoding="utf-8"?>
<ds:datastoreItem xmlns:ds="http://schemas.openxmlformats.org/officeDocument/2006/customXml" ds:itemID="{746E7430-516F-4E0E-9F0A-4D94187A8B0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Night March 2026.pptx</dc:title>
  <cp:revision>1</cp:revision>
  <dcterms:created xsi:type="dcterms:W3CDTF">2006-08-16T00:00:00Z</dcterms:created>
  <dcterms:modified xsi:type="dcterms:W3CDTF">2011-08-01T06:04:30Z</dcterms:modified>
  <dc:identifier>DAHDfosLA88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0x0101009E1DEC481ACC5247AFF0861E7333DF0F</vt:lpwstr>
  </property>
</Properties>
</file>