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1.xml" ContentType="application/vnd.openxmlformats-officedocument.customXmlPropertie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8" r:id="rId4"/>
  </p:sldMasterIdLst>
  <p:notesMasterIdLst>
    <p:notesMasterId r:id="rId30"/>
  </p:notesMasterIdLst>
  <p:sldIdLst>
    <p:sldId id="297" r:id="rId5"/>
    <p:sldId id="304" r:id="rId6"/>
    <p:sldId id="286" r:id="rId7"/>
    <p:sldId id="287" r:id="rId8"/>
    <p:sldId id="300" r:id="rId9"/>
    <p:sldId id="298" r:id="rId10"/>
    <p:sldId id="299" r:id="rId11"/>
    <p:sldId id="264" r:id="rId12"/>
    <p:sldId id="306" r:id="rId13"/>
    <p:sldId id="265" r:id="rId14"/>
    <p:sldId id="266" r:id="rId15"/>
    <p:sldId id="267" r:id="rId16"/>
    <p:sldId id="270" r:id="rId17"/>
    <p:sldId id="271" r:id="rId18"/>
    <p:sldId id="274" r:id="rId19"/>
    <p:sldId id="275" r:id="rId20"/>
    <p:sldId id="305" r:id="rId21"/>
    <p:sldId id="293" r:id="rId22"/>
    <p:sldId id="290" r:id="rId23"/>
    <p:sldId id="291" r:id="rId24"/>
    <p:sldId id="294" r:id="rId25"/>
    <p:sldId id="295" r:id="rId26"/>
    <p:sldId id="296" r:id="rId27"/>
    <p:sldId id="301" r:id="rId28"/>
    <p:sldId id="303" r:id="rId29"/>
  </p:sldIdLst>
  <p:sldSz cx="9144000" cy="6858000" type="screen4x3"/>
  <p:notesSz cx="9296400" cy="7010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F0FA"/>
    <a:srgbClr val="FF0000"/>
    <a:srgbClr val="FF37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E92B5-BBD1-4B79-B2BA-27D873EEE829}" v="18" dt="2020-10-29T17:16:46.58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102" y="17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738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DE21C-3380-401D-818B-A479D3EFD2C8}" type="datetimeFigureOut">
              <a:rPr lang="en-CA" smtClean="0"/>
              <a:t>2024-09-23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71813" y="876300"/>
            <a:ext cx="3152775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275" y="3373438"/>
            <a:ext cx="7435850" cy="27606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9563"/>
            <a:ext cx="4029075" cy="3508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738" y="6659563"/>
            <a:ext cx="4029075" cy="3508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AE8BB-E2EA-42C9-B3BE-8F6C8A8F41C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4117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https://www2.gov.bc.ca/gov/content/education-training/k-12/support/transcripts-and-certificates/order-a-high-school-transcript-or-certificate</a:t>
            </a:r>
          </a:p>
          <a:p>
            <a:endParaRPr lang="en-CA" dirty="0"/>
          </a:p>
          <a:p>
            <a:r>
              <a:rPr lang="en-CA" dirty="0" err="1"/>
              <a:t>Aprox</a:t>
            </a:r>
            <a:r>
              <a:rPr lang="en-CA" dirty="0"/>
              <a:t>. 3 minutes on </a:t>
            </a:r>
            <a:r>
              <a:rPr lang="en-CA" dirty="0" err="1"/>
              <a:t>Youtube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AE8BB-E2EA-42C9-B3BE-8F6C8A8F41CA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1284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Video 2: https://www2.gov.bc.ca/gov/content/education-training/k-12/support/transcripts-and-certificates/help</a:t>
            </a:r>
          </a:p>
          <a:p>
            <a:endParaRPr lang="en-US" dirty="0"/>
          </a:p>
          <a:p>
            <a:r>
              <a:rPr lang="en-US" dirty="0" err="1"/>
              <a:t>Aprox</a:t>
            </a:r>
            <a:r>
              <a:rPr lang="en-US" dirty="0"/>
              <a:t>. 3 minutes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AE8BB-E2EA-42C9-B3BE-8F6C8A8F41CA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726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74255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5408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74271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068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62848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920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55602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3918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0695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0653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6694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1218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1265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1395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90178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89174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65009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26260" y="141223"/>
            <a:ext cx="6491478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DCE6F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57200" y="4923701"/>
            <a:ext cx="8229600" cy="8210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80033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60921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  <p:sldLayoutId id="2147484260" r:id="rId12"/>
    <p:sldLayoutId id="2147484261" r:id="rId13"/>
    <p:sldLayoutId id="2147484262" r:id="rId14"/>
    <p:sldLayoutId id="2147484263" r:id="rId15"/>
    <p:sldLayoutId id="2147484264" r:id="rId16"/>
    <p:sldLayoutId id="2147484265" r:id="rId17"/>
    <p:sldLayoutId id="2147484266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5.jp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8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0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581127" y="91545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426868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01877" y="32278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884069" y="609601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067A139-86EB-480F-AE6B-AF8092F21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2D586E-FD48-4E14-A47B-A8D5021BEECC}"/>
              </a:ext>
            </a:extLst>
          </p:cNvPr>
          <p:cNvSpPr txBox="1"/>
          <p:nvPr/>
        </p:nvSpPr>
        <p:spPr>
          <a:xfrm>
            <a:off x="4571999" y="628617"/>
            <a:ext cx="4336744" cy="30289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 cap="all" dirty="0">
                <a:ln w="3175" cmpd="sng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Student Transcript Service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600" b="1" kern="1200" cap="all" dirty="0">
              <a:ln w="3175" cmpd="sng">
                <a:noFill/>
              </a:ln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b="1" kern="1200" cap="all" dirty="0">
                <a:ln w="3175" cmpd="sng"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Sending Transcripts to Post Secondary Schools</a:t>
            </a:r>
          </a:p>
        </p:txBody>
      </p:sp>
      <p:sp>
        <p:nvSpPr>
          <p:cNvPr id="21" name="Snip Diagonal Corner Rectangle 6">
            <a:extLst>
              <a:ext uri="{FF2B5EF4-FFF2-40B4-BE49-F238E27FC236}">
                <a16:creationId xmlns:a16="http://schemas.microsoft.com/office/drawing/2014/main" id="{4E252378-AA68-427C-BF69-E4434E447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500" y="620722"/>
            <a:ext cx="3852116" cy="5286838"/>
          </a:xfrm>
          <a:prstGeom prst="snip2DiagRect">
            <a:avLst>
              <a:gd name="adj1" fmla="val 9954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ABACF276-9051-4661-BB00-11E260FD26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3" r="20200" b="3"/>
          <a:stretch/>
        </p:blipFill>
        <p:spPr>
          <a:xfrm>
            <a:off x="597903" y="786117"/>
            <a:ext cx="3607308" cy="4956048"/>
          </a:xfrm>
          <a:custGeom>
            <a:avLst/>
            <a:gdLst>
              <a:gd name="connsiteX0" fmla="*/ 478762 w 4809744"/>
              <a:gd name="connsiteY0" fmla="*/ 0 h 4956048"/>
              <a:gd name="connsiteX1" fmla="*/ 4809744 w 4809744"/>
              <a:gd name="connsiteY1" fmla="*/ 0 h 4956048"/>
              <a:gd name="connsiteX2" fmla="*/ 4809744 w 4809744"/>
              <a:gd name="connsiteY2" fmla="*/ 4477286 h 4956048"/>
              <a:gd name="connsiteX3" fmla="*/ 4330982 w 4809744"/>
              <a:gd name="connsiteY3" fmla="*/ 4956048 h 4956048"/>
              <a:gd name="connsiteX4" fmla="*/ 0 w 4809744"/>
              <a:gd name="connsiteY4" fmla="*/ 4956048 h 4956048"/>
              <a:gd name="connsiteX5" fmla="*/ 0 w 4809744"/>
              <a:gd name="connsiteY5" fmla="*/ 478762 h 4956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09744" h="4956048">
                <a:moveTo>
                  <a:pt x="478762" y="0"/>
                </a:moveTo>
                <a:lnTo>
                  <a:pt x="4809744" y="0"/>
                </a:lnTo>
                <a:lnTo>
                  <a:pt x="4809744" y="4477286"/>
                </a:lnTo>
                <a:lnTo>
                  <a:pt x="4330982" y="4956048"/>
                </a:lnTo>
                <a:lnTo>
                  <a:pt x="0" y="4956048"/>
                </a:lnTo>
                <a:lnTo>
                  <a:pt x="0" y="478762"/>
                </a:lnTo>
                <a:close/>
              </a:path>
            </a:pathLst>
          </a:cu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65E8C853-59EA-4FCB-BB4E-1B0AEEA408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58D8A51-1FB2-4FA0-A860-D57179B52A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5C2F33D-5361-48D8-899D-50A713699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0608EC6-04A0-4D53-B4C8-57F06AF14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9C42FEC-C8F1-465B-900B-C7F552326D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4CDCA4C-0922-4330-AF15-394E8C6DDE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C54B202-208E-421F-A51B-0EC8476505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25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57"/>
    </mc:Choice>
    <mc:Fallback xmlns="">
      <p:transition spd="slow" advTm="9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581127" y="91545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426868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01877" y="32278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884069" y="609601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58A973E8-C2D4-4C81-8ADE-C5C021A61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FD723C-9012-40AF-929E-6673C1CC64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230" y="4473679"/>
            <a:ext cx="7164419" cy="123325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link to the STS is on the PMSS Home page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08E251A-5371-4E82-A0F3-2CA0C15AB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D31AC21F-237B-4CA8-BC96-29F3607FA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959094C-A1B3-4AD4-9AAE-0FCDDD798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5EC0EFA-8A7F-4299-A623-3EE741461B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65D7216-F9AF-42BE-99AD-1904DEF69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DE3349B-AD7F-48C8-9300-D81D694367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Snip Diagonal Corner Rectangle 12">
            <a:extLst>
              <a:ext uri="{FF2B5EF4-FFF2-40B4-BE49-F238E27FC236}">
                <a16:creationId xmlns:a16="http://schemas.microsoft.com/office/drawing/2014/main" id="{E05CABE9-5E7C-4773-BFCD-24B199FA1A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188" y="690851"/>
            <a:ext cx="7211752" cy="3607302"/>
          </a:xfrm>
          <a:prstGeom prst="snip2DiagRect">
            <a:avLst>
              <a:gd name="adj1" fmla="val 12305"/>
              <a:gd name="adj2" fmla="val 0"/>
            </a:avLst>
          </a:prstGeom>
          <a:solidFill>
            <a:schemeClr val="tx1"/>
          </a:solidFill>
          <a:ln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61C1CD-55C1-4E55-89B8-C7102EE9E0E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2395" b="1"/>
          <a:stretch/>
        </p:blipFill>
        <p:spPr>
          <a:xfrm>
            <a:off x="686206" y="874749"/>
            <a:ext cx="6967728" cy="3280831"/>
          </a:xfrm>
          <a:custGeom>
            <a:avLst/>
            <a:gdLst>
              <a:gd name="connsiteX0" fmla="*/ 402071 w 9290304"/>
              <a:gd name="connsiteY0" fmla="*/ 0 h 3280831"/>
              <a:gd name="connsiteX1" fmla="*/ 9290304 w 9290304"/>
              <a:gd name="connsiteY1" fmla="*/ 0 h 3280831"/>
              <a:gd name="connsiteX2" fmla="*/ 9290304 w 9290304"/>
              <a:gd name="connsiteY2" fmla="*/ 2876895 h 3280831"/>
              <a:gd name="connsiteX3" fmla="*/ 8886368 w 9290304"/>
              <a:gd name="connsiteY3" fmla="*/ 3280831 h 3280831"/>
              <a:gd name="connsiteX4" fmla="*/ 0 w 9290304"/>
              <a:gd name="connsiteY4" fmla="*/ 3280831 h 3280831"/>
              <a:gd name="connsiteX5" fmla="*/ 0 w 9290304"/>
              <a:gd name="connsiteY5" fmla="*/ 402071 h 3280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90304" h="3280831">
                <a:moveTo>
                  <a:pt x="402071" y="0"/>
                </a:moveTo>
                <a:lnTo>
                  <a:pt x="9290304" y="0"/>
                </a:lnTo>
                <a:lnTo>
                  <a:pt x="9290304" y="2876895"/>
                </a:lnTo>
                <a:lnTo>
                  <a:pt x="8886368" y="3280831"/>
                </a:lnTo>
                <a:lnTo>
                  <a:pt x="0" y="3280831"/>
                </a:lnTo>
                <a:lnTo>
                  <a:pt x="0" y="402071"/>
                </a:lnTo>
                <a:close/>
              </a:path>
            </a:pathLst>
          </a:custGeom>
        </p:spPr>
      </p:pic>
      <p:sp>
        <p:nvSpPr>
          <p:cNvPr id="10" name="Arrow: Down 9">
            <a:extLst>
              <a:ext uri="{FF2B5EF4-FFF2-40B4-BE49-F238E27FC236}">
                <a16:creationId xmlns:a16="http://schemas.microsoft.com/office/drawing/2014/main" id="{49090EB7-12AD-4091-9BDE-845AD5335A3F}"/>
              </a:ext>
            </a:extLst>
          </p:cNvPr>
          <p:cNvSpPr/>
          <p:nvPr/>
        </p:nvSpPr>
        <p:spPr>
          <a:xfrm rot="13472667">
            <a:off x="5003050" y="2540472"/>
            <a:ext cx="228297" cy="212609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FF0000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6A3BA4B-A0F9-400F-9925-0F9F4A3A9205}"/>
              </a:ext>
            </a:extLst>
          </p:cNvPr>
          <p:cNvSpPr/>
          <p:nvPr/>
        </p:nvSpPr>
        <p:spPr>
          <a:xfrm>
            <a:off x="5565972" y="1909411"/>
            <a:ext cx="2590800" cy="93550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C535CC5-8868-4BA1-B0F5-8D6D8A22AE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9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4"/>
    </mc:Choice>
    <mc:Fallback xmlns="">
      <p:transition spd="slow" advTm="10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0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581127" y="91545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426868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01877" y="32278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884069" y="609601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8A973E8-C2D4-4C81-8ADE-C5C021A61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FD723C-9012-40AF-929E-6673C1CC64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230" y="4473679"/>
            <a:ext cx="7164419" cy="123325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b="1" kern="1200" cap="all" dirty="0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1. Accessing the Transcript service: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05C98B-DE47-4D0E-A178-5CAE886B8F6D}"/>
              </a:ext>
            </a:extLst>
          </p:cNvPr>
          <p:cNvSpPr>
            <a:spLocks noGrp="1"/>
          </p:cNvSpPr>
          <p:nvPr>
            <p:ph type="subTitle" idx="4"/>
          </p:nvPr>
        </p:nvSpPr>
        <p:spPr>
          <a:xfrm>
            <a:off x="501611" y="5686129"/>
            <a:ext cx="7217608" cy="7130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800" b="1" kern="1200" cap="none" dirty="0">
                <a:effectLst/>
                <a:latin typeface="+mn-lt"/>
                <a:ea typeface="+mn-ea"/>
                <a:cs typeface="+mn-cs"/>
              </a:rPr>
              <a:t>studenttranscripts.gov.bc.ca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08E251A-5371-4E82-A0F3-2CA0C15AB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31AC21F-237B-4CA8-BC96-29F3607FA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959094C-A1B3-4AD4-9AAE-0FCDDD798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5EC0EFA-8A7F-4299-A623-3EE741461B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65D7216-F9AF-42BE-99AD-1904DEF69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DE3349B-AD7F-48C8-9300-D81D694367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Snip Diagonal Corner Rectangle 12">
            <a:extLst>
              <a:ext uri="{FF2B5EF4-FFF2-40B4-BE49-F238E27FC236}">
                <a16:creationId xmlns:a16="http://schemas.microsoft.com/office/drawing/2014/main" id="{E05CABE9-5E7C-4773-BFCD-24B199FA1A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188" y="690851"/>
            <a:ext cx="7211752" cy="3607302"/>
          </a:xfrm>
          <a:prstGeom prst="snip2DiagRect">
            <a:avLst>
              <a:gd name="adj1" fmla="val 12305"/>
              <a:gd name="adj2" fmla="val 0"/>
            </a:avLst>
          </a:prstGeom>
          <a:solidFill>
            <a:schemeClr val="tx1"/>
          </a:solidFill>
          <a:ln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44D2E3-FC6E-43F1-AF67-41EBB52FBBC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82" b="-1"/>
          <a:stretch/>
        </p:blipFill>
        <p:spPr>
          <a:xfrm>
            <a:off x="626200" y="854087"/>
            <a:ext cx="6967728" cy="3280831"/>
          </a:xfrm>
          <a:custGeom>
            <a:avLst/>
            <a:gdLst>
              <a:gd name="connsiteX0" fmla="*/ 402071 w 9290304"/>
              <a:gd name="connsiteY0" fmla="*/ 0 h 3280831"/>
              <a:gd name="connsiteX1" fmla="*/ 9290304 w 9290304"/>
              <a:gd name="connsiteY1" fmla="*/ 0 h 3280831"/>
              <a:gd name="connsiteX2" fmla="*/ 9290304 w 9290304"/>
              <a:gd name="connsiteY2" fmla="*/ 2876895 h 3280831"/>
              <a:gd name="connsiteX3" fmla="*/ 8886368 w 9290304"/>
              <a:gd name="connsiteY3" fmla="*/ 3280831 h 3280831"/>
              <a:gd name="connsiteX4" fmla="*/ 0 w 9290304"/>
              <a:gd name="connsiteY4" fmla="*/ 3280831 h 3280831"/>
              <a:gd name="connsiteX5" fmla="*/ 0 w 9290304"/>
              <a:gd name="connsiteY5" fmla="*/ 402071 h 3280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90304" h="3280831">
                <a:moveTo>
                  <a:pt x="402071" y="0"/>
                </a:moveTo>
                <a:lnTo>
                  <a:pt x="9290304" y="0"/>
                </a:lnTo>
                <a:lnTo>
                  <a:pt x="9290304" y="2876895"/>
                </a:lnTo>
                <a:lnTo>
                  <a:pt x="8886368" y="3280831"/>
                </a:lnTo>
                <a:lnTo>
                  <a:pt x="0" y="3280831"/>
                </a:lnTo>
                <a:lnTo>
                  <a:pt x="0" y="402071"/>
                </a:lnTo>
                <a:close/>
              </a:path>
            </a:pathLst>
          </a:cu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3A03DEB-BF05-4EEA-8FAE-6336177343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89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28"/>
    </mc:Choice>
    <mc:Fallback xmlns="">
      <p:transition spd="slow" advTm="11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0512F9CB-A1A0-4043-A103-F6A4B94B6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1">
            <a:extLst>
              <a:ext uri="{FF2B5EF4-FFF2-40B4-BE49-F238E27FC236}">
                <a16:creationId xmlns:a16="http://schemas.microsoft.com/office/drawing/2014/main" id="{ADBE6588-EE16-4389-857C-86A156D49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581127" y="91545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FD48D2-B0A7-413D-B947-AA55AC129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426868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BE668D0-D906-4EEE-B32F-8C028624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01877" y="32278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1DE67A3-B8F6-4CFD-A8E0-D15200F23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884069" y="609601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B64DE-FB3A-4D83-9241-A0D26824B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37CB78-FC04-4AB8-AC2C-391ADB455128}"/>
              </a:ext>
            </a:extLst>
          </p:cNvPr>
          <p:cNvSpPr txBox="1"/>
          <p:nvPr/>
        </p:nvSpPr>
        <p:spPr>
          <a:xfrm>
            <a:off x="499230" y="4414687"/>
            <a:ext cx="7687509" cy="12332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 cap="all" dirty="0">
                <a:ln w="3175" cmpd="sng"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2: Ordering the transcripts —the steps</a:t>
            </a:r>
          </a:p>
        </p:txBody>
      </p:sp>
      <p:sp useBgFill="1">
        <p:nvSpPr>
          <p:cNvPr id="22" name="Snip Diagonal Corner Rectangle 6">
            <a:extLst>
              <a:ext uri="{FF2B5EF4-FFF2-40B4-BE49-F238E27FC236}">
                <a16:creationId xmlns:a16="http://schemas.microsoft.com/office/drawing/2014/main" id="{5E94C64B-831C-45FA-B484-591F4D577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276" y="606367"/>
            <a:ext cx="8211093" cy="3546637"/>
          </a:xfrm>
          <a:prstGeom prst="snip2DiagRect">
            <a:avLst>
              <a:gd name="adj1" fmla="val 13628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35602C-9662-46D0-B985-264F1C5A96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563" y="762000"/>
            <a:ext cx="7099409" cy="3283477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AC96E397-7705-43C9-AC81-FA8EF1951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3610BCA-0EBE-4357-AAC0-13841E7C5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60E1E24-3D98-4A53-A3AD-CBD84D94F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67E51D9-454B-4095-9718-C6B1CDED97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A8E8BDB-294C-4025-A6C1-2FFDDA36F8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0D27BDE-F887-4341-B91A-3145A6142E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D326BB2-9859-46DC-B0C1-1B0FABAB8D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336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2085"/>
    </mc:Choice>
    <mc:Fallback xmlns="">
      <p:transition spd="slow" advTm="12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18A373-8FFD-4739-9EC1-B6334A4918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59340"/>
            <a:ext cx="7673812" cy="47243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38D8BA-ACD4-47E2-BD19-A887BC558336}"/>
              </a:ext>
            </a:extLst>
          </p:cNvPr>
          <p:cNvSpPr txBox="1"/>
          <p:nvPr/>
        </p:nvSpPr>
        <p:spPr>
          <a:xfrm>
            <a:off x="685800" y="5666921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cap="all" dirty="0">
                <a:ln w="3175" cmpd="sng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Register for BCeID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3B9EC76-096E-41D5-951F-F61F8E156233}"/>
              </a:ext>
            </a:extLst>
          </p:cNvPr>
          <p:cNvSpPr/>
          <p:nvPr/>
        </p:nvSpPr>
        <p:spPr>
          <a:xfrm>
            <a:off x="2667000" y="3962400"/>
            <a:ext cx="9906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337F2CD-0638-49A4-97F8-F3E631459E86}"/>
              </a:ext>
            </a:extLst>
          </p:cNvPr>
          <p:cNvCxnSpPr>
            <a:cxnSpLocks/>
          </p:cNvCxnSpPr>
          <p:nvPr/>
        </p:nvCxnSpPr>
        <p:spPr>
          <a:xfrm flipH="1" flipV="1">
            <a:off x="3390900" y="4517032"/>
            <a:ext cx="1295400" cy="72390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42C0408-2CB6-46C0-A8FD-38D735079F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1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36"/>
    </mc:Choice>
    <mc:Fallback xmlns="">
      <p:transition spd="slow" advTm="19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921C4-59F7-43A3-A597-2601242A37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0600" y="5017608"/>
            <a:ext cx="7467600" cy="2215991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Follow the instructions </a:t>
            </a:r>
            <a:br>
              <a:rPr lang="en-US" dirty="0">
                <a:solidFill>
                  <a:srgbClr val="EBEBEB"/>
                </a:solidFill>
              </a:rPr>
            </a:br>
            <a:r>
              <a:rPr lang="en-US" b="1" spc="-1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complete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b="1" spc="-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fields </a:t>
            </a:r>
            <a:r>
              <a:rPr lang="en-US" b="1" spc="-1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</a:t>
            </a:r>
            <a:r>
              <a:rPr lang="en-US" b="1" spc="-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register for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b="1" spc="6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spc="-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BCeID</a:t>
            </a:r>
            <a:br>
              <a:rPr lang="en-US" dirty="0">
                <a:solidFill>
                  <a:schemeClr val="tx2">
                    <a:lumMod val="40000"/>
                    <a:lumOff val="60000"/>
                  </a:schemeClr>
                </a:solidFill>
              </a:rPr>
            </a:br>
            <a:endParaRPr lang="en-CA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495BE-B4C6-46E4-A751-04B17099FB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0" y="732396"/>
            <a:ext cx="7002294" cy="39789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072F462-128F-44CC-B807-B3CF1E1B7B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90"/>
    </mc:Choice>
    <mc:Fallback xmlns="">
      <p:transition spd="slow" advTm="30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8789F-03B2-4FBA-9148-2F739F925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5542806"/>
            <a:ext cx="8839200" cy="1088098"/>
          </a:xfrm>
        </p:spPr>
        <p:txBody>
          <a:bodyPr>
            <a:noAutofit/>
          </a:bodyPr>
          <a:lstStyle/>
          <a:p>
            <a:br>
              <a:rPr lang="en-US" sz="2800" b="1" dirty="0"/>
            </a:br>
            <a:r>
              <a:rPr lang="en-US" sz="2800" b="1" dirty="0"/>
              <a:t>5. Go back to studenttranscripts.gov.bc.ca/ and click “</a:t>
            </a:r>
            <a:r>
              <a:rPr lang="en-US" sz="2800" b="1" dirty="0" err="1"/>
              <a:t>studenttranscripts</a:t>
            </a:r>
            <a:r>
              <a:rPr lang="en-US" sz="2800" b="1" dirty="0"/>
              <a:t>” under “order” </a:t>
            </a:r>
            <a:br>
              <a:rPr lang="en-US" sz="2800" dirty="0"/>
            </a:br>
            <a:endParaRPr lang="en-CA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33F9E5-60B4-4F66-8279-BE311BD8C101}"/>
              </a:ext>
            </a:extLst>
          </p:cNvPr>
          <p:cNvSpPr txBox="1"/>
          <p:nvPr/>
        </p:nvSpPr>
        <p:spPr>
          <a:xfrm>
            <a:off x="822960" y="308327"/>
            <a:ext cx="662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ORDER THE TRANSCRIPTS</a:t>
            </a:r>
            <a:endParaRPr lang="en-C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3C9A0011-9A40-4D94-915F-E57AA6E8B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85850" y="893102"/>
            <a:ext cx="6103620" cy="4200610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0B253711-4982-41CB-A496-1ACC1C646FFD}"/>
              </a:ext>
            </a:extLst>
          </p:cNvPr>
          <p:cNvSpPr/>
          <p:nvPr/>
        </p:nvSpPr>
        <p:spPr>
          <a:xfrm>
            <a:off x="4137660" y="1981200"/>
            <a:ext cx="1524000" cy="4572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D9E9FE52-5FE5-4A49-AC86-92658689AEC7}"/>
              </a:ext>
            </a:extLst>
          </p:cNvPr>
          <p:cNvCxnSpPr>
            <a:cxnSpLocks/>
          </p:cNvCxnSpPr>
          <p:nvPr/>
        </p:nvCxnSpPr>
        <p:spPr>
          <a:xfrm flipH="1" flipV="1">
            <a:off x="5474970" y="2430294"/>
            <a:ext cx="925830" cy="1096204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F788E0-1352-450D-BA45-247646AEF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55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07"/>
    </mc:Choice>
    <mc:Fallback xmlns="">
      <p:transition spd="slow" advTm="19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57200" y="762000"/>
            <a:ext cx="5691555" cy="37315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 txBox="1"/>
          <p:nvPr/>
        </p:nvSpPr>
        <p:spPr>
          <a:xfrm>
            <a:off x="6400800" y="304800"/>
            <a:ext cx="2525165" cy="4483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chemeClr val="bg2"/>
                </a:solidFill>
                <a:cs typeface="Calibri"/>
              </a:rPr>
              <a:t>Tip: </a:t>
            </a:r>
            <a:endParaRPr lang="en-US" sz="2400" b="1" spc="-5" dirty="0">
              <a:solidFill>
                <a:schemeClr val="bg2"/>
              </a:solidFill>
              <a:cs typeface="Calibri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chemeClr val="bg2"/>
                </a:solidFill>
                <a:cs typeface="Calibri"/>
              </a:rPr>
              <a:t>PEN, </a:t>
            </a:r>
            <a:r>
              <a:rPr sz="2400" b="1" spc="-20" dirty="0">
                <a:solidFill>
                  <a:schemeClr val="bg2"/>
                </a:solidFill>
                <a:cs typeface="Calibri"/>
              </a:rPr>
              <a:t>First </a:t>
            </a:r>
            <a:r>
              <a:rPr sz="2400" b="1" dirty="0">
                <a:solidFill>
                  <a:schemeClr val="bg2"/>
                </a:solidFill>
                <a:cs typeface="Calibri"/>
              </a:rPr>
              <a:t>Name, </a:t>
            </a:r>
            <a:r>
              <a:rPr sz="2400" b="1" spc="-10" dirty="0">
                <a:solidFill>
                  <a:schemeClr val="bg2"/>
                </a:solidFill>
                <a:cs typeface="Calibri"/>
              </a:rPr>
              <a:t>Last  </a:t>
            </a:r>
            <a:r>
              <a:rPr sz="2400" b="1" dirty="0">
                <a:solidFill>
                  <a:schemeClr val="bg2"/>
                </a:solidFill>
                <a:cs typeface="Calibri"/>
              </a:rPr>
              <a:t>Name and email </a:t>
            </a:r>
            <a:r>
              <a:rPr sz="2400" b="1" spc="-10" dirty="0">
                <a:solidFill>
                  <a:schemeClr val="bg2"/>
                </a:solidFill>
                <a:cs typeface="Calibri"/>
              </a:rPr>
              <a:t>are  </a:t>
            </a:r>
            <a:r>
              <a:rPr sz="2400" b="1" spc="-5" dirty="0">
                <a:solidFill>
                  <a:schemeClr val="bg2"/>
                </a:solidFill>
                <a:cs typeface="Calibri"/>
              </a:rPr>
              <a:t>mandatory fields and </a:t>
            </a:r>
            <a:r>
              <a:rPr sz="2400" b="1" spc="-10" dirty="0">
                <a:solidFill>
                  <a:schemeClr val="bg2"/>
                </a:solidFill>
                <a:cs typeface="Calibri"/>
              </a:rPr>
              <a:t>must </a:t>
            </a:r>
            <a:r>
              <a:rPr sz="2400" b="1" spc="-5" dirty="0">
                <a:solidFill>
                  <a:schemeClr val="bg2"/>
                </a:solidFill>
                <a:cs typeface="Calibri"/>
              </a:rPr>
              <a:t>be  </a:t>
            </a:r>
            <a:r>
              <a:rPr sz="2400" b="1" spc="-10" dirty="0">
                <a:solidFill>
                  <a:schemeClr val="bg2"/>
                </a:solidFill>
                <a:cs typeface="Calibri"/>
              </a:rPr>
              <a:t>correctly entered to avoid  delays</a:t>
            </a:r>
            <a:endParaRPr lang="en-US" sz="2400" b="1" spc="-10" dirty="0">
              <a:solidFill>
                <a:schemeClr val="bg2"/>
              </a:solidFill>
              <a:cs typeface="Calibri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endParaRPr lang="en-CA" sz="2400" b="1" spc="-1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en-CA" sz="24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*PEN is available on report card</a:t>
            </a:r>
            <a:endParaRPr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91981" y="6465214"/>
            <a:ext cx="1282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8</a:t>
            </a:fld>
            <a:endParaRPr sz="1200">
              <a:latin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5961FD-1780-4898-ACAB-21801F3DFA47}"/>
              </a:ext>
            </a:extLst>
          </p:cNvPr>
          <p:cNvSpPr txBox="1"/>
          <p:nvPr/>
        </p:nvSpPr>
        <p:spPr>
          <a:xfrm>
            <a:off x="283777" y="5042576"/>
            <a:ext cx="86868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600" b="1" dirty="0"/>
              <a:t>6. </a:t>
            </a:r>
            <a:r>
              <a:rPr lang="en-US" sz="4000" b="1" dirty="0"/>
              <a:t>Registering for </a:t>
            </a:r>
            <a:r>
              <a:rPr lang="en-US" sz="4000" b="1" spc="-15" dirty="0">
                <a:latin typeface="Calibri"/>
                <a:cs typeface="Calibri"/>
              </a:rPr>
              <a:t>Student Transcripts </a:t>
            </a:r>
            <a:r>
              <a:rPr lang="en-US" sz="4000" b="1" spc="85" dirty="0">
                <a:latin typeface="Calibri"/>
                <a:cs typeface="Calibri"/>
              </a:rPr>
              <a:t> </a:t>
            </a:r>
            <a:r>
              <a:rPr lang="en-US" sz="4000" b="1" spc="-5" dirty="0">
                <a:latin typeface="Calibri"/>
                <a:cs typeface="Calibri"/>
              </a:rPr>
              <a:t>Service (STS)</a:t>
            </a:r>
            <a:endParaRPr lang="en-US" sz="4000" b="1" dirty="0">
              <a:latin typeface="Calibri"/>
              <a:cs typeface="Calibri"/>
            </a:endParaRPr>
          </a:p>
          <a:p>
            <a:endParaRPr lang="en-CA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144CAB-5FF6-4278-A70B-0C031579F9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52"/>
    </mc:Choice>
    <mc:Fallback xmlns="">
      <p:transition spd="slow" advTm="43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1CF23-3001-48A3-9ABC-A683101D7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564" y="762000"/>
            <a:ext cx="6554867" cy="1524000"/>
          </a:xfrm>
        </p:spPr>
        <p:txBody>
          <a:bodyPr/>
          <a:lstStyle/>
          <a:p>
            <a:r>
              <a:rPr lang="en-US" b="1" dirty="0"/>
              <a:t>PEN Number Location: at the TOP of your report card</a:t>
            </a:r>
            <a:endParaRPr lang="en-CA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8DF90A9-C5D5-43D7-B95D-9266EA5E5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143000" y="2895600"/>
            <a:ext cx="6554788" cy="176788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BA4B54D-BBCB-40FE-9DB4-3BEB70D62C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89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33"/>
    </mc:Choice>
    <mc:Fallback xmlns="">
      <p:transition spd="slow" advTm="19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57200" y="534942"/>
            <a:ext cx="4876800" cy="35798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99286" y="2760947"/>
            <a:ext cx="1872614" cy="242570"/>
          </a:xfrm>
          <a:custGeom>
            <a:avLst/>
            <a:gdLst/>
            <a:ahLst/>
            <a:cxnLst/>
            <a:rect l="l" t="t" r="r" b="b"/>
            <a:pathLst>
              <a:path w="1872615" h="242570">
                <a:moveTo>
                  <a:pt x="1872233" y="181736"/>
                </a:moveTo>
                <a:lnTo>
                  <a:pt x="121157" y="181736"/>
                </a:lnTo>
                <a:lnTo>
                  <a:pt x="121157" y="242315"/>
                </a:lnTo>
                <a:lnTo>
                  <a:pt x="0" y="121157"/>
                </a:lnTo>
                <a:lnTo>
                  <a:pt x="121157" y="0"/>
                </a:lnTo>
                <a:lnTo>
                  <a:pt x="121157" y="60578"/>
                </a:lnTo>
                <a:lnTo>
                  <a:pt x="1872233" y="60578"/>
                </a:lnTo>
                <a:lnTo>
                  <a:pt x="1872233" y="181736"/>
                </a:lnTo>
                <a:close/>
              </a:path>
            </a:pathLst>
          </a:custGeom>
          <a:ln w="254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44247" y="685800"/>
            <a:ext cx="3699753" cy="33342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spcAft>
                <a:spcPts val="600"/>
              </a:spcAft>
            </a:pPr>
            <a:r>
              <a:rPr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Click </a:t>
            </a:r>
            <a:r>
              <a:rPr sz="28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on link </a:t>
            </a:r>
            <a:r>
              <a:rPr lang="en-US"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in</a:t>
            </a:r>
            <a:r>
              <a:rPr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the </a:t>
            </a:r>
            <a:r>
              <a:rPr sz="28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email  </a:t>
            </a:r>
            <a:r>
              <a:rPr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confirmation to </a:t>
            </a:r>
            <a:r>
              <a:rPr sz="28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link </a:t>
            </a:r>
            <a:r>
              <a:rPr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the </a:t>
            </a:r>
            <a:r>
              <a:rPr sz="28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newly  </a:t>
            </a:r>
            <a:r>
              <a:rPr sz="2800" b="1" spc="-1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created </a:t>
            </a:r>
            <a:r>
              <a:rPr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BCeID </a:t>
            </a:r>
            <a:r>
              <a:rPr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to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your</a:t>
            </a:r>
            <a:r>
              <a:rPr sz="2800" b="1" spc="-1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 </a:t>
            </a:r>
            <a:r>
              <a:rPr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STS</a:t>
            </a:r>
            <a:r>
              <a:rPr sz="2800" b="1" spc="-6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account</a:t>
            </a:r>
            <a:r>
              <a:rPr lang="en-US" sz="2800" b="1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z="3500" b="1" spc="-10" dirty="0">
                <a:solidFill>
                  <a:srgbClr val="FF37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MUST ACTIVATE WITHIN 24 HOURS</a:t>
            </a:r>
            <a:endParaRPr sz="3500" b="1" dirty="0">
              <a:solidFill>
                <a:srgbClr val="FF37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26957" y="6465214"/>
            <a:ext cx="1809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10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DADDA25-2A02-4EDD-8245-5A97C3EDD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696" y="4737056"/>
            <a:ext cx="7840369" cy="1686579"/>
          </a:xfrm>
        </p:spPr>
        <p:txBody>
          <a:bodyPr>
            <a:noAutofit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7. Look for an Email…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</a:br>
            <a:r>
              <a:rPr lang="en-US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An </a:t>
            </a:r>
            <a:r>
              <a:rPr lang="en-US" b="1" cap="none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Email </a:t>
            </a:r>
            <a:r>
              <a:rPr lang="en-US" b="1" cap="none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Confirmation will </a:t>
            </a:r>
            <a:r>
              <a:rPr lang="en-US" b="1" cap="none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be sent </a:t>
            </a:r>
            <a:r>
              <a:rPr lang="en-US" b="1" cap="none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to </a:t>
            </a:r>
            <a:r>
              <a:rPr lang="en-US" b="1" cap="none" spc="-1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activate</a:t>
            </a:r>
            <a:r>
              <a:rPr lang="en-US" b="1" cap="none" spc="13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 </a:t>
            </a:r>
            <a:r>
              <a:rPr lang="en-US" b="1" cap="none" spc="-1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registration.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</a:br>
            <a:endParaRPr lang="en-C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anose="020F0502020204030204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EF60D50-3252-4B12-BA40-44AED42CEE1F}"/>
              </a:ext>
            </a:extLst>
          </p:cNvPr>
          <p:cNvCxnSpPr>
            <a:cxnSpLocks/>
          </p:cNvCxnSpPr>
          <p:nvPr/>
        </p:nvCxnSpPr>
        <p:spPr>
          <a:xfrm flipH="1">
            <a:off x="2209800" y="990600"/>
            <a:ext cx="3124200" cy="304801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F0BF57-9B90-4A57-B43C-A5D5EAAA3D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17"/>
    </mc:Choice>
    <mc:Fallback xmlns="">
      <p:transition spd="slow" advTm="39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838200" y="457200"/>
            <a:ext cx="6287314" cy="39983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426957" y="6465214"/>
            <a:ext cx="1809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11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52AE23-F8E4-4B21-AB34-97019937DBA9}"/>
              </a:ext>
            </a:extLst>
          </p:cNvPr>
          <p:cNvSpPr txBox="1"/>
          <p:nvPr/>
        </p:nvSpPr>
        <p:spPr>
          <a:xfrm>
            <a:off x="720418" y="4953000"/>
            <a:ext cx="7887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The email link will Prompt you to enter your user ID and Password</a:t>
            </a:r>
            <a:endParaRPr lang="en-C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2CE205-4DC8-4E09-B501-565102FF2F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51"/>
    </mc:Choice>
    <mc:Fallback xmlns="">
      <p:transition spd="slow" advTm="11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62200" y="666372"/>
            <a:ext cx="6172200" cy="43033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88052" y="4969764"/>
            <a:ext cx="3640836" cy="8397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Title 22">
            <a:extLst>
              <a:ext uri="{FF2B5EF4-FFF2-40B4-BE49-F238E27FC236}">
                <a16:creationId xmlns:a16="http://schemas.microsoft.com/office/drawing/2014/main" id="{F52EEAC8-FA90-48C3-B900-69D8F6F71A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112" y="5637630"/>
            <a:ext cx="7937246" cy="553998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9. </a:t>
            </a:r>
            <a:r>
              <a:rPr lang="en-US" b="1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It will open to “my dashboard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 </a:t>
            </a:r>
            <a:endParaRPr lang="en-CA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B13DD-F341-40F7-8B61-BF98325A1428}"/>
              </a:ext>
            </a:extLst>
          </p:cNvPr>
          <p:cNvSpPr txBox="1"/>
          <p:nvPr/>
        </p:nvSpPr>
        <p:spPr>
          <a:xfrm>
            <a:off x="152400" y="2644170"/>
            <a:ext cx="20963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Click SEND/ORDER YOUR TRANSCRIPT</a:t>
            </a:r>
            <a:endParaRPr lang="en-CA" sz="2400" b="1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3F1CF69-3973-4B1A-9973-525EFCC585CE}"/>
              </a:ext>
            </a:extLst>
          </p:cNvPr>
          <p:cNvCxnSpPr>
            <a:cxnSpLocks/>
          </p:cNvCxnSpPr>
          <p:nvPr/>
        </p:nvCxnSpPr>
        <p:spPr>
          <a:xfrm flipV="1">
            <a:off x="1304316" y="2781601"/>
            <a:ext cx="1362684" cy="19050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4B6BB6C-8C2A-4FC2-B7C8-438555D5BC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82"/>
    </mc:Choice>
    <mc:Fallback xmlns="">
      <p:transition spd="slow" advTm="20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1209" y="1219199"/>
            <a:ext cx="7247391" cy="416764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pPr marL="171450">
              <a:lnSpc>
                <a:spcPct val="100000"/>
              </a:lnSpc>
              <a:spcBef>
                <a:spcPts val="835"/>
              </a:spcBef>
            </a:pPr>
            <a:endParaRPr lang="en-CA" dirty="0">
              <a:solidFill>
                <a:schemeClr val="bg1">
                  <a:lumMod val="95000"/>
                  <a:lumOff val="5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08145" y="4819511"/>
            <a:ext cx="2325659" cy="384080"/>
          </a:xfrm>
          <a:prstGeom prst="rect">
            <a:avLst/>
          </a:prstGeom>
          <a:ln w="9525">
            <a:solidFill>
              <a:srgbClr val="497DBA"/>
            </a:solidFill>
          </a:ln>
        </p:spPr>
        <p:txBody>
          <a:bodyPr vert="horz" wrap="square" lIns="0" tIns="106045" rIns="0" bIns="0" rtlCol="0">
            <a:spAutoFit/>
          </a:bodyPr>
          <a:lstStyle/>
          <a:p>
            <a:pPr marL="171450">
              <a:lnSpc>
                <a:spcPct val="100000"/>
              </a:lnSpc>
              <a:spcBef>
                <a:spcPts val="835"/>
              </a:spcBef>
            </a:pPr>
            <a:endParaRPr sz="1800" dirty="0">
              <a:solidFill>
                <a:schemeClr val="bg1">
                  <a:lumMod val="95000"/>
                  <a:lumOff val="5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35A37676-6C80-4E45-9770-EC790E9BA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19" y="5554061"/>
            <a:ext cx="6554867" cy="990600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</a:t>
            </a:r>
            <a:r>
              <a:rPr lang="en-US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Must click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Consent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en-C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E53CF6F-70A9-478A-A229-B27D01ACA837}"/>
              </a:ext>
            </a:extLst>
          </p:cNvPr>
          <p:cNvSpPr/>
          <p:nvPr/>
        </p:nvSpPr>
        <p:spPr>
          <a:xfrm>
            <a:off x="838200" y="4253352"/>
            <a:ext cx="914400" cy="392048"/>
          </a:xfrm>
          <a:prstGeom prst="ellipse">
            <a:avLst/>
          </a:prstGeom>
          <a:noFill/>
          <a:ln w="57150">
            <a:solidFill>
              <a:srgbClr val="FF37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BCAE14-850C-4145-B03D-0EB0C4FF3511}"/>
              </a:ext>
            </a:extLst>
          </p:cNvPr>
          <p:cNvSpPr txBox="1"/>
          <p:nvPr/>
        </p:nvSpPr>
        <p:spPr>
          <a:xfrm>
            <a:off x="3522398" y="4757959"/>
            <a:ext cx="3809583" cy="461665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171450" algn="ctr">
              <a:lnSpc>
                <a:spcPct val="100000"/>
              </a:lnSpc>
              <a:spcBef>
                <a:spcPts val="835"/>
              </a:spcBef>
            </a:pPr>
            <a:r>
              <a:rPr lang="en-CA" sz="2400" b="1" spc="-5" dirty="0">
                <a:solidFill>
                  <a:schemeClr val="bg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Send </a:t>
            </a:r>
            <a:r>
              <a:rPr lang="en-CA" sz="2400" b="1" spc="-20" dirty="0">
                <a:solidFill>
                  <a:schemeClr val="bg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Transcript </a:t>
            </a:r>
            <a:r>
              <a:rPr lang="en-CA" sz="2400" b="1" spc="-10" dirty="0">
                <a:solidFill>
                  <a:schemeClr val="bg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to PSI</a:t>
            </a:r>
            <a:endParaRPr lang="en-CA" sz="2400" b="1" dirty="0">
              <a:solidFill>
                <a:schemeClr val="bg1">
                  <a:lumMod val="95000"/>
                  <a:lumOff val="5000"/>
                </a:schemeClr>
              </a:solidFill>
              <a:latin typeface="Calibri"/>
              <a:cs typeface="Calibri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EC0D0C3-CDD9-4BC1-BB07-70892A13614D}"/>
              </a:ext>
            </a:extLst>
          </p:cNvPr>
          <p:cNvCxnSpPr>
            <a:cxnSpLocks/>
          </p:cNvCxnSpPr>
          <p:nvPr/>
        </p:nvCxnSpPr>
        <p:spPr>
          <a:xfrm flipH="1">
            <a:off x="1309991" y="3903957"/>
            <a:ext cx="1447800" cy="1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103074A-4E37-4DA0-8A9A-AFAFEE038CDD}"/>
              </a:ext>
            </a:extLst>
          </p:cNvPr>
          <p:cNvCxnSpPr>
            <a:cxnSpLocks/>
          </p:cNvCxnSpPr>
          <p:nvPr/>
        </p:nvCxnSpPr>
        <p:spPr>
          <a:xfrm flipH="1" flipV="1">
            <a:off x="2033891" y="4449376"/>
            <a:ext cx="1992307" cy="585771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22">
            <a:extLst>
              <a:ext uri="{FF2B5EF4-FFF2-40B4-BE49-F238E27FC236}">
                <a16:creationId xmlns:a16="http://schemas.microsoft.com/office/drawing/2014/main" id="{5752A849-38BA-4097-B2DD-DFA7637DDCC2}"/>
              </a:ext>
            </a:extLst>
          </p:cNvPr>
          <p:cNvSpPr txBox="1">
            <a:spLocks/>
          </p:cNvSpPr>
          <p:nvPr/>
        </p:nvSpPr>
        <p:spPr>
          <a:xfrm>
            <a:off x="601209" y="487209"/>
            <a:ext cx="7937246" cy="55399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SEND YOUR TRANSCRIPT</a:t>
            </a:r>
            <a:endParaRPr lang="en-CA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89E0369-04F2-43DB-A09E-7AD9231759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07"/>
    </mc:Choice>
    <mc:Fallback xmlns="">
      <p:transition spd="slow" advTm="25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12"/>
          </p:nvPr>
        </p:nvSpPr>
        <p:spPr>
          <a:xfrm>
            <a:off x="4762500" y="5029200"/>
            <a:ext cx="20574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14</a:t>
            </a:fld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596629" y="1011230"/>
            <a:ext cx="7522845" cy="49725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EF3F69-C8B7-46F5-97F7-5A4152B388F4}"/>
              </a:ext>
            </a:extLst>
          </p:cNvPr>
          <p:cNvSpPr txBox="1"/>
          <p:nvPr/>
        </p:nvSpPr>
        <p:spPr>
          <a:xfrm>
            <a:off x="3352800" y="3198167"/>
            <a:ext cx="3859768" cy="461665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Select Institution</a:t>
            </a:r>
            <a:endParaRPr lang="en-CA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BF7A49-9645-4378-B03F-3EEF08398B11}"/>
              </a:ext>
            </a:extLst>
          </p:cNvPr>
          <p:cNvSpPr txBox="1"/>
          <p:nvPr/>
        </p:nvSpPr>
        <p:spPr>
          <a:xfrm>
            <a:off x="4762500" y="5309929"/>
            <a:ext cx="2585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Move to list </a:t>
            </a:r>
            <a:endParaRPr lang="en-CA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0AD522-8402-44FB-9623-7776EA08BE21}"/>
              </a:ext>
            </a:extLst>
          </p:cNvPr>
          <p:cNvSpPr txBox="1"/>
          <p:nvPr/>
        </p:nvSpPr>
        <p:spPr>
          <a:xfrm>
            <a:off x="2522706" y="6066260"/>
            <a:ext cx="4305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Go to next step</a:t>
            </a:r>
            <a:endParaRPr lang="en-CA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BFBE86C-6FBE-47B1-8511-B3A7592A535F}"/>
              </a:ext>
            </a:extLst>
          </p:cNvPr>
          <p:cNvCxnSpPr>
            <a:cxnSpLocks/>
          </p:cNvCxnSpPr>
          <p:nvPr/>
        </p:nvCxnSpPr>
        <p:spPr>
          <a:xfrm flipH="1" flipV="1">
            <a:off x="1881664" y="5835290"/>
            <a:ext cx="685800" cy="296997"/>
          </a:xfrm>
          <a:prstGeom prst="straightConnector1">
            <a:avLst/>
          </a:prstGeom>
          <a:ln w="57150">
            <a:solidFill>
              <a:srgbClr val="FF3737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72CA3BB1-C917-4B04-9B01-4E5502025331}"/>
              </a:ext>
            </a:extLst>
          </p:cNvPr>
          <p:cNvSpPr txBox="1"/>
          <p:nvPr/>
        </p:nvSpPr>
        <p:spPr>
          <a:xfrm>
            <a:off x="228602" y="311292"/>
            <a:ext cx="868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11. Choose your Post Secondary Institutions</a:t>
            </a:r>
            <a:endParaRPr lang="en-C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DE743EF-3FC3-415E-B896-3B7BC2CE7286}"/>
              </a:ext>
            </a:extLst>
          </p:cNvPr>
          <p:cNvCxnSpPr>
            <a:cxnSpLocks/>
          </p:cNvCxnSpPr>
          <p:nvPr/>
        </p:nvCxnSpPr>
        <p:spPr>
          <a:xfrm flipH="1">
            <a:off x="2567464" y="3659832"/>
            <a:ext cx="983309" cy="900377"/>
          </a:xfrm>
          <a:prstGeom prst="straightConnector1">
            <a:avLst/>
          </a:prstGeom>
          <a:ln w="57150">
            <a:solidFill>
              <a:srgbClr val="FF3737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9DDA3E8-EF4A-4C7D-804C-B8F37BEB8907}"/>
              </a:ext>
            </a:extLst>
          </p:cNvPr>
          <p:cNvCxnSpPr>
            <a:cxnSpLocks/>
          </p:cNvCxnSpPr>
          <p:nvPr/>
        </p:nvCxnSpPr>
        <p:spPr>
          <a:xfrm flipH="1" flipV="1">
            <a:off x="4358052" y="4833554"/>
            <a:ext cx="594948" cy="632404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A0E4B3-7BF3-4009-975E-B12DB874A1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62"/>
    </mc:Choice>
    <mc:Fallback xmlns="">
      <p:transition spd="slow" advTm="53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15</a:t>
            </a:fld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457200" y="2590800"/>
            <a:ext cx="8077200" cy="35181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91A6E6-28C6-492C-97FA-98597C00CA29}"/>
              </a:ext>
            </a:extLst>
          </p:cNvPr>
          <p:cNvSpPr txBox="1"/>
          <p:nvPr/>
        </p:nvSpPr>
        <p:spPr>
          <a:xfrm>
            <a:off x="381000" y="533400"/>
            <a:ext cx="86313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 Send OPTION 1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Post- Secondary schools that use XML function (e.g. UBC, SFU)</a:t>
            </a:r>
          </a:p>
          <a:p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*LEAVE THE OPTION AS THE DEFAULT* 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do not need to change anything!</a:t>
            </a:r>
            <a:endParaRPr lang="en-CA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678C85D-45EA-4BC1-8B61-D4BC08DE00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95"/>
    </mc:Choice>
    <mc:Fallback xmlns="">
      <p:transition spd="slow" advTm="41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9331" y="1752600"/>
            <a:ext cx="6924470" cy="3352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26957" y="6465214"/>
            <a:ext cx="1809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20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879199-45EA-42A8-8415-8EFC1DBE9674}"/>
              </a:ext>
            </a:extLst>
          </p:cNvPr>
          <p:cNvSpPr txBox="1"/>
          <p:nvPr/>
        </p:nvSpPr>
        <p:spPr>
          <a:xfrm>
            <a:off x="536068" y="5353785"/>
            <a:ext cx="75887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Check grades on transcript and check off “I have reviewed my order and course info” at the bottom, then “add to cart” </a:t>
            </a:r>
            <a:endParaRPr lang="en-C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19299-8E61-4C76-82FD-4E58485A5672}"/>
              </a:ext>
            </a:extLst>
          </p:cNvPr>
          <p:cNvSpPr txBox="1"/>
          <p:nvPr/>
        </p:nvSpPr>
        <p:spPr>
          <a:xfrm>
            <a:off x="609601" y="331595"/>
            <a:ext cx="80771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 Send OPTION 1, continued 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Post- Secondary schools that use XML function(E.g. UBC, SFU,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en-C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FCFB56-E15F-43A8-AE68-FE55A84EFF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02"/>
    </mc:Choice>
    <mc:Fallback xmlns="">
      <p:transition spd="slow" advTm="23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426957" y="6465214"/>
            <a:ext cx="1809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lang="en-CA" sz="1200">
                <a:solidFill>
                  <a:srgbClr val="888888"/>
                </a:solidFill>
                <a:latin typeface="Calibri"/>
                <a:cs typeface="Calibri"/>
              </a:rPr>
              <a:t>20</a:t>
            </a:r>
            <a:endParaRPr lang="en-CA" sz="1200">
              <a:latin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879199-45EA-42A8-8415-8EFC1DBE9674}"/>
              </a:ext>
            </a:extLst>
          </p:cNvPr>
          <p:cNvSpPr txBox="1"/>
          <p:nvPr/>
        </p:nvSpPr>
        <p:spPr>
          <a:xfrm>
            <a:off x="5119582" y="5969571"/>
            <a:ext cx="3102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Step</a:t>
            </a:r>
            <a:endParaRPr lang="en-C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19299-8E61-4C76-82FD-4E58485A5672}"/>
              </a:ext>
            </a:extLst>
          </p:cNvPr>
          <p:cNvSpPr txBox="1"/>
          <p:nvPr/>
        </p:nvSpPr>
        <p:spPr>
          <a:xfrm>
            <a:off x="609601" y="331595"/>
            <a:ext cx="80771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Send OPTION 2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PSI that receives final transcript- *LEAVE OPTION AS DEFAULT*</a:t>
            </a:r>
            <a:endParaRPr lang="en-C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3F0744-1CC9-413B-BCDA-A7353A3EE8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663"/>
          <a:stretch/>
        </p:blipFill>
        <p:spPr>
          <a:xfrm>
            <a:off x="388212" y="1719780"/>
            <a:ext cx="8253276" cy="225262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F3B08C9-F94F-46B0-BBD7-A4079696C8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6" t="75098" r="1327" b="2387"/>
          <a:stretch/>
        </p:blipFill>
        <p:spPr>
          <a:xfrm>
            <a:off x="388212" y="3957295"/>
            <a:ext cx="8219720" cy="1800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13CEFBE-6309-40AC-8042-B2EBF6D4C5BF}"/>
              </a:ext>
            </a:extLst>
          </p:cNvPr>
          <p:cNvCxnSpPr>
            <a:cxnSpLocks/>
            <a:stCxn id="5" idx="1"/>
          </p:cNvCxnSpPr>
          <p:nvPr/>
        </p:nvCxnSpPr>
        <p:spPr>
          <a:xfrm flipH="1" flipV="1">
            <a:off x="2930254" y="5503923"/>
            <a:ext cx="2189328" cy="727258"/>
          </a:xfrm>
          <a:prstGeom prst="straightConnector1">
            <a:avLst/>
          </a:prstGeom>
          <a:ln w="57150">
            <a:solidFill>
              <a:srgbClr val="FF3737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507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026B6F7-A12E-4E26-95FF-225CA6375C3F}"/>
              </a:ext>
            </a:extLst>
          </p:cNvPr>
          <p:cNvSpPr txBox="1"/>
          <p:nvPr/>
        </p:nvSpPr>
        <p:spPr>
          <a:xfrm>
            <a:off x="463684" y="191227"/>
            <a:ext cx="83820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14. Send OPTION 3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PSI that uses batch process- *LEAVE OPTION AS DEFAULT* (E.g. UVIC) – PSI will receive interim (May) and final marks (July)</a:t>
            </a:r>
            <a:endParaRPr lang="en-C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6E67BA-C99E-4689-86A5-6E2CFEA5D5C2}"/>
              </a:ext>
            </a:extLst>
          </p:cNvPr>
          <p:cNvSpPr txBox="1"/>
          <p:nvPr/>
        </p:nvSpPr>
        <p:spPr>
          <a:xfrm>
            <a:off x="5257800" y="6239155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step </a:t>
            </a:r>
            <a:endParaRPr lang="en-CA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3F45-80C3-483E-938D-CF6D6D419D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8" t="56738" r="37672" b="24733"/>
          <a:stretch/>
        </p:blipFill>
        <p:spPr>
          <a:xfrm>
            <a:off x="457199" y="3977185"/>
            <a:ext cx="7696202" cy="18140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EC223C-77EE-4566-B8BD-6B64B9A9C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441" y="2029029"/>
            <a:ext cx="7692960" cy="19333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DCF152-7391-4673-85F5-117DB653039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08" t="91919" r="1326" b="2387"/>
          <a:stretch/>
        </p:blipFill>
        <p:spPr>
          <a:xfrm>
            <a:off x="485335" y="5715000"/>
            <a:ext cx="7668066" cy="457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7637459-B73C-4151-A915-3C3D19ECF3EE}"/>
              </a:ext>
            </a:extLst>
          </p:cNvPr>
          <p:cNvCxnSpPr>
            <a:cxnSpLocks/>
          </p:cNvCxnSpPr>
          <p:nvPr/>
        </p:nvCxnSpPr>
        <p:spPr>
          <a:xfrm flipH="1" flipV="1">
            <a:off x="2895600" y="6048655"/>
            <a:ext cx="2286000" cy="381000"/>
          </a:xfrm>
          <a:prstGeom prst="straightConnector1">
            <a:avLst/>
          </a:prstGeom>
          <a:ln w="57150">
            <a:solidFill>
              <a:srgbClr val="FF3737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8731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B8C124-F6B7-41D5-BD9D-9E57BF5C1C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557" y="1752600"/>
            <a:ext cx="6415795" cy="307460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69D776-7CAD-4DDB-B7A5-053FF40D3113}"/>
              </a:ext>
            </a:extLst>
          </p:cNvPr>
          <p:cNvSpPr txBox="1"/>
          <p:nvPr/>
        </p:nvSpPr>
        <p:spPr>
          <a:xfrm>
            <a:off x="533400" y="457200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15. Review your order in your Shopping Cart</a:t>
            </a:r>
            <a:endParaRPr lang="en-C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DD5364-1BDE-456E-8FF5-495503D6EC5F}"/>
              </a:ext>
            </a:extLst>
          </p:cNvPr>
          <p:cNvSpPr txBox="1"/>
          <p:nvPr/>
        </p:nvSpPr>
        <p:spPr>
          <a:xfrm>
            <a:off x="1752600" y="4922276"/>
            <a:ext cx="487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Click, SUBMIT ORDER</a:t>
            </a:r>
            <a:endParaRPr lang="en-C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9A46417-B893-46E3-8B2F-180D72A9536F}"/>
              </a:ext>
            </a:extLst>
          </p:cNvPr>
          <p:cNvCxnSpPr>
            <a:cxnSpLocks/>
          </p:cNvCxnSpPr>
          <p:nvPr/>
        </p:nvCxnSpPr>
        <p:spPr>
          <a:xfrm flipH="1" flipV="1">
            <a:off x="1295400" y="4446206"/>
            <a:ext cx="1524000" cy="380999"/>
          </a:xfrm>
          <a:prstGeom prst="straightConnector1">
            <a:avLst/>
          </a:prstGeom>
          <a:ln w="76200">
            <a:solidFill>
              <a:srgbClr val="FF0000">
                <a:alpha val="85882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576735A-5F9A-437D-9C7B-E319B659BD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21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38"/>
    </mc:Choice>
    <mc:Fallback xmlns="">
      <p:transition spd="slow" advTm="13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A4D6E6-1288-4F1E-A4C7-09932A4E6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040" y="1905000"/>
            <a:ext cx="7965919" cy="286160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4552D5-4C8C-4175-B1AD-3E21384D3F5E}"/>
              </a:ext>
            </a:extLst>
          </p:cNvPr>
          <p:cNvSpPr txBox="1"/>
          <p:nvPr/>
        </p:nvSpPr>
        <p:spPr>
          <a:xfrm>
            <a:off x="685800" y="5216331"/>
            <a:ext cx="7391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Confirmation of order will be sent to email</a:t>
            </a:r>
            <a:endParaRPr lang="en-CA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2DFA24-9E50-4FCF-B5AE-600203136514}"/>
              </a:ext>
            </a:extLst>
          </p:cNvPr>
          <p:cNvSpPr txBox="1"/>
          <p:nvPr/>
        </p:nvSpPr>
        <p:spPr>
          <a:xfrm>
            <a:off x="381000" y="496604"/>
            <a:ext cx="6134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 Confirm your order</a:t>
            </a:r>
            <a:endParaRPr lang="en-CA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AB79D9F-1ACF-435A-8105-9BC6ED3DD0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80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41"/>
    </mc:Choice>
    <mc:Fallback xmlns="">
      <p:transition spd="slow" advTm="10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81B06A-2278-4B46-B538-EC57F1FA1C6D}"/>
              </a:ext>
            </a:extLst>
          </p:cNvPr>
          <p:cNvSpPr txBox="1"/>
          <p:nvPr/>
        </p:nvSpPr>
        <p:spPr>
          <a:xfrm>
            <a:off x="304800" y="646093"/>
            <a:ext cx="7162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 VIDEOS- step by step instructions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C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studenttranscripts.gov.bc.ca/)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BB7056-2141-4F19-B289-81F9F6171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857" y="1600200"/>
            <a:ext cx="8314286" cy="48476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248D9DE-9D74-4738-9D07-9A92A7B5B8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2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04"/>
    </mc:Choice>
    <mc:Fallback xmlns="">
      <p:transition spd="slow" advTm="12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046799-3703-4E79-8635-5055F7633AA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3181"/>
          <a:stretch/>
        </p:blipFill>
        <p:spPr>
          <a:xfrm>
            <a:off x="962476" y="1093162"/>
            <a:ext cx="7219048" cy="467167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84A169A-D04C-4F0B-867D-85F3D50A99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73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6"/>
    </mc:Choice>
    <mc:Fallback xmlns="">
      <p:transition spd="slow" advTm="6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4240DD-E02E-482A-A941-AB30B722197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932"/>
          <a:stretch/>
        </p:blipFill>
        <p:spPr>
          <a:xfrm>
            <a:off x="324381" y="533400"/>
            <a:ext cx="8495238" cy="50621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F373F6E-8E80-4F9E-8B94-64CA86BE50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27"/>
    </mc:Choice>
    <mc:Fallback xmlns="">
      <p:transition spd="slow" advTm="34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EB90296-CFE0-401D-9CA3-32966EC4F0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8C9B4EE-7611-4ED9-B356-7BDD377C3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581127" y="91545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4F266A-F2F7-47CD-8BBC-E3777E982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426868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0D69C80-8919-4A32-B897-F2A21F940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01877" y="32278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427B072-CC5B-481B-9719-8CD4C54444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884069" y="609601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B88142C-D3C4-43DC-A844-A7D9ECB0F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7B0D951-DA39-4E4A-A8CE-15AABF459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159" y="685799"/>
            <a:ext cx="3585861" cy="48926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Counsellors available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16DC9EF-092A-4FEF-8A40-0E509CA798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1999" y="0"/>
            <a:ext cx="4572001" cy="6858000"/>
          </a:xfrm>
          <a:prstGeom prst="rect">
            <a:avLst/>
          </a:prstGeom>
          <a:solidFill>
            <a:schemeClr val="bg2">
              <a:alpha val="9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3B7BDFA-633F-4822-ADE9-56085ABE6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68718" y="685799"/>
            <a:ext cx="3894282" cy="571500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Counsellor Student Transcript Services Support Sessions in the Library will be available Thursday and Friday this week.</a:t>
            </a:r>
          </a:p>
        </p:txBody>
      </p:sp>
    </p:spTree>
    <p:extLst>
      <p:ext uri="{BB962C8B-B14F-4D97-AF65-F5344CB8AC3E}">
        <p14:creationId xmlns:p14="http://schemas.microsoft.com/office/powerpoint/2010/main" val="2195854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581127" y="91545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426868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01877" y="32278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884069" y="609601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C5BDD1EA-D8C1-45AF-9F0A-14A2A137BA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330501-E10D-482E-A0B0-88A3CF61A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5473" y="263509"/>
            <a:ext cx="2978927" cy="30289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Must begin the process </a:t>
            </a: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NOW!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988FBB-4901-4FF8-884E-25654DFCF2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61899" y="3384037"/>
            <a:ext cx="2511733" cy="232091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the one step that you can do 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EARLY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gain support from us if there are issues</a:t>
            </a:r>
          </a:p>
        </p:txBody>
      </p:sp>
      <p:sp>
        <p:nvSpPr>
          <p:cNvPr id="51" name="Snip Diagonal Corner Rectangle 6">
            <a:extLst>
              <a:ext uri="{FF2B5EF4-FFF2-40B4-BE49-F238E27FC236}">
                <a16:creationId xmlns:a16="http://schemas.microsoft.com/office/drawing/2014/main" id="{14354E08-0068-48D7-A8AD-84C7B1CF5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500" y="620722"/>
            <a:ext cx="4931622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A03A9C-8841-4AE2-BCC7-4CB9AD2C49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4" r="-1" b="-1"/>
          <a:stretch/>
        </p:blipFill>
        <p:spPr>
          <a:xfrm>
            <a:off x="573786" y="786117"/>
            <a:ext cx="4684014" cy="4956048"/>
          </a:xfrm>
          <a:custGeom>
            <a:avLst/>
            <a:gdLst>
              <a:gd name="connsiteX0" fmla="*/ 534609 w 6245352"/>
              <a:gd name="connsiteY0" fmla="*/ 0 h 4956048"/>
              <a:gd name="connsiteX1" fmla="*/ 6245352 w 6245352"/>
              <a:gd name="connsiteY1" fmla="*/ 0 h 4956048"/>
              <a:gd name="connsiteX2" fmla="*/ 6245352 w 6245352"/>
              <a:gd name="connsiteY2" fmla="*/ 4421439 h 4956048"/>
              <a:gd name="connsiteX3" fmla="*/ 5710743 w 6245352"/>
              <a:gd name="connsiteY3" fmla="*/ 4956048 h 4956048"/>
              <a:gd name="connsiteX4" fmla="*/ 0 w 6245352"/>
              <a:gd name="connsiteY4" fmla="*/ 4956048 h 4956048"/>
              <a:gd name="connsiteX5" fmla="*/ 0 w 6245352"/>
              <a:gd name="connsiteY5" fmla="*/ 534609 h 4956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45352" h="4956048">
                <a:moveTo>
                  <a:pt x="534609" y="0"/>
                </a:moveTo>
                <a:lnTo>
                  <a:pt x="6245352" y="0"/>
                </a:lnTo>
                <a:lnTo>
                  <a:pt x="6245352" y="4421439"/>
                </a:lnTo>
                <a:lnTo>
                  <a:pt x="5710743" y="4956048"/>
                </a:lnTo>
                <a:lnTo>
                  <a:pt x="0" y="4956048"/>
                </a:lnTo>
                <a:lnTo>
                  <a:pt x="0" y="534609"/>
                </a:lnTo>
                <a:close/>
              </a:path>
            </a:pathLst>
          </a:cu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A779F34F-2960-4B81-BA08-445B6F6A0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05229" y="2963333"/>
            <a:ext cx="2236395" cy="3208867"/>
            <a:chOff x="9206969" y="2963333"/>
            <a:chExt cx="2981858" cy="3208867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10A57ACC-416F-4A5D-B7F7-DDA9886A3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26522B4F-50C4-4FCE-8AE2-3789D63ED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2C3978FC-B5D1-42BE-B086-BC2A733D58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ACED99F1-340D-4970-8E66-3B28E9271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0A54E39-63C0-4847-A766-C6B74FEB48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A280FE-F549-45D2-AAC7-0D16AC280F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5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43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95"/>
    </mc:Choice>
    <mc:Fallback xmlns="">
      <p:transition spd="slow" advTm="29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98DE9C631D83428121C648484BD9F6" ma:contentTypeVersion="0" ma:contentTypeDescription="Create a new document." ma:contentTypeScope="" ma:versionID="791c10dc04a74532ad861ea6b1570e0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553f2d8843fd2aa64b81f9e8c63a6619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97712C-6636-44E4-B8ED-92750EAE3ADF}"/>
</file>

<file path=customXml/itemProps2.xml><?xml version="1.0" encoding="utf-8"?>
<ds:datastoreItem xmlns:ds="http://schemas.openxmlformats.org/officeDocument/2006/customXml" ds:itemID="{412152D9-174A-4FC4-BDEE-22FF473F33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CC1DFE-4EC4-4AE7-B6BC-10228EB7EA92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80563db-c18d-4607-9a4e-8f350e49cae8"/>
    <ds:schemaRef ds:uri="0716b7e6-9fa2-47f2-8239-4315f47f24ef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2547</TotalTime>
  <Words>559</Words>
  <Application>Microsoft Office PowerPoint</Application>
  <PresentationFormat>On-screen Show (4:3)</PresentationFormat>
  <Paragraphs>67</Paragraphs>
  <Slides>25</Slides>
  <Notes>2</Notes>
  <HiddenSlides>3</HiddenSlides>
  <MMClips>22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Slice</vt:lpstr>
      <vt:lpstr>PowerPoint Presentation</vt:lpstr>
      <vt:lpstr>A link to the STS is on the PMSS Home page</vt:lpstr>
      <vt:lpstr>1. Accessing the Transcript service:</vt:lpstr>
      <vt:lpstr>PowerPoint Presentation</vt:lpstr>
      <vt:lpstr>PowerPoint Presentation</vt:lpstr>
      <vt:lpstr>4. Follow the instructions  complete the fields to register for a BCeID </vt:lpstr>
      <vt:lpstr> 5. Go back to studenttranscripts.gov.bc.ca/ and click “studenttranscripts” under “order”  </vt:lpstr>
      <vt:lpstr>PowerPoint Presentation</vt:lpstr>
      <vt:lpstr>PEN Number Location: at the TOP of your report card</vt:lpstr>
      <vt:lpstr>7. Look for an Email… An Email Confirmation will be sent to activate registration. </vt:lpstr>
      <vt:lpstr>PowerPoint Presentation</vt:lpstr>
      <vt:lpstr>9. It will open to “my dashboard” </vt:lpstr>
      <vt:lpstr>10. Must click “I Consent”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Counsellors available</vt:lpstr>
      <vt:lpstr>Must begin the process NOW!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Truax, Fern</dc:creator>
  <cp:lastModifiedBy>Campbell, Cindy</cp:lastModifiedBy>
  <cp:revision>11</cp:revision>
  <dcterms:created xsi:type="dcterms:W3CDTF">2019-11-21T19:40:13Z</dcterms:created>
  <dcterms:modified xsi:type="dcterms:W3CDTF">2024-09-23T19:32:24Z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0x0101009C98DE9C631D83428121C648484BD9F6</vt:lpwstr>
  </property>
</Properties>
</file>