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48" r:id="rId5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1" r:id="rId10"/>
    <p:sldId id="262" r:id="rId11"/>
    <p:sldId id="260" r:id="rId12"/>
    <p:sldId id="263" r:id="rId13"/>
    <p:sldId id="264" r:id="rId14"/>
    <p:sldId id="265" r:id="rId15"/>
    <p:sldId id="266" r:id="rId16"/>
    <p:sldId id="275" r:id="rId17"/>
    <p:sldId id="268" r:id="rId18"/>
    <p:sldId id="267" r:id="rId19"/>
    <p:sldId id="269" r:id="rId20"/>
    <p:sldId id="270" r:id="rId21"/>
    <p:sldId id="271" r:id="rId22"/>
    <p:sldId id="272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wie, Rob" initials="CR" lastIdx="1" clrIdx="0">
    <p:extLst>
      <p:ext uri="{19B8F6BF-5375-455C-9EA6-DF929625EA0E}">
        <p15:presenceInfo xmlns:p15="http://schemas.microsoft.com/office/powerpoint/2012/main" userId="S-1-5-21-27752575-1936066029-1874921128-2104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E7D1C-AE5F-4795-9EDE-C14791D88D45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AA61B-01C9-41FA-8AC8-61BE06CBFB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86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Clarify the purpose of WHY we Acknowledge the Territory</a:t>
            </a:r>
            <a:r>
              <a:rPr lang="en-US" baseline="0" dirty="0"/>
              <a:t> at gatherings: (Reconciliation)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044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part of Reconciliation the Ministry of Education recognized</a:t>
            </a:r>
            <a:r>
              <a:rPr lang="en-US" baseline="0" dirty="0"/>
              <a:t> the importance of integrating Indigenous worldviews into the curriculum of K-12. The First Peoples Principles of Learning provided a crucial lens for teacher teams when drafting the new curriculum.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825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prepare for this activity:</a:t>
            </a:r>
            <a:r>
              <a:rPr lang="en-US" baseline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divide your staff into groups of four,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group gets a set of FPPL cards printed on </a:t>
            </a:r>
            <a:r>
              <a:rPr lang="en-US" baseline="0" dirty="0" err="1"/>
              <a:t>coloured</a:t>
            </a:r>
            <a:r>
              <a:rPr lang="en-US" baseline="0" dirty="0"/>
              <a:t> paper (1 principle per card = 9 cards)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group also needs a set of Core Competency cards printed on a different </a:t>
            </a:r>
            <a:r>
              <a:rPr lang="en-US" baseline="0" dirty="0" err="1"/>
              <a:t>coloured</a:t>
            </a:r>
            <a:r>
              <a:rPr lang="en-US" baseline="0" dirty="0"/>
              <a:t> paper (one facet per card = 20 facets)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Ask each group to sort and connect the cards in silence.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06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Facilitator</a:t>
            </a:r>
            <a:r>
              <a:rPr lang="en-US" baseline="0" dirty="0"/>
              <a:t> Note: Watch for when teachers disagree on a sort. Suggest that they either write on the card or use the blank cards provided.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91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chart</a:t>
            </a:r>
            <a:r>
              <a:rPr lang="en-US" baseline="0" dirty="0"/>
              <a:t> paper, in your groups, write down strategies, approaches, and activities teachers suggest. Share groups results.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26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people</a:t>
            </a:r>
            <a:r>
              <a:rPr lang="en-US" baseline="0" dirty="0"/>
              <a:t> in small groups share from this prompt: “This picture tells me…”</a:t>
            </a:r>
          </a:p>
          <a:p>
            <a:r>
              <a:rPr lang="en-US" baseline="0" dirty="0"/>
              <a:t>You may want to have the groups share widely following group discussion.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629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people</a:t>
            </a:r>
            <a:r>
              <a:rPr lang="en-US" baseline="0" dirty="0"/>
              <a:t> in small groups share from this prompt: “My subject like these images because…”</a:t>
            </a:r>
          </a:p>
          <a:p>
            <a:r>
              <a:rPr lang="en-US" baseline="0" dirty="0"/>
              <a:t>You may want to have the groups share widely.</a:t>
            </a:r>
          </a:p>
          <a:p>
            <a:r>
              <a:rPr lang="en-US" dirty="0"/>
              <a:t>The purpose of this slide is</a:t>
            </a:r>
            <a:r>
              <a:rPr lang="en-US" baseline="0" dirty="0"/>
              <a:t> to have teachers make a connection between their subject matter and Indigenous culture through artifacts (objects or pictures)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A61B-01C9-41FA-8AC8-61BE06CBFB8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78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2442-B6DC-4358-6C1C-E2B081B01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C8B69-0954-2D26-78AC-DFB7B3FFE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96A15-E5AF-BC19-2AC4-71835CC4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E9B90-9AAD-2AFD-F2C3-45272342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2323F-5F45-F2BE-358C-EFB4A1D3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367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F258-075B-52D8-ED1A-9AD846BD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4E0BD-5827-69E3-2B3C-1C32AEC53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3DD36-EDD3-DA38-22FE-9B834CD0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CA11-109D-D9A5-9548-58727E0D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1281C-322C-3072-0A80-B76ED04B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185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A86885-73A7-67C1-23B2-CA9DDB30F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2A26A-3D92-00A0-29E6-06FE6972E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352F1-D0D9-325B-512B-14F550005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4AD90-8D2E-F385-8D6C-93A7257B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62534-7ACF-992B-1A49-1BACBE8F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01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09A5-9BCD-AEBF-D3AA-F69DB66CA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AAA99-172E-F965-837F-CF289215E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5CE24-6924-65A7-B07E-A6B8A885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302D-FFE2-EA19-5202-B573EBFB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0EFD0-A15B-7FE0-7E46-696FD9FA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0558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E4E7-106F-1B70-4F96-E51891C5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06973-F785-CDD6-A77B-FBED541FA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90199-FCA9-28CA-48BC-8BEB1FFB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373F9-76B8-A72D-5A42-04254035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5917D-5B91-4B2D-DC22-795F8148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174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B15F-5088-3FC5-E7DA-D78FE878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12C66-B403-92F0-A441-5D1860BEF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34D9E-E64C-411F-138E-F32DBF03D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60FDB-29F6-CE3A-BD62-F711B9FA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266EA-930C-2B44-942D-691DB1785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0C83E-B5AD-DDA5-A066-0942833E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14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A159-E5D4-AA12-B56A-77577CA5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CADB8-2D99-D08C-09CE-1518AFD9A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F4464-CA05-FF4A-58A1-5F9A6996A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D5E1A-59C8-8C33-0D68-E3994F488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76927-B5A3-AEA3-A591-56764AAC0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51C174-E73A-3352-23DA-324A1E10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C2225-71AC-DDA5-002F-D707213D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1727E5-C4A8-4E8E-A6F5-B6010E1D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251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0B6B-8171-D438-8E44-69182405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82E5D-A03B-9819-0FCA-7E7DF767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E09CC-A9DE-800E-35FC-7B44E970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9B332-0CD5-4063-1872-2C0013B2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627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7FECB-9895-3BCA-D2FF-A0E1F1E1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98850-930F-E4B2-E39E-C1B280EE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A87F2-27EC-E57E-F3CD-A8BC893B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23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9C00-95E4-7393-8423-C515C82B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B50A7-A569-2C5E-FA8F-CE59BDB6E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3A55A-2E81-D2B6-36A9-766C5F154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94EA6-B365-0534-8BC7-BED1490A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B2FD9-A2C1-231C-D4BC-6D92A977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D46B6-B446-C6D7-F507-16B697D8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74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440CD-68C4-4F25-6AB4-7BB3FBAF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9873FC-88A2-9D18-80CE-BE91F76FF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7FD4-E2BD-BBEB-6E7E-FE054B354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B01D1-6737-56D8-622C-21F2C09C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BA1CC-2A58-3916-BB6D-7BCBC9B1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C07F3-F797-D345-28DC-F9842B01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12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F4697-E132-06BD-6E64-00AB61B0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F8803-92D1-C0FC-B789-DD3CD0D2B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C659A-1F95-590E-8C96-B2D750397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8C35B7-F35D-4C67-91D1-20F578264BA1}" type="datetimeFigureOut">
              <a:rPr lang="en-CA" smtClean="0"/>
              <a:t>2026-03-04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933B0-343E-7FAF-CCC6-5638D4CE6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AFEF3-AC32-F718-F64D-1A44587BE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694480-114E-44F2-9E0A-75CEDC9861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526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R7Vbq3qF0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308" y="1018164"/>
            <a:ext cx="4228091" cy="4228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594" y="747252"/>
            <a:ext cx="55305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Papyrus" panose="03070502060502030205" pitchFamily="66" charset="0"/>
              </a:rPr>
              <a:t>Weaving </a:t>
            </a:r>
          </a:p>
          <a:p>
            <a:pPr algn="ctr"/>
            <a:r>
              <a:rPr lang="en-US" sz="6000" dirty="0">
                <a:latin typeface="Papyrus" panose="03070502060502030205" pitchFamily="66" charset="0"/>
              </a:rPr>
              <a:t>Indigenous Worldviews Into Practice Authentically</a:t>
            </a:r>
            <a:endParaRPr lang="en-CA" sz="60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5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04" y="375879"/>
            <a:ext cx="5359400" cy="4965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0684" y="5643716"/>
            <a:ext cx="683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apyrus" panose="03070502060502030205" pitchFamily="66" charset="0"/>
              </a:rPr>
              <a:t>What story might this picture tell?</a:t>
            </a:r>
            <a:endParaRPr lang="en-CA" sz="3600" dirty="0">
              <a:latin typeface="Papyrus" panose="030705020605020302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16181" y="4916129"/>
            <a:ext cx="244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Artist: Dylan Thomas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5761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988" y="4916129"/>
            <a:ext cx="11135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pyrus" panose="03070502060502030205" pitchFamily="66" charset="0"/>
              </a:rPr>
              <a:t>Through the lens of your subject area or grade level; </a:t>
            </a:r>
          </a:p>
          <a:p>
            <a:pPr algn="ctr"/>
            <a:r>
              <a:rPr lang="en-US" sz="3200" dirty="0">
                <a:latin typeface="Papyrus" panose="03070502060502030205" pitchFamily="66" charset="0"/>
              </a:rPr>
              <a:t>How are these pictures and your subject area connected?</a:t>
            </a:r>
            <a:endParaRPr lang="en-CA" sz="3200" dirty="0">
              <a:latin typeface="Papyrus" panose="03070502060502030205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8" y="717755"/>
            <a:ext cx="5247149" cy="3935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68" y="717755"/>
            <a:ext cx="5719052" cy="39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916" y="717755"/>
            <a:ext cx="1027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apyrus" panose="03070502060502030205" pitchFamily="66" charset="0"/>
              </a:rPr>
              <a:t>Connecting Story and Place: An Example</a:t>
            </a:r>
            <a:endParaRPr lang="en-CA" sz="3600" dirty="0">
              <a:latin typeface="Papyrus" panose="03070502060502030205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762" y="1728787"/>
            <a:ext cx="4562475" cy="3400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5484" y="5338917"/>
            <a:ext cx="744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https://www.youtube.com/watch?v=bR7Vbq3qF0I</a:t>
            </a:r>
            <a:endParaRPr lang="en-CA" dirty="0"/>
          </a:p>
          <a:p>
            <a:r>
              <a:rPr lang="en-US" dirty="0"/>
              <a:t>The Two-Headed Serpent: A Story from the Squamish Nation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2728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64" y="963561"/>
            <a:ext cx="116217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Papyrus" panose="03070502060502030205" pitchFamily="66" charset="0"/>
              </a:rPr>
              <a:t>Next Steps:</a:t>
            </a:r>
          </a:p>
          <a:p>
            <a:endParaRPr lang="en-US" sz="4800" dirty="0">
              <a:latin typeface="Papyrus" panose="03070502060502030205" pitchFamily="66" charset="0"/>
            </a:endParaRPr>
          </a:p>
          <a:p>
            <a:r>
              <a:rPr lang="en-US" sz="3600" dirty="0">
                <a:latin typeface="Papyrus" panose="03070502060502030205" pitchFamily="66" charset="0"/>
              </a:rPr>
              <a:t>Decide on a topic </a:t>
            </a:r>
          </a:p>
          <a:p>
            <a:endParaRPr lang="en-US" sz="3600" dirty="0">
              <a:latin typeface="Papyrus" panose="03070502060502030205" pitchFamily="66" charset="0"/>
            </a:endParaRPr>
          </a:p>
          <a:p>
            <a:r>
              <a:rPr lang="en-US" sz="3600" dirty="0">
                <a:latin typeface="Papyrus" panose="03070502060502030205" pitchFamily="66" charset="0"/>
              </a:rPr>
              <a:t>Decide how you are going to connect/weave Indigenous worldviews (through content or practice)</a:t>
            </a:r>
          </a:p>
          <a:p>
            <a:endParaRPr lang="en-US" sz="3600" dirty="0">
              <a:latin typeface="Papyrus" panose="03070502060502030205" pitchFamily="66" charset="0"/>
            </a:endParaRPr>
          </a:p>
          <a:p>
            <a:r>
              <a:rPr lang="en-US" sz="3600" dirty="0">
                <a:latin typeface="Papyrus" panose="03070502060502030205" pitchFamily="66" charset="0"/>
              </a:rPr>
              <a:t>Try-try-try</a:t>
            </a:r>
            <a:endParaRPr lang="en-CA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0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5" y="1482725"/>
            <a:ext cx="3803650" cy="389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496232"/>
            <a:ext cx="2094271" cy="37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Stuart </a:t>
            </a:r>
            <a:r>
              <a:rPr lang="en-CA" dirty="0" err="1"/>
              <a:t>Pagaduan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7320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781" y="186813"/>
            <a:ext cx="68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pyrus" panose="03070502060502030205" pitchFamily="66" charset="0"/>
              </a:rPr>
              <a:t>First Peoples Principles of Learning Headings</a:t>
            </a:r>
            <a:endParaRPr lang="en-CA" dirty="0">
              <a:latin typeface="Papyrus" panose="03070502060502030205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7019"/>
              </p:ext>
            </p:extLst>
          </p:nvPr>
        </p:nvGraphicFramePr>
        <p:xfrm>
          <a:off x="250407" y="844603"/>
          <a:ext cx="11744949" cy="5851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506">
                  <a:extLst>
                    <a:ext uri="{9D8B030D-6E8A-4147-A177-3AD203B41FA5}">
                      <a16:colId xmlns:a16="http://schemas.microsoft.com/office/drawing/2014/main" val="197133820"/>
                    </a:ext>
                  </a:extLst>
                </a:gridCol>
                <a:gridCol w="3861729">
                  <a:extLst>
                    <a:ext uri="{9D8B030D-6E8A-4147-A177-3AD203B41FA5}">
                      <a16:colId xmlns:a16="http://schemas.microsoft.com/office/drawing/2014/main" val="1774066567"/>
                    </a:ext>
                  </a:extLst>
                </a:gridCol>
                <a:gridCol w="4354714">
                  <a:extLst>
                    <a:ext uri="{9D8B030D-6E8A-4147-A177-3AD203B41FA5}">
                      <a16:colId xmlns:a16="http://schemas.microsoft.com/office/drawing/2014/main" val="797579049"/>
                    </a:ext>
                  </a:extLst>
                </a:gridCol>
              </a:tblGrid>
              <a:tr h="5851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ultimately supports the well-being of the self and family, the community, the land, the spirits, and the ancestors.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involves generational roles and responsibilities.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Learning requires exploration of one’s identity.</a:t>
                      </a:r>
                      <a:endParaRPr lang="en-CA" sz="7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extLst>
                  <a:ext uri="{0D108BD9-81ED-4DB2-BD59-A6C34878D82A}">
                    <a16:rowId xmlns:a16="http://schemas.microsoft.com/office/drawing/2014/main" val="4207114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361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200488"/>
              </p:ext>
            </p:extLst>
          </p:nvPr>
        </p:nvGraphicFramePr>
        <p:xfrm>
          <a:off x="393290" y="621891"/>
          <a:ext cx="11326761" cy="5778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2871">
                  <a:extLst>
                    <a:ext uri="{9D8B030D-6E8A-4147-A177-3AD203B41FA5}">
                      <a16:colId xmlns:a16="http://schemas.microsoft.com/office/drawing/2014/main" val="1003860528"/>
                    </a:ext>
                  </a:extLst>
                </a:gridCol>
                <a:gridCol w="3724228">
                  <a:extLst>
                    <a:ext uri="{9D8B030D-6E8A-4147-A177-3AD203B41FA5}">
                      <a16:colId xmlns:a16="http://schemas.microsoft.com/office/drawing/2014/main" val="2922436303"/>
                    </a:ext>
                  </a:extLst>
                </a:gridCol>
                <a:gridCol w="4199662">
                  <a:extLst>
                    <a:ext uri="{9D8B030D-6E8A-4147-A177-3AD203B41FA5}">
                      <a16:colId xmlns:a16="http://schemas.microsoft.com/office/drawing/2014/main" val="1676679206"/>
                    </a:ext>
                  </a:extLst>
                </a:gridCol>
              </a:tblGrid>
              <a:tr h="5778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Learning involves recognizing the consequences of one’s actions.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en-CA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en-CA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Learning involves patience and time.</a:t>
                      </a:r>
                      <a:endParaRPr lang="en-CA" sz="10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Learning is embedded in memory, history, and story.</a:t>
                      </a:r>
                      <a:endParaRPr lang="en-CA" sz="10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/>
                </a:tc>
                <a:extLst>
                  <a:ext uri="{0D108BD9-81ED-4DB2-BD59-A6C34878D82A}">
                    <a16:rowId xmlns:a16="http://schemas.microsoft.com/office/drawing/2014/main" val="216220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92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77065" y="2663571"/>
          <a:ext cx="5434695" cy="3652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2732">
                  <a:extLst>
                    <a:ext uri="{9D8B030D-6E8A-4147-A177-3AD203B41FA5}">
                      <a16:colId xmlns:a16="http://schemas.microsoft.com/office/drawing/2014/main" val="51655477"/>
                    </a:ext>
                  </a:extLst>
                </a:gridCol>
                <a:gridCol w="1786923">
                  <a:extLst>
                    <a:ext uri="{9D8B030D-6E8A-4147-A177-3AD203B41FA5}">
                      <a16:colId xmlns:a16="http://schemas.microsoft.com/office/drawing/2014/main" val="3882783471"/>
                    </a:ext>
                  </a:extLst>
                </a:gridCol>
                <a:gridCol w="2015040">
                  <a:extLst>
                    <a:ext uri="{9D8B030D-6E8A-4147-A177-3AD203B41FA5}">
                      <a16:colId xmlns:a16="http://schemas.microsoft.com/office/drawing/2014/main" val="1699617290"/>
                    </a:ext>
                  </a:extLst>
                </a:gridCol>
              </a:tblGrid>
              <a:tr h="3124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ultimately supports the well-being of the self and family, the community, the land, the spirits, and the ancestors.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involves generational roles and responsibilities.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requires exploration of one’s identity.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extLst>
                  <a:ext uri="{0D108BD9-81ED-4DB2-BD59-A6C34878D82A}">
                    <a16:rowId xmlns:a16="http://schemas.microsoft.com/office/drawing/2014/main" val="31310359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19063"/>
              </p:ext>
            </p:extLst>
          </p:nvPr>
        </p:nvGraphicFramePr>
        <p:xfrm>
          <a:off x="344129" y="403123"/>
          <a:ext cx="11562735" cy="6156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3764">
                  <a:extLst>
                    <a:ext uri="{9D8B030D-6E8A-4147-A177-3AD203B41FA5}">
                      <a16:colId xmlns:a16="http://schemas.microsoft.com/office/drawing/2014/main" val="2424301758"/>
                    </a:ext>
                  </a:extLst>
                </a:gridCol>
                <a:gridCol w="3801817">
                  <a:extLst>
                    <a:ext uri="{9D8B030D-6E8A-4147-A177-3AD203B41FA5}">
                      <a16:colId xmlns:a16="http://schemas.microsoft.com/office/drawing/2014/main" val="4005657200"/>
                    </a:ext>
                  </a:extLst>
                </a:gridCol>
                <a:gridCol w="4287154">
                  <a:extLst>
                    <a:ext uri="{9D8B030D-6E8A-4147-A177-3AD203B41FA5}">
                      <a16:colId xmlns:a16="http://schemas.microsoft.com/office/drawing/2014/main" val="197411120"/>
                    </a:ext>
                  </a:extLst>
                </a:gridCol>
              </a:tblGrid>
              <a:tr h="6156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Learning is holistic, reflexive, reflective, experiential and relational (focused on connectedness, on reciprocal relationships, and a sense of place).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Learning recognizes the role of indigenous knowledge. </a:t>
                      </a:r>
                      <a:endParaRPr lang="en-CA" sz="70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Learning involves recognizing that some knowledge is sacred and only shared with permission and/or in certain situations.</a:t>
                      </a:r>
                      <a:endParaRPr lang="en-CA" sz="700" dirty="0">
                        <a:effectLst/>
                        <a:latin typeface="Gill Sans MT" panose="020B0502020104020203" pitchFamily="34" charset="0"/>
                        <a:ea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24" marR="45624" marT="0" marB="0"/>
                </a:tc>
                <a:extLst>
                  <a:ext uri="{0D108BD9-81ED-4DB2-BD59-A6C34878D82A}">
                    <a16:rowId xmlns:a16="http://schemas.microsoft.com/office/drawing/2014/main" val="620499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871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961" y="393290"/>
            <a:ext cx="875071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pyrus" panose="03070502060502030205" pitchFamily="66" charset="0"/>
              </a:rPr>
              <a:t>Core Competencies Cards</a:t>
            </a:r>
            <a:endParaRPr lang="en-CA" dirty="0">
              <a:latin typeface="Papyrus" panose="03070502060502030205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03244"/>
              </p:ext>
            </p:extLst>
          </p:nvPr>
        </p:nvGraphicFramePr>
        <p:xfrm>
          <a:off x="1032387" y="771248"/>
          <a:ext cx="10235382" cy="5747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2558">
                  <a:extLst>
                    <a:ext uri="{9D8B030D-6E8A-4147-A177-3AD203B41FA5}">
                      <a16:colId xmlns:a16="http://schemas.microsoft.com/office/drawing/2014/main" val="1991075354"/>
                    </a:ext>
                  </a:extLst>
                </a:gridCol>
                <a:gridCol w="2228720">
                  <a:extLst>
                    <a:ext uri="{9D8B030D-6E8A-4147-A177-3AD203B41FA5}">
                      <a16:colId xmlns:a16="http://schemas.microsoft.com/office/drawing/2014/main" val="1037682282"/>
                    </a:ext>
                  </a:extLst>
                </a:gridCol>
                <a:gridCol w="2584402">
                  <a:extLst>
                    <a:ext uri="{9D8B030D-6E8A-4147-A177-3AD203B41FA5}">
                      <a16:colId xmlns:a16="http://schemas.microsoft.com/office/drawing/2014/main" val="3756581675"/>
                    </a:ext>
                  </a:extLst>
                </a:gridCol>
                <a:gridCol w="2239702">
                  <a:extLst>
                    <a:ext uri="{9D8B030D-6E8A-4147-A177-3AD203B41FA5}">
                      <a16:colId xmlns:a16="http://schemas.microsoft.com/office/drawing/2014/main" val="16782525"/>
                    </a:ext>
                  </a:extLst>
                </a:gridCol>
              </a:tblGrid>
              <a:tr h="3042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Collaborate to plan, carry out, and review constructions and activities.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Developing ideas.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Self-regulation.</a:t>
                      </a:r>
                      <a:endParaRPr lang="en-C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Building relationship.</a:t>
                      </a:r>
                      <a:endParaRPr lang="en-C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extLst>
                  <a:ext uri="{0D108BD9-81ED-4DB2-BD59-A6C34878D82A}">
                    <a16:rowId xmlns:a16="http://schemas.microsoft.com/office/drawing/2014/main" val="3934790935"/>
                  </a:ext>
                </a:extLst>
              </a:tr>
              <a:tr h="27047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Explain/recount and reflect on experiences and accomplishments.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Relationship and cultural contexts.</a:t>
                      </a:r>
                      <a:endParaRPr lang="en-CA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Well-being.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45" marR="38645" marT="0" marB="0"/>
                </a:tc>
                <a:extLst>
                  <a:ext uri="{0D108BD9-81ED-4DB2-BD59-A6C34878D82A}">
                    <a16:rowId xmlns:a16="http://schemas.microsoft.com/office/drawing/2014/main" val="2174263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189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411674"/>
              </p:ext>
            </p:extLst>
          </p:nvPr>
        </p:nvGraphicFramePr>
        <p:xfrm>
          <a:off x="589935" y="403123"/>
          <a:ext cx="10962967" cy="5909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8791">
                  <a:extLst>
                    <a:ext uri="{9D8B030D-6E8A-4147-A177-3AD203B41FA5}">
                      <a16:colId xmlns:a16="http://schemas.microsoft.com/office/drawing/2014/main" val="1945648849"/>
                    </a:ext>
                  </a:extLst>
                </a:gridCol>
                <a:gridCol w="2387149">
                  <a:extLst>
                    <a:ext uri="{9D8B030D-6E8A-4147-A177-3AD203B41FA5}">
                      <a16:colId xmlns:a16="http://schemas.microsoft.com/office/drawing/2014/main" val="1071330878"/>
                    </a:ext>
                  </a:extLst>
                </a:gridCol>
                <a:gridCol w="2768115">
                  <a:extLst>
                    <a:ext uri="{9D8B030D-6E8A-4147-A177-3AD203B41FA5}">
                      <a16:colId xmlns:a16="http://schemas.microsoft.com/office/drawing/2014/main" val="373506648"/>
                    </a:ext>
                  </a:extLst>
                </a:gridCol>
                <a:gridCol w="2398912">
                  <a:extLst>
                    <a:ext uri="{9D8B030D-6E8A-4147-A177-3AD203B41FA5}">
                      <a16:colId xmlns:a16="http://schemas.microsoft.com/office/drawing/2014/main" val="3003537133"/>
                    </a:ext>
                  </a:extLst>
                </a:gridCol>
              </a:tblGrid>
              <a:tr h="2772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Connect and engage with others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Novelty and value.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Personal strengths and abilities.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Solving problems in peaceful ways.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extLst>
                  <a:ext uri="{0D108BD9-81ED-4DB2-BD59-A6C34878D82A}">
                    <a16:rowId xmlns:a16="http://schemas.microsoft.com/office/drawing/2014/main" val="621912809"/>
                  </a:ext>
                </a:extLst>
              </a:tr>
              <a:tr h="31367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Acquire, interpret, and present information.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Generating ideas.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A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Self-determination.</a:t>
                      </a:r>
                      <a:endParaRPr lang="en-CA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CA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Valuing diversity.</a:t>
                      </a:r>
                      <a:endParaRPr lang="en-CA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97" marR="43797" marT="0" marB="0"/>
                </a:tc>
                <a:extLst>
                  <a:ext uri="{0D108BD9-81ED-4DB2-BD59-A6C34878D82A}">
                    <a16:rowId xmlns:a16="http://schemas.microsoft.com/office/drawing/2014/main" val="320987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17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06103"/>
              </p:ext>
            </p:extLst>
          </p:nvPr>
        </p:nvGraphicFramePr>
        <p:xfrm>
          <a:off x="1431637" y="334070"/>
          <a:ext cx="8035637" cy="6209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28993" imgH="3886200" progId="Acrobat.Document.DC">
                  <p:embed/>
                </p:oleObj>
              </mc:Choice>
              <mc:Fallback>
                <p:oleObj name="Acrobat Document" r:id="rId3" imgW="5028993" imgH="3886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1637" y="334070"/>
                        <a:ext cx="8035637" cy="6209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61237" y="6174094"/>
            <a:ext cx="253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Gleneagle</a:t>
            </a:r>
            <a:r>
              <a:rPr lang="en-US" dirty="0"/>
              <a:t> Sec.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0936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21443"/>
              </p:ext>
            </p:extLst>
          </p:nvPr>
        </p:nvGraphicFramePr>
        <p:xfrm>
          <a:off x="1022556" y="580397"/>
          <a:ext cx="10264875" cy="4493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1728">
                  <a:extLst>
                    <a:ext uri="{9D8B030D-6E8A-4147-A177-3AD203B41FA5}">
                      <a16:colId xmlns:a16="http://schemas.microsoft.com/office/drawing/2014/main" val="964017843"/>
                    </a:ext>
                  </a:extLst>
                </a:gridCol>
                <a:gridCol w="2235142">
                  <a:extLst>
                    <a:ext uri="{9D8B030D-6E8A-4147-A177-3AD203B41FA5}">
                      <a16:colId xmlns:a16="http://schemas.microsoft.com/office/drawing/2014/main" val="2372089964"/>
                    </a:ext>
                  </a:extLst>
                </a:gridCol>
                <a:gridCol w="2591849">
                  <a:extLst>
                    <a:ext uri="{9D8B030D-6E8A-4147-A177-3AD203B41FA5}">
                      <a16:colId xmlns:a16="http://schemas.microsoft.com/office/drawing/2014/main" val="94494177"/>
                    </a:ext>
                  </a:extLst>
                </a:gridCol>
                <a:gridCol w="2246156">
                  <a:extLst>
                    <a:ext uri="{9D8B030D-6E8A-4147-A177-3AD203B41FA5}">
                      <a16:colId xmlns:a16="http://schemas.microsoft.com/office/drawing/2014/main" val="2822522019"/>
                    </a:ext>
                  </a:extLst>
                </a:gridCol>
              </a:tblGrid>
              <a:tr h="4493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Personal values and choice.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CA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Contributing to community and caring for the environment.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55918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85784" y="5804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CA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CA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0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948580"/>
              </p:ext>
            </p:extLst>
          </p:nvPr>
        </p:nvGraphicFramePr>
        <p:xfrm>
          <a:off x="526401" y="163196"/>
          <a:ext cx="5144726" cy="6657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96" imgH="5029200" progId="Acrobat.Document.DC">
                  <p:embed/>
                </p:oleObj>
              </mc:Choice>
              <mc:Fallback>
                <p:oleObj name="Acrobat Document" r:id="rId3" imgW="3886096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6401" y="163196"/>
                        <a:ext cx="5144726" cy="6657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94325"/>
              </p:ext>
            </p:extLst>
          </p:nvPr>
        </p:nvGraphicFramePr>
        <p:xfrm>
          <a:off x="6221845" y="143071"/>
          <a:ext cx="5175828" cy="6698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886096" imgH="5029200" progId="Acrobat.Document.DC">
                  <p:embed/>
                </p:oleObj>
              </mc:Choice>
              <mc:Fallback>
                <p:oleObj name="Acrobat Document" r:id="rId5" imgW="3886096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21845" y="143071"/>
                        <a:ext cx="5175828" cy="6698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59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849" y="489527"/>
            <a:ext cx="6109132" cy="1905000"/>
          </a:xfrm>
        </p:spPr>
        <p:txBody>
          <a:bodyPr/>
          <a:lstStyle/>
          <a:p>
            <a:r>
              <a:rPr lang="en-US" dirty="0">
                <a:latin typeface="Papyrus" panose="03070502060502030205" pitchFamily="66" charset="0"/>
              </a:rPr>
              <a:t>Sort and connect</a:t>
            </a:r>
            <a:endParaRPr lang="en-CA" dirty="0">
              <a:latin typeface="Papyrus" panose="03070502060502030205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9489" y="2881745"/>
            <a:ext cx="8192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pyrus" panose="03070502060502030205" pitchFamily="66" charset="0"/>
              </a:rPr>
              <a:t>First Peoples Principles of Learning</a:t>
            </a:r>
          </a:p>
          <a:p>
            <a:pPr algn="ctr"/>
            <a:r>
              <a:rPr lang="en-US" sz="4000" dirty="0">
                <a:latin typeface="Papyrus" panose="03070502060502030205" pitchFamily="66" charset="0"/>
              </a:rPr>
              <a:t>And</a:t>
            </a:r>
          </a:p>
          <a:p>
            <a:pPr algn="ctr"/>
            <a:r>
              <a:rPr lang="en-US" sz="4000" dirty="0">
                <a:latin typeface="Papyrus" panose="03070502060502030205" pitchFamily="66" charset="0"/>
              </a:rPr>
              <a:t>Core Competencies</a:t>
            </a:r>
            <a:endParaRPr lang="en-CA" sz="40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3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823" y="441260"/>
            <a:ext cx="89777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apyrus" panose="03070502060502030205" pitchFamily="66" charset="0"/>
              </a:rPr>
              <a:t>Activity:  ‘Silent Sort’</a:t>
            </a:r>
          </a:p>
          <a:p>
            <a:endParaRPr lang="en-US" sz="3600" dirty="0">
              <a:latin typeface="Papyrus" panose="03070502060502030205" pitchFamily="66" charset="0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Papyrus" panose="03070502060502030205" pitchFamily="66" charset="0"/>
              </a:rPr>
              <a:t>Lay out all the cards (use FPPL as headings)</a:t>
            </a:r>
          </a:p>
          <a:p>
            <a:pPr marL="742950" indent="-742950">
              <a:buAutoNum type="arabicPeriod"/>
            </a:pPr>
            <a:r>
              <a:rPr lang="en-US" sz="3600" dirty="0">
                <a:latin typeface="Papyrus" panose="03070502060502030205" pitchFamily="66" charset="0"/>
              </a:rPr>
              <a:t>Silently read each CC card and think about which FPPL heading it belongs under</a:t>
            </a:r>
          </a:p>
          <a:p>
            <a:pPr marL="742950" indent="-742950">
              <a:buAutoNum type="arabicPeriod"/>
            </a:pPr>
            <a:r>
              <a:rPr lang="en-US" sz="3600" dirty="0">
                <a:latin typeface="Papyrus" panose="03070502060502030205" pitchFamily="66" charset="0"/>
              </a:rPr>
              <a:t>Silently begin to move CC cards under the headings where you feel it best fits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7687" y="2425909"/>
            <a:ext cx="2852175" cy="21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615" y="1258529"/>
            <a:ext cx="88785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apyrus" panose="03070502060502030205" pitchFamily="66" charset="0"/>
              </a:rPr>
              <a:t>‘Silent Sort’ Activity Continued…</a:t>
            </a:r>
          </a:p>
          <a:p>
            <a:endParaRPr lang="en-US" sz="3600" dirty="0">
              <a:latin typeface="Papyrus" panose="03070502060502030205" pitchFamily="66" charset="0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Papyrus" panose="03070502060502030205" pitchFamily="66" charset="0"/>
              </a:rPr>
              <a:t>Once finished sorting; in your groups of four openly discuss points of connection and decisions made as to why</a:t>
            </a:r>
          </a:p>
          <a:p>
            <a:pPr marL="742950" indent="-742950">
              <a:buAutoNum type="arabicPeriod"/>
            </a:pPr>
            <a:endParaRPr lang="en-US" sz="3600" dirty="0">
              <a:latin typeface="Papyrus" panose="03070502060502030205" pitchFamily="66" charset="0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Papyrus" panose="03070502060502030205" pitchFamily="66" charset="0"/>
              </a:rPr>
              <a:t>Choose one point to share with the whole group</a:t>
            </a:r>
          </a:p>
          <a:p>
            <a:pPr marL="742950" indent="-742950">
              <a:buAutoNum type="arabicPeriod"/>
            </a:pPr>
            <a:endParaRPr lang="en-US" sz="3600" dirty="0">
              <a:latin typeface="Papyrus" panose="03070502060502030205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3771" y="3013074"/>
            <a:ext cx="3410975" cy="25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7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6908" y="924233"/>
            <a:ext cx="70737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apyrus" panose="03070502060502030205" pitchFamily="66" charset="0"/>
              </a:rPr>
              <a:t>Using one point of connection your group has made, </a:t>
            </a:r>
          </a:p>
          <a:p>
            <a:endParaRPr lang="en-US" sz="4000" dirty="0">
              <a:latin typeface="Papyrus" panose="03070502060502030205" pitchFamily="66" charset="0"/>
            </a:endParaRPr>
          </a:p>
          <a:p>
            <a:r>
              <a:rPr lang="en-US" sz="4000" dirty="0">
                <a:latin typeface="Papyrus" panose="03070502060502030205" pitchFamily="66" charset="0"/>
              </a:rPr>
              <a:t>share a related strategy, approach or activity that you have used or might use in your classroom.</a:t>
            </a:r>
            <a:endParaRPr lang="en-CA" sz="4000" dirty="0">
              <a:latin typeface="Papyrus" panose="03070502060502030205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1264" y="1222698"/>
            <a:ext cx="5749413" cy="43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8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0800000" flipH="1" flipV="1">
            <a:off x="586492" y="266751"/>
            <a:ext cx="966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Papyrus" panose="03070502060502030205" pitchFamily="66" charset="0"/>
              </a:rPr>
              <a:t>How do I weave Indigenous worldviews into my practice?  (Two Ways)</a:t>
            </a:r>
            <a:endParaRPr lang="en-CA" sz="3600" dirty="0">
              <a:latin typeface="Papyrus" panose="030705020605020302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H="1" flipV="1">
            <a:off x="1097770" y="1476930"/>
            <a:ext cx="92654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Papyrus" panose="03070502060502030205" pitchFamily="66" charset="0"/>
              </a:rPr>
              <a:t>Connecting Content with: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Pictures/Art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Artifacts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Inquiry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Themes/Stories/Legends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apyrus" panose="03070502060502030205" pitchFamily="66" charset="0"/>
            </a:endParaRPr>
          </a:p>
          <a:p>
            <a:r>
              <a:rPr lang="en-US" sz="2400" dirty="0">
                <a:latin typeface="Papyrus" panose="03070502060502030205" pitchFamily="66" charset="0"/>
              </a:rPr>
              <a:t>2. </a:t>
            </a:r>
            <a:r>
              <a:rPr lang="en-US" sz="3200" dirty="0">
                <a:latin typeface="Papyrus" panose="03070502060502030205" pitchFamily="66" charset="0"/>
              </a:rPr>
              <a:t>Indigenous Worldview: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Circles (small &amp; large)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 Experiential Learning (place-based/ hands-on)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Story/Oral traditions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Compare (cultures/traditions/perspectives)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Inquiry Model (see/wonder/inquire)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apyrus" panose="03070502060502030205" pitchFamily="66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402624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4503" y="678425"/>
            <a:ext cx="932098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apyrus" panose="03070502060502030205" pitchFamily="66" charset="0"/>
              </a:rPr>
              <a:t>Example of Weaving </a:t>
            </a:r>
          </a:p>
          <a:p>
            <a:pPr algn="ctr"/>
            <a:r>
              <a:rPr lang="en-US" sz="4000" dirty="0">
                <a:latin typeface="Papyrus" panose="03070502060502030205" pitchFamily="66" charset="0"/>
              </a:rPr>
              <a:t>Indigenous Pedagogy and Content</a:t>
            </a:r>
          </a:p>
          <a:p>
            <a:pPr algn="ctr"/>
            <a:r>
              <a:rPr lang="en-US" sz="4000" dirty="0">
                <a:latin typeface="Papyrus" panose="03070502060502030205" pitchFamily="66" charset="0"/>
              </a:rPr>
              <a:t>using</a:t>
            </a:r>
          </a:p>
          <a:p>
            <a:pPr algn="ctr"/>
            <a:r>
              <a:rPr lang="en-US" sz="4000" dirty="0">
                <a:latin typeface="Papyrus" panose="03070502060502030205" pitchFamily="66" charset="0"/>
              </a:rPr>
              <a:t>First Peoples Principle of Learning: </a:t>
            </a:r>
          </a:p>
          <a:p>
            <a:pPr algn="ctr"/>
            <a:endParaRPr lang="en-US" sz="4000" dirty="0">
              <a:latin typeface="Papyrus" panose="03070502060502030205" pitchFamily="66" charset="0"/>
            </a:endParaRPr>
          </a:p>
          <a:p>
            <a:pPr algn="ctr"/>
            <a:endParaRPr lang="en-US" sz="4000" dirty="0">
              <a:latin typeface="Papyrus" panose="03070502060502030205" pitchFamily="66" charset="0"/>
            </a:endParaRPr>
          </a:p>
          <a:p>
            <a:pPr algn="ctr"/>
            <a:r>
              <a:rPr lang="en-US" sz="4000" dirty="0">
                <a:latin typeface="Papyrus" panose="03070502060502030205" pitchFamily="66" charset="0"/>
              </a:rPr>
              <a:t>•Learning is embedded in memory, history and story</a:t>
            </a:r>
            <a:endParaRPr lang="en-CA" sz="40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4484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stom_Sort xmlns="fbf1f68c-3eb1-4625-963f-e0f40e3c4489" xsi:nil="true"/>
    <PublishingStartDate xmlns="http://schemas.microsoft.com/sharepoint/v3" xsi:nil="true"/>
    <PublishingExpiration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C19AD634CBF45BB6EA0142BA33750" ma:contentTypeVersion="2" ma:contentTypeDescription="Create a new document." ma:contentTypeScope="" ma:versionID="22143d13edc170bb85d7fced242a9e21">
  <xsd:schema xmlns:xsd="http://www.w3.org/2001/XMLSchema" xmlns:xs="http://www.w3.org/2001/XMLSchema" xmlns:p="http://schemas.microsoft.com/office/2006/metadata/properties" xmlns:ns1="http://schemas.microsoft.com/sharepoint/v3" xmlns:ns3="fbf1f68c-3eb1-4625-963f-e0f40e3c4489" targetNamespace="http://schemas.microsoft.com/office/2006/metadata/properties" ma:root="true" ma:fieldsID="69788b2b1b045c1fa61ad759397a69b6" ns1:_="" ns3:_="">
    <xsd:import namespace="http://schemas.microsoft.com/sharepoint/v3"/>
    <xsd:import namespace="fbf1f68c-3eb1-4625-963f-e0f40e3c448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3:Custom_Sor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1f68c-3eb1-4625-963f-e0f40e3c4489" elementFormDefault="qualified">
    <xsd:import namespace="http://schemas.microsoft.com/office/2006/documentManagement/types"/>
    <xsd:import namespace="http://schemas.microsoft.com/office/infopath/2007/PartnerControls"/>
    <xsd:element name="Custom_Sort" ma:index="11" nillable="true" ma:displayName="Custom_Sort" ma:internalName="Custom_Sort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7A6AEC-3016-407E-8750-A311802194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B3AB53-F604-475D-88B1-82A629F1CCE1}">
  <ds:schemaRefs>
    <ds:schemaRef ds:uri="http://schemas.microsoft.com/office/2006/metadata/properties"/>
    <ds:schemaRef ds:uri="http://schemas.microsoft.com/office/infopath/2007/PartnerControls"/>
    <ds:schemaRef ds:uri="fbf1f68c-3eb1-4625-963f-e0f40e3c448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617EF0D-558E-4342-8E16-5426CEA048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bf1f68c-3eb1-4625-963f-e0f40e3c44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334</TotalTime>
  <Words>918</Words>
  <Application>Microsoft Office PowerPoint</Application>
  <PresentationFormat>Widescreen</PresentationFormat>
  <Paragraphs>192</Paragraphs>
  <Slides>20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Century Gothic</vt:lpstr>
      <vt:lpstr>Gill Sans MT</vt:lpstr>
      <vt:lpstr>Papyrus</vt:lpstr>
      <vt:lpstr>Office Theme</vt:lpstr>
      <vt:lpstr>Mesh</vt:lpstr>
      <vt:lpstr>Acrobat Document</vt:lpstr>
      <vt:lpstr>PowerPoint Presentation</vt:lpstr>
      <vt:lpstr>PowerPoint Presentation</vt:lpstr>
      <vt:lpstr>PowerPoint Presentation</vt:lpstr>
      <vt:lpstr>Sort and connect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 District 43 (Coquitlam)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Cowie, Rob</dc:creator>
  <cp:lastModifiedBy>Rama V</cp:lastModifiedBy>
  <cp:revision>32</cp:revision>
  <dcterms:created xsi:type="dcterms:W3CDTF">2018-10-17T17:53:33Z</dcterms:created>
  <dcterms:modified xsi:type="dcterms:W3CDTF">2026-03-04T18:30:23Z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0x010100E06C19AD634CBF45BB6EA0142BA33750</vt:lpwstr>
  </property>
</Properties>
</file>